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62" r:id="rId3"/>
    <p:sldMasterId id="2147483771" r:id="rId4"/>
    <p:sldMasterId id="2147483782" r:id="rId5"/>
    <p:sldMasterId id="2147483784" r:id="rId6"/>
    <p:sldMasterId id="2147483786" r:id="rId7"/>
    <p:sldMasterId id="2147483803" r:id="rId8"/>
    <p:sldMasterId id="2147483832" r:id="rId9"/>
    <p:sldMasterId id="2147483852" r:id="rId10"/>
    <p:sldMasterId id="2147483888" r:id="rId11"/>
    <p:sldMasterId id="2147483920" r:id="rId12"/>
  </p:sldMasterIdLst>
  <p:notesMasterIdLst>
    <p:notesMasterId r:id="rId53"/>
  </p:notesMasterIdLst>
  <p:sldIdLst>
    <p:sldId id="257" r:id="rId13"/>
    <p:sldId id="336" r:id="rId14"/>
    <p:sldId id="260" r:id="rId15"/>
    <p:sldId id="346" r:id="rId16"/>
    <p:sldId id="378" r:id="rId17"/>
    <p:sldId id="261" r:id="rId18"/>
    <p:sldId id="367" r:id="rId19"/>
    <p:sldId id="361" r:id="rId20"/>
    <p:sldId id="377" r:id="rId21"/>
    <p:sldId id="379" r:id="rId22"/>
    <p:sldId id="364" r:id="rId23"/>
    <p:sldId id="368" r:id="rId24"/>
    <p:sldId id="369" r:id="rId25"/>
    <p:sldId id="356" r:id="rId26"/>
    <p:sldId id="380" r:id="rId27"/>
    <p:sldId id="365" r:id="rId28"/>
    <p:sldId id="366" r:id="rId29"/>
    <p:sldId id="340" r:id="rId30"/>
    <p:sldId id="362" r:id="rId31"/>
    <p:sldId id="363" r:id="rId32"/>
    <p:sldId id="332" r:id="rId33"/>
    <p:sldId id="325" r:id="rId34"/>
    <p:sldId id="382" r:id="rId35"/>
    <p:sldId id="383" r:id="rId36"/>
    <p:sldId id="273" r:id="rId37"/>
    <p:sldId id="360" r:id="rId38"/>
    <p:sldId id="344" r:id="rId39"/>
    <p:sldId id="343" r:id="rId40"/>
    <p:sldId id="376" r:id="rId41"/>
    <p:sldId id="284" r:id="rId42"/>
    <p:sldId id="278" r:id="rId43"/>
    <p:sldId id="279" r:id="rId44"/>
    <p:sldId id="282" r:id="rId45"/>
    <p:sldId id="283" r:id="rId46"/>
    <p:sldId id="272" r:id="rId47"/>
    <p:sldId id="375" r:id="rId48"/>
    <p:sldId id="281" r:id="rId49"/>
    <p:sldId id="347" r:id="rId50"/>
    <p:sldId id="334" r:id="rId51"/>
    <p:sldId id="3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9" d="100"/>
          <a:sy n="69" d="100"/>
        </p:scale>
        <p:origin x="780" y="66"/>
      </p:cViewPr>
      <p:guideLst/>
    </p:cSldViewPr>
  </p:slideViewPr>
  <p:notesTextViewPr>
    <p:cViewPr>
      <p:scale>
        <a:sx n="1" d="1"/>
        <a:sy n="1" d="1"/>
      </p:scale>
      <p:origin x="0" y="0"/>
    </p:cViewPr>
  </p:notesTextViewPr>
  <p:sorterViewPr>
    <p:cViewPr>
      <p:scale>
        <a:sx n="100" d="100"/>
        <a:sy n="100" d="100"/>
      </p:scale>
      <p:origin x="0" y="-127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1890C-2884-4EE8-A179-2B1DC487823F}" type="datetimeFigureOut">
              <a:rPr lang="en-US" smtClean="0"/>
              <a:t>5/30/2020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669E0-884E-412F-85D0-1D2662D9C3FA}" type="slidenum">
              <a:rPr lang="en-US" smtClean="0"/>
              <a:t>‹#›</a:t>
            </a:fld>
            <a:endParaRPr lang="en-US"/>
          </a:p>
        </p:txBody>
      </p:sp>
    </p:spTree>
    <p:extLst>
      <p:ext uri="{BB962C8B-B14F-4D97-AF65-F5344CB8AC3E}">
        <p14:creationId xmlns:p14="http://schemas.microsoft.com/office/powerpoint/2010/main" val="228229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04368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669E0-884E-412F-85D0-1D2662D9C3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40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16</a:t>
            </a:fld>
            <a:endParaRPr lang="en-US"/>
          </a:p>
        </p:txBody>
      </p:sp>
    </p:spTree>
    <p:extLst>
      <p:ext uri="{BB962C8B-B14F-4D97-AF65-F5344CB8AC3E}">
        <p14:creationId xmlns:p14="http://schemas.microsoft.com/office/powerpoint/2010/main" val="154743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BF47E1E-C867-4867-9FB1-E1509AE787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785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27</a:t>
            </a:fld>
            <a:endParaRPr lang="en-US"/>
          </a:p>
        </p:txBody>
      </p:sp>
    </p:spTree>
    <p:extLst>
      <p:ext uri="{BB962C8B-B14F-4D97-AF65-F5344CB8AC3E}">
        <p14:creationId xmlns:p14="http://schemas.microsoft.com/office/powerpoint/2010/main" val="187049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28</a:t>
            </a:fld>
            <a:endParaRPr lang="en-US"/>
          </a:p>
        </p:txBody>
      </p:sp>
    </p:spTree>
    <p:extLst>
      <p:ext uri="{BB962C8B-B14F-4D97-AF65-F5344CB8AC3E}">
        <p14:creationId xmlns:p14="http://schemas.microsoft.com/office/powerpoint/2010/main" val="145339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updates</a:t>
            </a:r>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3</a:t>
            </a:fld>
            <a:endParaRPr lang="en-US"/>
          </a:p>
        </p:txBody>
      </p:sp>
    </p:spTree>
    <p:extLst>
      <p:ext uri="{BB962C8B-B14F-4D97-AF65-F5344CB8AC3E}">
        <p14:creationId xmlns:p14="http://schemas.microsoft.com/office/powerpoint/2010/main" val="132544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951805-6133-4ACE-B8B7-1506403A6A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15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7</a:t>
            </a:fld>
            <a:endParaRPr lang="en-US"/>
          </a:p>
        </p:txBody>
      </p:sp>
    </p:spTree>
    <p:extLst>
      <p:ext uri="{BB962C8B-B14F-4D97-AF65-F5344CB8AC3E}">
        <p14:creationId xmlns:p14="http://schemas.microsoft.com/office/powerpoint/2010/main" val="145233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Cost</a:t>
            </a:r>
            <a:r>
              <a:rPr lang="en-US" baseline="0" dirty="0" smtClean="0"/>
              <a:t> effectiveness – paradigm shift </a:t>
            </a:r>
            <a:endParaRPr lang="en-US" dirty="0" smtClean="0"/>
          </a:p>
          <a:p>
            <a:r>
              <a:rPr lang="en-US" dirty="0" smtClean="0"/>
              <a:t>Historical</a:t>
            </a:r>
            <a:r>
              <a:rPr lang="en-US" baseline="0" dirty="0" smtClean="0"/>
              <a:t> data load challenges </a:t>
            </a:r>
          </a:p>
          <a:p>
            <a:r>
              <a:rPr lang="en-US" baseline="0" dirty="0" smtClean="0"/>
              <a:t>Data reconciliation , certification and trust </a:t>
            </a:r>
          </a:p>
          <a:p>
            <a:r>
              <a:rPr lang="en-US" baseline="0" dirty="0" smtClean="0"/>
              <a:t>Business acceptance via quick win value drivers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23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migration</a:t>
            </a:r>
            <a:r>
              <a:rPr lang="en-US" baseline="0" dirty="0" smtClean="0"/>
              <a:t> – DDL and Data </a:t>
            </a:r>
          </a:p>
          <a:p>
            <a:r>
              <a:rPr lang="en-US" baseline="0" dirty="0" smtClean="0"/>
              <a:t>Process migration – </a:t>
            </a:r>
          </a:p>
          <a:p>
            <a:r>
              <a:rPr lang="en-US" baseline="0" dirty="0" smtClean="0"/>
              <a:t>Report remediation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669E0-884E-412F-85D0-1D2662D9C3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2304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Cumbersome of existing DQM process </a:t>
            </a:r>
            <a:r>
              <a:rPr lang="en-US" baseline="0" dirty="0" smtClean="0"/>
              <a:t> - ABC and dashboards </a:t>
            </a:r>
          </a:p>
          <a:p>
            <a:r>
              <a:rPr lang="en-US" baseline="0" dirty="0" smtClean="0"/>
              <a:t>Think lean and efficient navigable DQM as a building block for DQM </a:t>
            </a:r>
            <a:endParaRPr lang="en-US" dirty="0"/>
          </a:p>
        </p:txBody>
      </p:sp>
      <p:sp>
        <p:nvSpPr>
          <p:cNvPr id="4" name="Slide Number Placeholder 3"/>
          <p:cNvSpPr>
            <a:spLocks noGrp="1"/>
          </p:cNvSpPr>
          <p:nvPr>
            <p:ph type="sldNum" sz="quarter" idx="10"/>
          </p:nvPr>
        </p:nvSpPr>
        <p:spPr/>
        <p:txBody>
          <a:bodyPr/>
          <a:lstStyle/>
          <a:p>
            <a:fld id="{CC8669E0-884E-412F-85D0-1D2662D9C3FA}" type="slidenum">
              <a:rPr lang="en-US" smtClean="0"/>
              <a:t>11</a:t>
            </a:fld>
            <a:endParaRPr lang="en-US"/>
          </a:p>
        </p:txBody>
      </p:sp>
    </p:spTree>
    <p:extLst>
      <p:ext uri="{BB962C8B-B14F-4D97-AF65-F5344CB8AC3E}">
        <p14:creationId xmlns:p14="http://schemas.microsoft.com/office/powerpoint/2010/main" val="123994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Layered architecture</a:t>
            </a:r>
          </a:p>
          <a:p>
            <a:r>
              <a:rPr lang="en-US" dirty="0" smtClean="0"/>
              <a:t>Leverage</a:t>
            </a:r>
            <a:r>
              <a:rPr lang="en-US" baseline="0" dirty="0" smtClean="0"/>
              <a:t> Informatica / repurpose in places </a:t>
            </a:r>
          </a:p>
          <a:p>
            <a:r>
              <a:rPr lang="en-US" baseline="0" dirty="0" smtClean="0"/>
              <a:t>Right fit for purpose components – S3, Athena, RedShift/Snowflake with some native data load utilities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669E0-884E-412F-85D0-1D2662D9C3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97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Layered architecture</a:t>
            </a:r>
          </a:p>
          <a:p>
            <a:r>
              <a:rPr lang="en-US" dirty="0" smtClean="0"/>
              <a:t>Leverage</a:t>
            </a:r>
            <a:r>
              <a:rPr lang="en-US" baseline="0" dirty="0" smtClean="0"/>
              <a:t> Informatica / repurpose in places </a:t>
            </a:r>
          </a:p>
          <a:p>
            <a:r>
              <a:rPr lang="en-US" baseline="0" dirty="0" smtClean="0"/>
              <a:t>Right fit for purpose components – S3, Athena, RedShift/Snowflake with some native data load utilities</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669E0-884E-412F-85D0-1D2662D9C3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124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4445976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9544308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12192000" cy="6858000"/>
          </a:xfrm>
          <a:prstGeom prst="rect">
            <a:avLst/>
          </a:prstGeom>
          <a:solidFill>
            <a:schemeClr val="bg1">
              <a:lumMod val="95000"/>
            </a:schemeClr>
          </a:solidFill>
        </p:spPr>
        <p:txBody>
          <a:bodyPr/>
          <a:lstStyle/>
          <a:p>
            <a:r>
              <a:rPr lang="en-US" dirty="0"/>
              <a:t>Click icon to add picture</a:t>
            </a:r>
          </a:p>
        </p:txBody>
      </p:sp>
      <p:sp>
        <p:nvSpPr>
          <p:cNvPr id="12" name="Rectangle 5"/>
          <p:cNvSpPr/>
          <p:nvPr userDrawn="1"/>
        </p:nvSpPr>
        <p:spPr>
          <a:xfrm rot="10800000">
            <a:off x="10150548" y="6472863"/>
            <a:ext cx="2047392" cy="398263"/>
          </a:xfrm>
          <a:custGeom>
            <a:avLst/>
            <a:gdLst>
              <a:gd name="connsiteX0" fmla="*/ 0 w 1803485"/>
              <a:gd name="connsiteY0" fmla="*/ 0 h 354932"/>
              <a:gd name="connsiteX1" fmla="*/ 1803485 w 1803485"/>
              <a:gd name="connsiteY1" fmla="*/ 0 h 354932"/>
              <a:gd name="connsiteX2" fmla="*/ 1803485 w 1803485"/>
              <a:gd name="connsiteY2" fmla="*/ 354932 h 354932"/>
              <a:gd name="connsiteX3" fmla="*/ 0 w 1803485"/>
              <a:gd name="connsiteY3" fmla="*/ 354932 h 354932"/>
              <a:gd name="connsiteX4" fmla="*/ 0 w 1803485"/>
              <a:gd name="connsiteY4" fmla="*/ 0 h 354932"/>
              <a:gd name="connsiteX0" fmla="*/ 0 w 2008025"/>
              <a:gd name="connsiteY0" fmla="*/ 1 h 354933"/>
              <a:gd name="connsiteX1" fmla="*/ 2008025 w 2008025"/>
              <a:gd name="connsiteY1" fmla="*/ 0 h 354933"/>
              <a:gd name="connsiteX2" fmla="*/ 1803485 w 2008025"/>
              <a:gd name="connsiteY2" fmla="*/ 354933 h 354933"/>
              <a:gd name="connsiteX3" fmla="*/ 0 w 2008025"/>
              <a:gd name="connsiteY3" fmla="*/ 354933 h 354933"/>
              <a:gd name="connsiteX4" fmla="*/ 0 w 2008025"/>
              <a:gd name="connsiteY4" fmla="*/ 1 h 354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8025" h="354933">
                <a:moveTo>
                  <a:pt x="0" y="1"/>
                </a:moveTo>
                <a:lnTo>
                  <a:pt x="2008025" y="0"/>
                </a:lnTo>
                <a:lnTo>
                  <a:pt x="1803485" y="354933"/>
                </a:lnTo>
                <a:lnTo>
                  <a:pt x="0" y="354933"/>
                </a:lnTo>
                <a:lnTo>
                  <a:pt x="0"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2"/>
            <a:endParaRPr lang="en-US" sz="2400" dirty="0">
              <a:solidFill>
                <a:srgbClr val="FFFFFF"/>
              </a:solidFill>
            </a:endParaRPr>
          </a:p>
        </p:txBody>
      </p:sp>
      <p:sp>
        <p:nvSpPr>
          <p:cNvPr id="13" name="Slide Number Placeholder 4"/>
          <p:cNvSpPr txBox="1">
            <a:spLocks/>
          </p:cNvSpPr>
          <p:nvPr userDrawn="1"/>
        </p:nvSpPr>
        <p:spPr>
          <a:xfrm>
            <a:off x="11574065" y="6496013"/>
            <a:ext cx="617011" cy="366183"/>
          </a:xfrm>
          <a:prstGeom prst="rect">
            <a:avLst/>
          </a:prstGeom>
        </p:spPr>
        <p:txBody>
          <a:bodyPr vert="horz" lIns="121920" tIns="60960" rIns="121920" bIns="60960" rtlCol="0" anchor="ctr"/>
          <a:lstStyle>
            <a:defPPr>
              <a:defRPr lang="en-US"/>
            </a:defPPr>
            <a:lvl1pPr marL="0" algn="l" defTabSz="685663" rtl="0" eaLnBrk="1" latinLnBrk="0" hangingPunct="1">
              <a:defRPr sz="900" b="0" i="0" kern="1200">
                <a:solidFill>
                  <a:schemeClr val="tx1">
                    <a:tint val="75000"/>
                  </a:schemeClr>
                </a:solidFill>
                <a:latin typeface="Arial" charset="0"/>
                <a:ea typeface="Arial" charset="0"/>
                <a:cs typeface="Arial" charset="0"/>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E219BBCF-6562-0F4B-B1E4-C6BFB9DF245D}" type="slidenum">
              <a:rPr lang="en-US" sz="1333" smtClean="0">
                <a:solidFill>
                  <a:srgbClr val="FFFFFF"/>
                </a:solidFill>
              </a:rPr>
              <a:pPr/>
              <a:t>‹#›</a:t>
            </a:fld>
            <a:endParaRPr lang="en-US" sz="1333" dirty="0">
              <a:solidFill>
                <a:srgbClr val="FFFFFF"/>
              </a:solidFill>
            </a:endParaRPr>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b="50000"/>
          <a:stretch/>
        </p:blipFill>
        <p:spPr>
          <a:xfrm>
            <a:off x="10565109" y="6622966"/>
            <a:ext cx="765552" cy="206703"/>
          </a:xfrm>
          <a:prstGeom prst="rect">
            <a:avLst/>
          </a:prstGeom>
        </p:spPr>
      </p:pic>
      <p:cxnSp>
        <p:nvCxnSpPr>
          <p:cNvPr id="15" name="Straight Connector 14"/>
          <p:cNvCxnSpPr/>
          <p:nvPr userDrawn="1"/>
        </p:nvCxnSpPr>
        <p:spPr>
          <a:xfrm>
            <a:off x="11518607" y="6575350"/>
            <a:ext cx="0" cy="20968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8"/>
          <p:cNvSpPr>
            <a:spLocks noGrp="1"/>
          </p:cNvSpPr>
          <p:nvPr>
            <p:ph type="body" sz="quarter" idx="12" hasCustomPrompt="1"/>
          </p:nvPr>
        </p:nvSpPr>
        <p:spPr>
          <a:xfrm>
            <a:off x="8703225" y="6583362"/>
            <a:ext cx="1354858" cy="244682"/>
          </a:xfrm>
          <a:prstGeom prst="rect">
            <a:avLst/>
          </a:prstGeom>
        </p:spPr>
        <p:txBody>
          <a:bodyPr vert="horz" wrap="none">
            <a:spAutoFit/>
          </a:bodyPr>
          <a:lstStyle>
            <a:lvl1pPr marL="0" indent="0" algn="r">
              <a:buNone/>
              <a:defRPr sz="1100">
                <a:solidFill>
                  <a:schemeClr val="accent5"/>
                </a:solidFill>
              </a:defRPr>
            </a:lvl1pPr>
          </a:lstStyle>
          <a:p>
            <a:pPr lvl="0"/>
            <a:r>
              <a:rPr lang="en-US" dirty="0"/>
              <a:t>Data Classification</a:t>
            </a:r>
          </a:p>
        </p:txBody>
      </p:sp>
    </p:spTree>
    <p:extLst>
      <p:ext uri="{BB962C8B-B14F-4D97-AF65-F5344CB8AC3E}">
        <p14:creationId xmlns:p14="http://schemas.microsoft.com/office/powerpoint/2010/main" val="13330974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91787"/>
            <a:ext cx="11180064" cy="661652"/>
          </a:xfrm>
        </p:spPr>
        <p:txBody>
          <a:bodyPr>
            <a:normAutofit/>
          </a:bodyPr>
          <a:lstStyle>
            <a:lvl1pPr>
              <a:defRPr sz="2667" b="1">
                <a:latin typeface="Arial" panose="020B0604020202020204" pitchFamily="34" charset="0"/>
              </a:defRPr>
            </a:lvl1pPr>
          </a:lstStyle>
          <a:p>
            <a:r>
              <a:rPr lang="en-US" dirty="0" smtClean="0"/>
              <a:t>Click to edit Master title style</a:t>
            </a:r>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a:xfrm>
            <a:off x="853440" y="6496691"/>
            <a:ext cx="6096000" cy="207264"/>
          </a:xfrm>
        </p:spPr>
        <p:txBody>
          <a:bodyPr/>
          <a:lstStyle/>
          <a:p>
            <a:r>
              <a:rPr lang="en-US" dirty="0"/>
              <a:t>© </a:t>
            </a:r>
            <a:r>
              <a:rPr lang="en-US" dirty="0" smtClean="0"/>
              <a:t>2019 </a:t>
            </a:r>
            <a:r>
              <a:rPr lang="en-US" dirty="0"/>
              <a:t>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a:xfrm>
            <a:off x="512064" y="6496691"/>
            <a:ext cx="304800" cy="207264"/>
          </a:xfrm>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0" y="0"/>
            <a:ext cx="12192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10638758" y="6484086"/>
            <a:ext cx="1443647" cy="309836"/>
          </a:xfrm>
          <a:prstGeom prst="rect">
            <a:avLst/>
          </a:prstGeom>
        </p:spPr>
      </p:pic>
      <p:pic>
        <p:nvPicPr>
          <p:cNvPr id="8" name="Picture 7"/>
          <p:cNvPicPr>
            <a:picLocks noChangeAspect="1"/>
          </p:cNvPicPr>
          <p:nvPr userDrawn="1"/>
        </p:nvPicPr>
        <p:blipFill>
          <a:blip r:embed="rId3"/>
          <a:stretch>
            <a:fillRect/>
          </a:stretch>
        </p:blipFill>
        <p:spPr>
          <a:xfrm>
            <a:off x="8644219" y="6394758"/>
            <a:ext cx="1636215" cy="399164"/>
          </a:xfrm>
          <a:prstGeom prst="rect">
            <a:avLst/>
          </a:prstGeom>
        </p:spPr>
      </p:pic>
      <p:cxnSp>
        <p:nvCxnSpPr>
          <p:cNvPr id="4" name="Straight Connector 3"/>
          <p:cNvCxnSpPr/>
          <p:nvPr userDrawn="1"/>
        </p:nvCxnSpPr>
        <p:spPr>
          <a:xfrm>
            <a:off x="10459595" y="6404698"/>
            <a:ext cx="0" cy="389431"/>
          </a:xfrm>
          <a:prstGeom prst="line">
            <a:avLst/>
          </a:prstGeom>
          <a:ln>
            <a:solidFill>
              <a:schemeClr val="tx2">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7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5935982"/>
            <a:ext cx="12192000" cy="922020"/>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2" y="512064"/>
            <a:ext cx="3181207" cy="682752"/>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609600" y="2255520"/>
            <a:ext cx="6705600" cy="1403461"/>
          </a:xfrm>
        </p:spPr>
        <p:txBody>
          <a:bodyPr anchor="b">
            <a:spAutoFit/>
          </a:bodyPr>
          <a:lstStyle>
            <a:lvl1pPr algn="l">
              <a:defRPr sz="5067">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609600" y="4157474"/>
            <a:ext cx="6705600" cy="718145"/>
          </a:xfrm>
        </p:spPr>
        <p:txBody>
          <a:bodyPr>
            <a:spAutoFit/>
          </a:bodyPr>
          <a:lstStyle>
            <a:lvl1pPr marL="0" marR="0" indent="0" algn="l" defTabSz="121914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tx1"/>
                </a:solidFill>
              </a:defRPr>
            </a:lvl1pPr>
            <a:lvl2pPr marL="0" indent="0" algn="l">
              <a:buClrTx/>
              <a:buFont typeface="Arial" panose="020B0604020202020204" pitchFamily="34" charset="0"/>
              <a:buNone/>
              <a:tabLst/>
              <a:defRPr sz="1600">
                <a:solidFill>
                  <a:schemeClr val="tx1"/>
                </a:solidFill>
              </a:defRPr>
            </a:lvl2pPr>
            <a:lvl3pPr marL="304784" indent="-304784" algn="l">
              <a:spcBef>
                <a:spcPts val="800"/>
              </a:spcBef>
              <a:buClrTx/>
              <a:buSzPct val="125000"/>
              <a:buFont typeface="Arial" panose="020B0604020202020204" pitchFamily="34" charset="0"/>
              <a:buChar char="•"/>
              <a:defRPr sz="1600">
                <a:solidFill>
                  <a:schemeClr val="tx1"/>
                </a:solidFill>
              </a:defRPr>
            </a:lvl3pPr>
            <a:lvl4pPr marL="304784" indent="-304784" algn="l">
              <a:spcBef>
                <a:spcPts val="800"/>
              </a:spcBef>
              <a:buClrTx/>
              <a:buSzPct val="125000"/>
              <a:buFont typeface="Arial" panose="020B0604020202020204" pitchFamily="34" charset="0"/>
              <a:buChar char="•"/>
              <a:defRPr sz="1600">
                <a:solidFill>
                  <a:schemeClr val="tx1"/>
                </a:solidFill>
              </a:defRPr>
            </a:lvl4pPr>
            <a:lvl5pPr marL="304784" indent="-304784" algn="l">
              <a:spcBef>
                <a:spcPts val="800"/>
              </a:spcBef>
              <a:buClrTx/>
              <a:buSzPct val="125000"/>
              <a:buFont typeface="Arial" panose="020B0604020202020204" pitchFamily="34" charset="0"/>
              <a:buChar char="•"/>
              <a:defRPr sz="1600">
                <a:solidFill>
                  <a:schemeClr val="tx1"/>
                </a:solidFill>
              </a:defRPr>
            </a:lvl5pPr>
            <a:lvl6pPr marL="304784" indent="-304784" algn="l">
              <a:spcBef>
                <a:spcPts val="800"/>
              </a:spcBef>
              <a:buClrTx/>
              <a:buSzPct val="125000"/>
              <a:buFont typeface="Arial" panose="020B0604020202020204" pitchFamily="34" charset="0"/>
              <a:buChar char="•"/>
              <a:defRPr sz="1600">
                <a:solidFill>
                  <a:schemeClr val="tx1"/>
                </a:solidFill>
              </a:defRPr>
            </a:lvl6pPr>
            <a:lvl7pPr marL="304784" indent="-304784" algn="l">
              <a:spcBef>
                <a:spcPts val="800"/>
              </a:spcBef>
              <a:buClrTx/>
              <a:buSzPct val="125000"/>
              <a:buFont typeface="Arial" panose="020B0604020202020204" pitchFamily="34" charset="0"/>
              <a:buChar char="•"/>
              <a:defRPr sz="1600">
                <a:solidFill>
                  <a:schemeClr val="tx1"/>
                </a:solidFill>
              </a:defRPr>
            </a:lvl7pPr>
            <a:lvl8pPr marL="304784" indent="-304784" algn="l">
              <a:spcBef>
                <a:spcPts val="800"/>
              </a:spcBef>
              <a:buClrTx/>
              <a:buSzPct val="125000"/>
              <a:buFont typeface="Arial" panose="020B0604020202020204" pitchFamily="34" charset="0"/>
              <a:buChar char="•"/>
              <a:defRPr sz="1600">
                <a:solidFill>
                  <a:schemeClr val="tx1"/>
                </a:solidFill>
              </a:defRPr>
            </a:lvl8pPr>
            <a:lvl9pPr marL="304784" indent="-304784" algn="l">
              <a:spcBef>
                <a:spcPts val="800"/>
              </a:spcBef>
              <a:buClrTx/>
              <a:buSzPct val="125000"/>
              <a:buFont typeface="Arial" panose="020B0604020202020204" pitchFamily="34" charset="0"/>
              <a:buChar char="•"/>
              <a:defRPr sz="16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smtClean="0"/>
              <a:t>© 2019 Cognizant</a:t>
            </a:r>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5919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31769" cy="68580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987296" y="1633728"/>
            <a:ext cx="8961120" cy="2292096"/>
          </a:xfrm>
        </p:spPr>
        <p:txBody>
          <a:bodyPr anchor="t" anchorCtr="0">
            <a:noAutofit/>
          </a:bodyPr>
          <a:lstStyle>
            <a:lvl1pPr>
              <a:defRPr sz="5867">
                <a:solidFill>
                  <a:schemeClr val="tx1"/>
                </a:solidFill>
              </a:defRPr>
            </a:lvl1pPr>
            <a:lvl2pPr marL="309019" indent="-309019">
              <a:buNone/>
              <a:defRPr sz="5867">
                <a:solidFill>
                  <a:schemeClr val="tx1"/>
                </a:solidFill>
              </a:defRPr>
            </a:lvl2pPr>
            <a:lvl3pPr marL="304784" indent="-30478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987295" y="6400800"/>
            <a:ext cx="6096000" cy="207264"/>
          </a:xfrm>
        </p:spPr>
        <p:txBody>
          <a:bodyPr/>
          <a:lstStyle>
            <a:lvl1pPr>
              <a:defRPr>
                <a:solidFill>
                  <a:schemeClr val="tx1"/>
                </a:solidFill>
              </a:defRPr>
            </a:lvl1pPr>
          </a:lstStyle>
          <a:p>
            <a:r>
              <a:rPr lang="en-US" dirty="0" smtClean="0"/>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987295"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9576010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2" y="7969"/>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4267">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667">
                <a:solidFill>
                  <a:schemeClr val="tx1"/>
                </a:solidFill>
              </a:defRPr>
            </a:lvl1pPr>
            <a:lvl2pPr marL="0" indent="0">
              <a:buNone/>
              <a:defRPr sz="2667">
                <a:solidFill>
                  <a:schemeClr val="tx1"/>
                </a:solidFill>
              </a:defRPr>
            </a:lvl2pPr>
            <a:lvl3pPr marL="0" indent="0">
              <a:buNone/>
              <a:defRPr sz="2667">
                <a:solidFill>
                  <a:schemeClr val="tx1"/>
                </a:solidFill>
              </a:defRPr>
            </a:lvl3pPr>
            <a:lvl4pPr marL="0" indent="0">
              <a:buNone/>
              <a:defRPr sz="2667">
                <a:solidFill>
                  <a:schemeClr val="tx1"/>
                </a:solidFill>
              </a:defRPr>
            </a:lvl4pPr>
            <a:lvl5pPr marL="0" indent="0">
              <a:buNone/>
              <a:defRPr sz="2667">
                <a:solidFill>
                  <a:schemeClr val="tx1"/>
                </a:solidFill>
              </a:defRPr>
            </a:lvl5pPr>
            <a:lvl6pPr marL="0" indent="0">
              <a:buNone/>
              <a:defRPr sz="2667">
                <a:solidFill>
                  <a:schemeClr val="tx1"/>
                </a:solidFill>
              </a:defRPr>
            </a:lvl6pPr>
            <a:lvl7pPr marL="0" indent="0">
              <a:buNone/>
              <a:defRPr sz="2667">
                <a:solidFill>
                  <a:schemeClr val="tx1"/>
                </a:solidFill>
              </a:defRPr>
            </a:lvl7pPr>
            <a:lvl8pPr marL="0" indent="0">
              <a:buNone/>
              <a:defRPr sz="2667">
                <a:solidFill>
                  <a:schemeClr val="tx1"/>
                </a:solidFill>
              </a:defRPr>
            </a:lvl8pPr>
            <a:lvl9pPr marL="0" indent="0">
              <a:buNone/>
              <a:defRPr sz="2667">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5" y="-1296362"/>
            <a:ext cx="184731" cy="461665"/>
          </a:xfrm>
          <a:prstGeom prst="rect">
            <a:avLst/>
          </a:prstGeom>
          <a:noFill/>
        </p:spPr>
        <p:txBody>
          <a:bodyPr wrap="none" rtlCol="0">
            <a:spAutoFit/>
          </a:bodyPr>
          <a:lstStyle/>
          <a:p>
            <a:endParaRPr lang="en-US" sz="24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814852"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1" y="512064"/>
            <a:ext cx="3181207" cy="682752"/>
          </a:xfrm>
          <a:prstGeom prst="rect">
            <a:avLst/>
          </a:prstGeom>
        </p:spPr>
      </p:pic>
    </p:spTree>
    <p:extLst>
      <p:ext uri="{BB962C8B-B14F-4D97-AF65-F5344CB8AC3E}">
        <p14:creationId xmlns:p14="http://schemas.microsoft.com/office/powerpoint/2010/main" val="1426696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131064" y="148047"/>
            <a:ext cx="12060936" cy="464276"/>
          </a:xfrm>
        </p:spPr>
        <p:txBody>
          <a:bodyPr>
            <a:normAutofit/>
          </a:bodyPr>
          <a:lstStyle>
            <a:lvl1pPr>
              <a:defRPr sz="2667">
                <a:latin typeface="Calibri" panose="020F0502020204030204" pitchFamily="34" charset="0"/>
                <a:cs typeface="Calibri" panose="020F0502020204030204" pitchFamily="34" charset="0"/>
              </a:defRPr>
            </a:lvl1pPr>
          </a:lstStyle>
          <a:p>
            <a:r>
              <a:rPr lang="en-US" dirty="0"/>
              <a:t>Click to edit Master title style</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2019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lvl1pPr>
              <a:defRPr sz="1000" b="0">
                <a:solidFill>
                  <a:srgbClr val="0638A3"/>
                </a:solidFill>
              </a:defRPr>
            </a:lvl1pPr>
          </a:lstStyle>
          <a:p>
            <a:fld id="{51323839-4521-4DEF-AA8A-EAA9763E09DE}"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p:nvCxnSpPr>
        <p:spPr>
          <a:xfrm>
            <a:off x="506569"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p:nvPicPr>
        <p:blipFill>
          <a:blip r:embed="rId2"/>
          <a:stretch>
            <a:fillRect/>
          </a:stretch>
        </p:blipFill>
        <p:spPr bwMode="black">
          <a:xfrm>
            <a:off x="9981220" y="6373368"/>
            <a:ext cx="1704217" cy="365760"/>
          </a:xfrm>
          <a:prstGeom prst="rect">
            <a:avLst/>
          </a:prstGeom>
        </p:spPr>
      </p:pic>
    </p:spTree>
    <p:extLst>
      <p:ext uri="{BB962C8B-B14F-4D97-AF65-F5344CB8AC3E}">
        <p14:creationId xmlns:p14="http://schemas.microsoft.com/office/powerpoint/2010/main" val="2090044647"/>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512064" y="174688"/>
            <a:ext cx="11180064" cy="1060704"/>
          </a:xfrm>
        </p:spPr>
        <p:txBody>
          <a:bodyPr>
            <a:normAutofit/>
          </a:bodyPr>
          <a:lstStyle>
            <a:lvl1pPr>
              <a:defRPr sz="2400"/>
            </a:lvl1p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a:t>
            </a:r>
            <a:r>
              <a:rPr lang="en-US" dirty="0" smtClean="0"/>
              <a:t>2019 </a:t>
            </a:r>
            <a:r>
              <a:rPr lang="en-US" dirty="0"/>
              <a:t>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5020563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11"/>
          <p:cNvSpPr>
            <a:spLocks noGrp="1"/>
          </p:cNvSpPr>
          <p:nvPr>
            <p:ph type="sldNum" sz="quarter" idx="4"/>
          </p:nvPr>
        </p:nvSpPr>
        <p:spPr>
          <a:xfrm>
            <a:off x="11881104" y="0"/>
            <a:ext cx="310896" cy="310896"/>
          </a:xfrm>
          <a:prstGeom prst="rect">
            <a:avLst/>
          </a:prstGeom>
          <a:ln w="6350">
            <a:noFill/>
          </a:ln>
        </p:spPr>
        <p:txBody>
          <a:bodyPr vert="horz" lIns="0" tIns="0" rIns="0" bIns="0" rtlCol="0" anchor="ctr"/>
          <a:lstStyle>
            <a:lvl1pPr algn="ctr">
              <a:defRPr sz="900">
                <a:solidFill>
                  <a:schemeClr val="tx2"/>
                </a:solidFill>
              </a:defRPr>
            </a:lvl1p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82718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spTree>
    <p:extLst>
      <p:ext uri="{BB962C8B-B14F-4D97-AF65-F5344CB8AC3E}">
        <p14:creationId xmlns:p14="http://schemas.microsoft.com/office/powerpoint/2010/main" val="241021028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682496"/>
            <a:ext cx="11180064"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AAFC887D-A0DD-4CA7-B91B-02CFA513329F}" type="datetimeFigureOut">
              <a:rPr lang="en-US" smtClean="0"/>
              <a:t>5/30/2020</a:t>
            </a:fld>
            <a:endParaRPr lang="en-US"/>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p:nvPicPr>
        <p:blipFill>
          <a:blip r:embed="rId2"/>
          <a:stretch>
            <a:fillRect/>
          </a:stretch>
        </p:blipFill>
        <p:spPr bwMode="black">
          <a:xfrm>
            <a:off x="9981217" y="6373368"/>
            <a:ext cx="1704217" cy="365760"/>
          </a:xfrm>
          <a:prstGeom prst="rect">
            <a:avLst/>
          </a:prstGeom>
        </p:spPr>
      </p:pic>
      <p:cxnSp>
        <p:nvCxnSpPr>
          <p:cNvPr id="8" name="Straight Connector 7">
            <a:extLst>
              <a:ext uri="{FF2B5EF4-FFF2-40B4-BE49-F238E27FC236}">
                <a16:creationId xmlns:a16="http://schemas.microsoft.com/office/drawing/2014/main" id="{52B07E44-2946-4C76-AAE8-51C4712E237F}"/>
              </a:ext>
            </a:extLst>
          </p:cNvPr>
          <p:cNvCxnSpPr>
            <a:cxnSpLocks/>
          </p:cNvCxnSpPr>
          <p:nvPr/>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B0FBDCD-BEEF-402D-8FD6-B67C618D658B}"/>
              </a:ext>
            </a:extLst>
          </p:cNvPr>
          <p:cNvPicPr>
            <a:picLocks noChangeAspect="1"/>
          </p:cNvPicPr>
          <p:nvPr/>
        </p:nvPicPr>
        <p:blipFill>
          <a:blip r:embed="rId2"/>
          <a:stretch>
            <a:fillRect/>
          </a:stretch>
        </p:blipFill>
        <p:spPr bwMode="black">
          <a:xfrm>
            <a:off x="9981217" y="6373368"/>
            <a:ext cx="1704217" cy="365760"/>
          </a:xfrm>
          <a:prstGeom prst="rect">
            <a:avLst/>
          </a:prstGeom>
        </p:spPr>
      </p:pic>
      <p:sp>
        <p:nvSpPr>
          <p:cNvPr id="10" name="Slide Number Placeholder 6">
            <a:extLst>
              <a:ext uri="{FF2B5EF4-FFF2-40B4-BE49-F238E27FC236}">
                <a16:creationId xmlns:a16="http://schemas.microsoft.com/office/drawing/2014/main" id="{FB3BC111-2740-46AF-A4EE-25875C41C2BA}"/>
              </a:ext>
            </a:extLst>
          </p:cNvPr>
          <p:cNvSpPr txBox="1">
            <a:spLocks/>
          </p:cNvSpPr>
          <p:nvPr userDrawn="1"/>
        </p:nvSpPr>
        <p:spPr>
          <a:xfrm>
            <a:off x="506567" y="6366256"/>
            <a:ext cx="396240" cy="276352"/>
          </a:xfrm>
          <a:prstGeom prst="rect">
            <a:avLst/>
          </a:prstGeom>
        </p:spPr>
        <p:txBody>
          <a:bodyPr vert="horz" lIns="0" tIns="0" rIns="0" bIns="0" rtlCol="0" anchor="ctr"/>
          <a:lstStyle>
            <a:defPPr>
              <a:defRPr lang="en-US"/>
            </a:defPPr>
            <a:lvl1pPr>
              <a:defRPr sz="900" b="1">
                <a:solidFill>
                  <a:schemeClr val="accent6"/>
                </a:solidFill>
              </a:defRPr>
            </a:lvl1pPr>
          </a:lstStyle>
          <a:p>
            <a:pPr marL="0" marR="0" lvl="0" indent="0" algn="l" defTabSz="79246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2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79246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5741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2400" b="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172644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5935981"/>
            <a:ext cx="12192000" cy="922020"/>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1" y="512064"/>
            <a:ext cx="3181207" cy="682752"/>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609600" y="2255520"/>
            <a:ext cx="6705600" cy="1403461"/>
          </a:xfrm>
        </p:spPr>
        <p:txBody>
          <a:bodyPr anchor="b">
            <a:spAutoFit/>
          </a:bodyPr>
          <a:lstStyle>
            <a:lvl1pPr algn="l">
              <a:defRPr sz="5067">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tx1"/>
                </a:solidFill>
              </a:defRPr>
            </a:lvl1pPr>
            <a:lvl2pPr marL="0" indent="0" algn="l">
              <a:buClrTx/>
              <a:buFont typeface="Arial" panose="020B0604020202020204" pitchFamily="34" charset="0"/>
              <a:buNone/>
              <a:tabLst/>
              <a:defRPr sz="1600">
                <a:solidFill>
                  <a:schemeClr val="tx1"/>
                </a:solidFill>
              </a:defRPr>
            </a:lvl2pPr>
            <a:lvl3pPr marL="304792" indent="-304792" algn="l">
              <a:spcBef>
                <a:spcPts val="800"/>
              </a:spcBef>
              <a:buClrTx/>
              <a:buSzPct val="125000"/>
              <a:buFont typeface="Arial" panose="020B0604020202020204" pitchFamily="34" charset="0"/>
              <a:buChar char="•"/>
              <a:defRPr sz="1600">
                <a:solidFill>
                  <a:schemeClr val="tx1"/>
                </a:solidFill>
              </a:defRPr>
            </a:lvl3pPr>
            <a:lvl4pPr marL="304792" indent="-304792" algn="l">
              <a:spcBef>
                <a:spcPts val="800"/>
              </a:spcBef>
              <a:buClrTx/>
              <a:buSzPct val="125000"/>
              <a:buFont typeface="Arial" panose="020B0604020202020204" pitchFamily="34" charset="0"/>
              <a:buChar char="•"/>
              <a:defRPr sz="1600">
                <a:solidFill>
                  <a:schemeClr val="tx1"/>
                </a:solidFill>
              </a:defRPr>
            </a:lvl4pPr>
            <a:lvl5pPr marL="304792" indent="-304792" algn="l">
              <a:spcBef>
                <a:spcPts val="800"/>
              </a:spcBef>
              <a:buClrTx/>
              <a:buSzPct val="125000"/>
              <a:buFont typeface="Arial" panose="020B0604020202020204" pitchFamily="34" charset="0"/>
              <a:buChar char="•"/>
              <a:defRPr sz="1600">
                <a:solidFill>
                  <a:schemeClr val="tx1"/>
                </a:solidFill>
              </a:defRPr>
            </a:lvl5pPr>
            <a:lvl6pPr marL="304792" indent="-304792" algn="l">
              <a:spcBef>
                <a:spcPts val="800"/>
              </a:spcBef>
              <a:buClrTx/>
              <a:buSzPct val="125000"/>
              <a:buFont typeface="Arial" panose="020B0604020202020204" pitchFamily="34" charset="0"/>
              <a:buChar char="•"/>
              <a:defRPr sz="1600">
                <a:solidFill>
                  <a:schemeClr val="tx1"/>
                </a:solidFill>
              </a:defRPr>
            </a:lvl6pPr>
            <a:lvl7pPr marL="304792" indent="-304792" algn="l">
              <a:spcBef>
                <a:spcPts val="800"/>
              </a:spcBef>
              <a:buClrTx/>
              <a:buSzPct val="125000"/>
              <a:buFont typeface="Arial" panose="020B0604020202020204" pitchFamily="34" charset="0"/>
              <a:buChar char="•"/>
              <a:defRPr sz="1600">
                <a:solidFill>
                  <a:schemeClr val="tx1"/>
                </a:solidFill>
              </a:defRPr>
            </a:lvl7pPr>
            <a:lvl8pPr marL="304792" indent="-304792" algn="l">
              <a:spcBef>
                <a:spcPts val="800"/>
              </a:spcBef>
              <a:buClrTx/>
              <a:buSzPct val="125000"/>
              <a:buFont typeface="Arial" panose="020B0604020202020204" pitchFamily="34" charset="0"/>
              <a:buChar char="•"/>
              <a:defRPr sz="1600">
                <a:solidFill>
                  <a:schemeClr val="tx1"/>
                </a:solidFill>
              </a:defRPr>
            </a:lvl8pPr>
            <a:lvl9pPr marL="304792" indent="-304792" algn="l">
              <a:spcBef>
                <a:spcPts val="800"/>
              </a:spcBef>
              <a:buClrTx/>
              <a:buSzPct val="125000"/>
              <a:buFont typeface="Arial" panose="020B0604020202020204" pitchFamily="34" charset="0"/>
              <a:buChar char="•"/>
              <a:defRPr sz="16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smtClean="0"/>
              <a:t>© 2019 Cognizant</a:t>
            </a:r>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4"/>
          <a:stretch>
            <a:fillRect/>
          </a:stretch>
        </p:blipFill>
        <p:spPr>
          <a:xfrm>
            <a:off x="9552047" y="488875"/>
            <a:ext cx="1997587" cy="591451"/>
          </a:xfrm>
          <a:prstGeom prst="rect">
            <a:avLst/>
          </a:prstGeom>
        </p:spPr>
      </p:pic>
    </p:spTree>
    <p:extLst>
      <p:ext uri="{BB962C8B-B14F-4D97-AF65-F5344CB8AC3E}">
        <p14:creationId xmlns:p14="http://schemas.microsoft.com/office/powerpoint/2010/main" val="37979671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12192000" cy="686816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smtClean="0"/>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609601" y="512064"/>
            <a:ext cx="3181207" cy="682752"/>
          </a:xfrm>
          <a:prstGeom prst="rect">
            <a:avLst/>
          </a:prstGeom>
        </p:spPr>
      </p:pic>
    </p:spTree>
    <p:extLst>
      <p:ext uri="{BB962C8B-B14F-4D97-AF65-F5344CB8AC3E}">
        <p14:creationId xmlns:p14="http://schemas.microsoft.com/office/powerpoint/2010/main" val="13270453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smtClean="0"/>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609601" y="512064"/>
            <a:ext cx="3181207" cy="682752"/>
          </a:xfrm>
          <a:prstGeom prst="rect">
            <a:avLst/>
          </a:prstGeom>
        </p:spPr>
      </p:pic>
    </p:spTree>
    <p:extLst>
      <p:ext uri="{BB962C8B-B14F-4D97-AF65-F5344CB8AC3E}">
        <p14:creationId xmlns:p14="http://schemas.microsoft.com/office/powerpoint/2010/main" val="14755385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31769" cy="68580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987296"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p:spPr>
        <p:txBody>
          <a:bodyPr/>
          <a:lstStyle>
            <a:lvl1pPr>
              <a:defRPr>
                <a:solidFill>
                  <a:schemeClr val="tx1"/>
                </a:solidFill>
              </a:defRPr>
            </a:lvl1pPr>
          </a:lstStyle>
          <a:p>
            <a:fld id="{F6F2A938-361F-4F67-8BCD-4248013A871E}"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987295" y="6400800"/>
            <a:ext cx="6096000" cy="207264"/>
          </a:xfrm>
        </p:spPr>
        <p:txBody>
          <a:bodyPr/>
          <a:lstStyle>
            <a:lvl1pPr>
              <a:defRPr>
                <a:solidFill>
                  <a:schemeClr val="tx1"/>
                </a:solidFill>
              </a:defRPr>
            </a:lvl1pPr>
          </a:lstStyle>
          <a:p>
            <a:r>
              <a:rPr lang="en-US" dirty="0" smtClean="0"/>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987295"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5270503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latin typeface="+mn-lt"/>
              </a:defRPr>
            </a:lvl6pPr>
            <a:lvl7pPr marL="0" indent="0">
              <a:buClrTx/>
              <a:buFont typeface="Arial" panose="020B0604020202020204" pitchFamily="34" charset="0"/>
              <a:buNone/>
              <a:defRPr sz="1600" i="1">
                <a:solidFill>
                  <a:schemeClr val="tx1"/>
                </a:solidFill>
              </a:defRPr>
            </a:lvl7pPr>
            <a:lvl8pPr marL="0" indent="0">
              <a:buClrTx/>
              <a:buFont typeface="Arial" panose="020B0604020202020204" pitchFamily="34" charset="0"/>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tx1"/>
                </a:solidFill>
              </a:defRPr>
            </a:lvl1pPr>
          </a:lstStyle>
          <a:p>
            <a:r>
              <a:rPr lang="en-US" dirty="0" smtClean="0"/>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1422439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bg1"/>
                </a:solidFill>
              </a:defRPr>
            </a:lvl1pPr>
            <a:lvl2pPr marL="309026" indent="-309026">
              <a:buNone/>
              <a:defRPr sz="5867">
                <a:solidFill>
                  <a:schemeClr val="bg1"/>
                </a:solidFill>
              </a:defRPr>
            </a:lvl2pPr>
            <a:lvl3pPr marL="304792" indent="-304792">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600" i="1">
                <a:solidFill>
                  <a:schemeClr val="bg1"/>
                </a:solidFill>
                <a:latin typeface="+mn-lt"/>
              </a:defRPr>
            </a:lvl4pPr>
            <a:lvl5pPr marL="0" indent="0">
              <a:buClrTx/>
              <a:buFont typeface="Arial" panose="020B0604020202020204" pitchFamily="34" charset="0"/>
              <a:buNone/>
              <a:defRPr sz="1600" i="1">
                <a:solidFill>
                  <a:schemeClr val="bg1"/>
                </a:solidFill>
                <a:latin typeface="+mn-lt"/>
              </a:defRPr>
            </a:lvl5pPr>
            <a:lvl6pPr marL="0" indent="0">
              <a:buClrTx/>
              <a:buFont typeface="Arial" panose="020B0604020202020204" pitchFamily="34" charset="0"/>
              <a:buNone/>
              <a:defRPr sz="1600" i="1">
                <a:solidFill>
                  <a:schemeClr val="bg1"/>
                </a:solidFill>
                <a:latin typeface="+mn-lt"/>
              </a:defRPr>
            </a:lvl6pPr>
            <a:lvl7pPr marL="0" indent="0">
              <a:buClrTx/>
              <a:buFont typeface="Arial" panose="020B0604020202020204" pitchFamily="34" charset="0"/>
              <a:buNone/>
              <a:defRPr sz="1600" i="1">
                <a:solidFill>
                  <a:schemeClr val="bg1"/>
                </a:solidFill>
                <a:latin typeface="+mn-lt"/>
              </a:defRPr>
            </a:lvl7pPr>
            <a:lvl8pPr marL="0" indent="0">
              <a:buClrTx/>
              <a:buFont typeface="Arial" panose="020B0604020202020204" pitchFamily="34" charset="0"/>
              <a:buNone/>
              <a:defRPr sz="1600" i="1">
                <a:solidFill>
                  <a:schemeClr val="bg1"/>
                </a:solidFill>
                <a:latin typeface="+mn-lt"/>
              </a:defRPr>
            </a:lvl8pPr>
            <a:lvl9pPr marL="0" indent="0">
              <a:buClrTx/>
              <a:buFont typeface="Arial" panose="020B0604020202020204" pitchFamily="34" charset="0"/>
              <a:buNone/>
              <a:defRPr sz="16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smtClean="0"/>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7452233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hasCustomPrompt="1"/>
          </p:nvPr>
        </p:nvSpPr>
        <p:spPr/>
        <p:txBody>
          <a:bodyPr>
            <a:normAutofit/>
          </a:bodyPr>
          <a:lstStyle>
            <a:lvl1pPr>
              <a:defRPr sz="2667"/>
            </a:lvl1pPr>
          </a:lstStyle>
          <a:p>
            <a:r>
              <a:rPr lang="en-US" dirty="0" smtClean="0"/>
              <a:t>Click to edit master title style</a:t>
            </a:r>
            <a:endParaRPr lang="en-US" dirty="0"/>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5/30/2020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smtClean="0"/>
              <a:t>© 2019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cxnSp>
        <p:nvCxnSpPr>
          <p:cNvPr id="4" name="Straight Connector 3"/>
          <p:cNvCxnSpPr/>
          <p:nvPr userDrawn="1"/>
        </p:nvCxnSpPr>
        <p:spPr>
          <a:xfrm>
            <a:off x="9834033" y="6364732"/>
            <a:ext cx="0" cy="3048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stretch>
            <a:fillRect/>
          </a:stretch>
        </p:blipFill>
        <p:spPr>
          <a:xfrm>
            <a:off x="8721926" y="6362700"/>
            <a:ext cx="998793" cy="295725"/>
          </a:xfrm>
          <a:prstGeom prst="rect">
            <a:avLst/>
          </a:prstGeom>
        </p:spPr>
      </p:pic>
    </p:spTree>
    <p:extLst>
      <p:ext uri="{BB962C8B-B14F-4D97-AF65-F5344CB8AC3E}">
        <p14:creationId xmlns:p14="http://schemas.microsoft.com/office/powerpoint/2010/main" val="16763936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7968"/>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4267">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667">
                <a:solidFill>
                  <a:schemeClr val="tx1"/>
                </a:solidFill>
              </a:defRPr>
            </a:lvl1pPr>
            <a:lvl2pPr marL="0" indent="0">
              <a:buNone/>
              <a:defRPr sz="2667">
                <a:solidFill>
                  <a:schemeClr val="tx1"/>
                </a:solidFill>
              </a:defRPr>
            </a:lvl2pPr>
            <a:lvl3pPr marL="0" indent="0">
              <a:buNone/>
              <a:defRPr sz="2667">
                <a:solidFill>
                  <a:schemeClr val="tx1"/>
                </a:solidFill>
              </a:defRPr>
            </a:lvl3pPr>
            <a:lvl4pPr marL="0" indent="0">
              <a:buNone/>
              <a:defRPr sz="2667">
                <a:solidFill>
                  <a:schemeClr val="tx1"/>
                </a:solidFill>
              </a:defRPr>
            </a:lvl4pPr>
            <a:lvl5pPr marL="0" indent="0">
              <a:buNone/>
              <a:defRPr sz="2667">
                <a:solidFill>
                  <a:schemeClr val="tx1"/>
                </a:solidFill>
              </a:defRPr>
            </a:lvl5pPr>
            <a:lvl6pPr marL="0" indent="0">
              <a:buNone/>
              <a:defRPr sz="2667">
                <a:solidFill>
                  <a:schemeClr val="tx1"/>
                </a:solidFill>
              </a:defRPr>
            </a:lvl6pPr>
            <a:lvl7pPr marL="0" indent="0">
              <a:buNone/>
              <a:defRPr sz="2667">
                <a:solidFill>
                  <a:schemeClr val="tx1"/>
                </a:solidFill>
              </a:defRPr>
            </a:lvl7pPr>
            <a:lvl8pPr marL="0" indent="0">
              <a:buNone/>
              <a:defRPr sz="2667">
                <a:solidFill>
                  <a:schemeClr val="tx1"/>
                </a:solidFill>
              </a:defRPr>
            </a:lvl8pPr>
            <a:lvl9pPr marL="0" indent="0">
              <a:buNone/>
              <a:defRPr sz="2667">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3" y="-1296363"/>
            <a:ext cx="184731" cy="461665"/>
          </a:xfrm>
          <a:prstGeom prst="rect">
            <a:avLst/>
          </a:prstGeom>
          <a:noFill/>
        </p:spPr>
        <p:txBody>
          <a:bodyPr wrap="none" rtlCol="0">
            <a:spAutoFit/>
          </a:bodyPr>
          <a:lstStyle/>
          <a:p>
            <a:endParaRPr lang="en-US" sz="24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814851"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0" y="512064"/>
            <a:ext cx="3181207" cy="682752"/>
          </a:xfrm>
          <a:prstGeom prst="rect">
            <a:avLst/>
          </a:prstGeom>
        </p:spPr>
      </p:pic>
    </p:spTree>
    <p:extLst>
      <p:ext uri="{BB962C8B-B14F-4D97-AF65-F5344CB8AC3E}">
        <p14:creationId xmlns:p14="http://schemas.microsoft.com/office/powerpoint/2010/main" val="12643872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0"/>
            <a:ext cx="11180064" cy="512781"/>
          </a:xfrm>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2019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9"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20" y="6373368"/>
            <a:ext cx="1704217" cy="365760"/>
          </a:xfrm>
          <a:prstGeom prst="rect">
            <a:avLst/>
          </a:prstGeom>
        </p:spPr>
      </p:pic>
    </p:spTree>
    <p:extLst>
      <p:ext uri="{BB962C8B-B14F-4D97-AF65-F5344CB8AC3E}">
        <p14:creationId xmlns:p14="http://schemas.microsoft.com/office/powerpoint/2010/main" val="1526342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7"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AEE840B0-7BA7-4D32-9FC8-968EECAA75CC}" type="slidenum">
              <a:rPr lang="en-US" smtClean="0"/>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p:nvCxnSpPr>
        <p:spPr>
          <a:xfrm>
            <a:off x="506568"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561096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41623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Title 1"/>
          <p:cNvSpPr>
            <a:spLocks noGrp="1"/>
          </p:cNvSpPr>
          <p:nvPr>
            <p:ph type="title"/>
          </p:nvPr>
        </p:nvSpPr>
        <p:spPr>
          <a:xfrm>
            <a:off x="527027" y="234280"/>
            <a:ext cx="11117923" cy="680120"/>
          </a:xfrm>
          <a:prstGeom prst="rect">
            <a:avLst/>
          </a:prstGeom>
        </p:spPr>
        <p:txBody>
          <a:bodyPr lIns="69206" tIns="34604" rIns="69206" bIns="34604" anchor="t" anchorCtr="0"/>
          <a:lstStyle>
            <a:lvl1pPr>
              <a:lnSpc>
                <a:spcPts val="3048"/>
              </a:lnSpc>
              <a:defRPr kumimoji="0" lang="en-US" sz="2933" b="1" i="0" u="none" strike="noStrike" kern="1200" cap="none" spc="-107" normalizeH="0" baseline="0" dirty="0">
                <a:ln>
                  <a:noFill/>
                </a:ln>
                <a:solidFill>
                  <a:srgbClr val="666666"/>
                </a:solidFill>
                <a:effectLst/>
                <a:uLnTx/>
                <a:uFillTx/>
                <a:latin typeface="Arial" panose="020B0604020202020204" pitchFamily="34" charset="0"/>
                <a:ea typeface="+mj-ea"/>
                <a:cs typeface="Arial" panose="020B0604020202020204" pitchFamily="34" charset="0"/>
              </a:defRPr>
            </a:lvl1pPr>
          </a:lstStyle>
          <a:p>
            <a:pPr marL="0" marR="0" lvl="0" indent="0" algn="l" defTabSz="605413" rtl="0" eaLnBrk="1" fontAlgn="auto" latinLnBrk="0" hangingPunct="1">
              <a:lnSpc>
                <a:spcPct val="90000"/>
              </a:lnSpc>
              <a:spcBef>
                <a:spcPct val="0"/>
              </a:spcBef>
              <a:spcAft>
                <a:spcPts val="0"/>
              </a:spcAft>
              <a:buClrTx/>
              <a:buSzTx/>
              <a:buFontTx/>
              <a:buNone/>
              <a:tabLst/>
              <a:defRPr/>
            </a:pPr>
            <a:r>
              <a:rPr lang="en-US" dirty="0"/>
              <a:t>Click to edit Master title </a:t>
            </a:r>
            <a:r>
              <a:rPr lang="en-US" dirty="0" smtClean="0"/>
              <a:t>style</a:t>
            </a:r>
            <a:endParaRPr lang="en-US" dirty="0"/>
          </a:p>
        </p:txBody>
      </p:sp>
    </p:spTree>
    <p:extLst>
      <p:ext uri="{BB962C8B-B14F-4D97-AF65-F5344CB8AC3E}">
        <p14:creationId xmlns:p14="http://schemas.microsoft.com/office/powerpoint/2010/main" val="297421194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4048453797"/>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0210310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11698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3091182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1035193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5068300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68066120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73705697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89592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30445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4199289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2400" b="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6489012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23652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2203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3979288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42032850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297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360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378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4736" y="5802219"/>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487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40662178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3837" y="5804887"/>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solidFill>
                  <a:schemeClr val="bg1"/>
                </a:solidFill>
              </a:defRPr>
            </a:lvl1pPr>
          </a:lstStyle>
          <a:p>
            <a:r>
              <a:rPr lang="en-US" dirty="0"/>
              <a:t>Client/Partner Logo Here</a:t>
            </a:r>
          </a:p>
        </p:txBody>
      </p:sp>
    </p:spTree>
    <p:extLst>
      <p:ext uri="{BB962C8B-B14F-4D97-AF65-F5344CB8AC3E}">
        <p14:creationId xmlns:p14="http://schemas.microsoft.com/office/powerpoint/2010/main" val="9689132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149964692"/>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2316" y="5486401"/>
            <a:ext cx="3346032" cy="1211287"/>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7281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0" y="0"/>
            <a:ext cx="12191621" cy="6858000"/>
          </a:xfrm>
          <a:prstGeom prst="rect">
            <a:avLst/>
          </a:prstGeom>
        </p:spPr>
      </p:pic>
    </p:spTree>
    <p:extLst>
      <p:ext uri="{BB962C8B-B14F-4D97-AF65-F5344CB8AC3E}">
        <p14:creationId xmlns:p14="http://schemas.microsoft.com/office/powerpoint/2010/main" val="30511392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60"/>
            <a:ext cx="12192000" cy="6856680"/>
          </a:xfrm>
          <a:prstGeom prst="rect">
            <a:avLst/>
          </a:prstGeom>
        </p:spPr>
      </p:pic>
    </p:spTree>
    <p:extLst>
      <p:ext uri="{BB962C8B-B14F-4D97-AF65-F5344CB8AC3E}">
        <p14:creationId xmlns:p14="http://schemas.microsoft.com/office/powerpoint/2010/main" val="5797217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1" y="0"/>
            <a:ext cx="12213949" cy="6858000"/>
          </a:xfrm>
          <a:prstGeom prst="rect">
            <a:avLst/>
          </a:prstGeom>
        </p:spPr>
      </p:pic>
    </p:spTree>
    <p:extLst>
      <p:ext uri="{BB962C8B-B14F-4D97-AF65-F5344CB8AC3E}">
        <p14:creationId xmlns:p14="http://schemas.microsoft.com/office/powerpoint/2010/main" val="3682552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3910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4396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43" y="84907"/>
            <a:ext cx="11410462" cy="668866"/>
          </a:xfrm>
          <a:prstGeom prst="rect">
            <a:avLst/>
          </a:prstGeom>
        </p:spPr>
        <p:txBody>
          <a:bodyPr lIns="89096" tIns="44548" rIns="89096" bIns="44548" anchor="b" anchorCtr="0"/>
          <a:lstStyle>
            <a:lvl1pPr>
              <a:defRPr lang="en-US" sz="2359" b="1" dirty="0">
                <a:solidFill>
                  <a:srgbClr val="2D2926"/>
                </a:solidFill>
                <a:effectLst/>
                <a:latin typeface="Arial" panose="020B0604020202020204" pitchFamily="34" charset="0"/>
                <a:cs typeface="Arial" panose="020B0604020202020204" pitchFamily="34" charset="0"/>
              </a:defRPr>
            </a:lvl1pPr>
          </a:lstStyle>
          <a:p>
            <a:pPr lvl="0">
              <a:lnSpc>
                <a:spcPts val="2199"/>
              </a:lnSpc>
            </a:pPr>
            <a:r>
              <a:rPr lang="en-US" dirty="0"/>
              <a:t>Click to edit Master title style</a:t>
            </a:r>
          </a:p>
        </p:txBody>
      </p:sp>
      <p:cxnSp>
        <p:nvCxnSpPr>
          <p:cNvPr id="8" name="Straight Connector 7"/>
          <p:cNvCxnSpPr/>
          <p:nvPr userDrawn="1"/>
        </p:nvCxnSpPr>
        <p:spPr bwMode="auto">
          <a:xfrm flipV="1">
            <a:off x="3" y="806488"/>
            <a:ext cx="12205026" cy="0"/>
          </a:xfrm>
          <a:prstGeom prst="line">
            <a:avLst/>
          </a:prstGeom>
          <a:solidFill>
            <a:schemeClr val="accent1"/>
          </a:solidFill>
          <a:ln w="38100" cap="flat" cmpd="sng" algn="ctr">
            <a:solidFill>
              <a:srgbClr val="F1B434"/>
            </a:solidFill>
            <a:prstDash val="solid"/>
            <a:round/>
            <a:headEnd type="none" w="med" len="med"/>
            <a:tailEnd type="none" w="med" len="med"/>
          </a:ln>
          <a:effectLst/>
        </p:spPr>
      </p:cxnSp>
    </p:spTree>
    <p:extLst>
      <p:ext uri="{BB962C8B-B14F-4D97-AF65-F5344CB8AC3E}">
        <p14:creationId xmlns:p14="http://schemas.microsoft.com/office/powerpoint/2010/main" val="4091701174"/>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8972715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10491705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4769382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1117559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61697218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914823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78377431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6253067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8594704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9434432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374405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2400" b="1"/>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7148237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36846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3726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8090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243850694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39694872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329595"/>
          </a:xfrm>
        </p:spPr>
        <p:txBody>
          <a:bodyPr wrap="square" anchor="t" anchorCtr="0">
            <a:spAutoFit/>
          </a:bodyPr>
          <a:lstStyle>
            <a:lvl1pPr algn="l">
              <a:defRPr sz="4800" b="1"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35242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3567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3998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218231690"/>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5935981"/>
            <a:ext cx="12192000" cy="922020"/>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1" y="512064"/>
            <a:ext cx="3181207" cy="682752"/>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609600" y="2255520"/>
            <a:ext cx="6705600" cy="1403461"/>
          </a:xfrm>
        </p:spPr>
        <p:txBody>
          <a:bodyPr anchor="b">
            <a:spAutoFit/>
          </a:bodyPr>
          <a:lstStyle>
            <a:lvl1pPr algn="l">
              <a:defRPr sz="5067">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tx1"/>
                </a:solidFill>
              </a:defRPr>
            </a:lvl1pPr>
            <a:lvl2pPr marL="0" indent="0" algn="l">
              <a:buClrTx/>
              <a:buFont typeface="Arial" panose="020B0604020202020204" pitchFamily="34" charset="0"/>
              <a:buNone/>
              <a:tabLst/>
              <a:defRPr sz="1600">
                <a:solidFill>
                  <a:schemeClr val="tx1"/>
                </a:solidFill>
              </a:defRPr>
            </a:lvl2pPr>
            <a:lvl3pPr marL="304792" indent="-304792" algn="l">
              <a:spcBef>
                <a:spcPts val="800"/>
              </a:spcBef>
              <a:buClrTx/>
              <a:buSzPct val="125000"/>
              <a:buFont typeface="Arial" panose="020B0604020202020204" pitchFamily="34" charset="0"/>
              <a:buChar char="•"/>
              <a:defRPr sz="1600">
                <a:solidFill>
                  <a:schemeClr val="tx1"/>
                </a:solidFill>
              </a:defRPr>
            </a:lvl3pPr>
            <a:lvl4pPr marL="304792" indent="-304792" algn="l">
              <a:spcBef>
                <a:spcPts val="800"/>
              </a:spcBef>
              <a:buClrTx/>
              <a:buSzPct val="125000"/>
              <a:buFont typeface="Arial" panose="020B0604020202020204" pitchFamily="34" charset="0"/>
              <a:buChar char="•"/>
              <a:defRPr sz="1600">
                <a:solidFill>
                  <a:schemeClr val="tx1"/>
                </a:solidFill>
              </a:defRPr>
            </a:lvl4pPr>
            <a:lvl5pPr marL="304792" indent="-304792" algn="l">
              <a:spcBef>
                <a:spcPts val="800"/>
              </a:spcBef>
              <a:buClrTx/>
              <a:buSzPct val="125000"/>
              <a:buFont typeface="Arial" panose="020B0604020202020204" pitchFamily="34" charset="0"/>
              <a:buChar char="•"/>
              <a:defRPr sz="1600">
                <a:solidFill>
                  <a:schemeClr val="tx1"/>
                </a:solidFill>
              </a:defRPr>
            </a:lvl5pPr>
            <a:lvl6pPr marL="304792" indent="-304792" algn="l">
              <a:spcBef>
                <a:spcPts val="800"/>
              </a:spcBef>
              <a:buClrTx/>
              <a:buSzPct val="125000"/>
              <a:buFont typeface="Arial" panose="020B0604020202020204" pitchFamily="34" charset="0"/>
              <a:buChar char="•"/>
              <a:defRPr sz="1600">
                <a:solidFill>
                  <a:schemeClr val="tx1"/>
                </a:solidFill>
              </a:defRPr>
            </a:lvl6pPr>
            <a:lvl7pPr marL="304792" indent="-304792" algn="l">
              <a:spcBef>
                <a:spcPts val="800"/>
              </a:spcBef>
              <a:buClrTx/>
              <a:buSzPct val="125000"/>
              <a:buFont typeface="Arial" panose="020B0604020202020204" pitchFamily="34" charset="0"/>
              <a:buChar char="•"/>
              <a:defRPr sz="1600">
                <a:solidFill>
                  <a:schemeClr val="tx1"/>
                </a:solidFill>
              </a:defRPr>
            </a:lvl7pPr>
            <a:lvl8pPr marL="304792" indent="-304792" algn="l">
              <a:spcBef>
                <a:spcPts val="800"/>
              </a:spcBef>
              <a:buClrTx/>
              <a:buSzPct val="125000"/>
              <a:buFont typeface="Arial" panose="020B0604020202020204" pitchFamily="34" charset="0"/>
              <a:buChar char="•"/>
              <a:defRPr sz="1600">
                <a:solidFill>
                  <a:schemeClr val="tx1"/>
                </a:solidFill>
              </a:defRPr>
            </a:lvl8pPr>
            <a:lvl9pPr marL="304792" indent="-304792" algn="l">
              <a:spcBef>
                <a:spcPts val="800"/>
              </a:spcBef>
              <a:buClrTx/>
              <a:buSzPct val="125000"/>
              <a:buFont typeface="Arial" panose="020B0604020202020204" pitchFamily="34" charset="0"/>
              <a:buChar char="•"/>
              <a:defRPr sz="16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103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12192000" cy="686816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609601" y="512064"/>
            <a:ext cx="3181207" cy="682752"/>
          </a:xfrm>
          <a:prstGeom prst="rect">
            <a:avLst/>
          </a:prstGeom>
        </p:spPr>
      </p:pic>
    </p:spTree>
    <p:extLst>
      <p:ext uri="{BB962C8B-B14F-4D97-AF65-F5344CB8AC3E}">
        <p14:creationId xmlns:p14="http://schemas.microsoft.com/office/powerpoint/2010/main" val="703160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5633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609601" y="512064"/>
            <a:ext cx="3181207" cy="682752"/>
          </a:xfrm>
          <a:prstGeom prst="rect">
            <a:avLst/>
          </a:prstGeom>
        </p:spPr>
      </p:pic>
    </p:spTree>
    <p:extLst>
      <p:ext uri="{BB962C8B-B14F-4D97-AF65-F5344CB8AC3E}">
        <p14:creationId xmlns:p14="http://schemas.microsoft.com/office/powerpoint/2010/main" val="358199110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4828032" y="1682496"/>
            <a:ext cx="6855968"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609585" lvl="1" indent="-609585">
              <a:buNone/>
            </a:pPr>
            <a:endParaRPr kumimoji="0" lang="en-US" sz="3733"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508000" y="1682495"/>
            <a:ext cx="3676651" cy="4425696"/>
          </a:xfrm>
          <a:noFill/>
        </p:spPr>
        <p:txBody>
          <a:bodyPr/>
          <a:lstStyle>
            <a:lvl1pPr marL="0" marR="0" indent="0" algn="l" defTabSz="609585" rtl="0" eaLnBrk="1" fontAlgn="auto" latinLnBrk="0" hangingPunct="1">
              <a:lnSpc>
                <a:spcPct val="90000"/>
              </a:lnSpc>
              <a:spcBef>
                <a:spcPts val="800"/>
              </a:spcBef>
              <a:spcAft>
                <a:spcPts val="0"/>
              </a:spcAft>
              <a:buClrTx/>
              <a:buSzTx/>
              <a:buFont typeface="Arial"/>
              <a:buNone/>
              <a:tabLst/>
              <a:defRPr>
                <a:solidFill>
                  <a:schemeClr val="bg1"/>
                </a:solidFill>
              </a:defRPr>
            </a:lvl1pPr>
          </a:lstStyle>
          <a:p>
            <a:pPr marL="0" marR="0" lvl="0" indent="0" algn="l" defTabSz="609585" rtl="0" eaLnBrk="1" fontAlgn="auto" latinLnBrk="0" hangingPunct="1">
              <a:lnSpc>
                <a:spcPct val="90000"/>
              </a:lnSpc>
              <a:spcBef>
                <a:spcPts val="8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5/30/2020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513261" y="6254496"/>
            <a:ext cx="1117886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7337359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503936" y="1682496"/>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5/30/2020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513261" y="6254496"/>
            <a:ext cx="1117886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33694365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682496"/>
            <a:ext cx="11180064"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5/30/2020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0013117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7"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5/30/2020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3925465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512064" y="365125"/>
            <a:ext cx="11180064" cy="1060704"/>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512064" y="1681163"/>
            <a:ext cx="5486400" cy="768096"/>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2400" b="1">
                <a:solidFill>
                  <a:schemeClr val="tx1"/>
                </a:solidFill>
              </a:defRPr>
            </a:lvl3pPr>
            <a:lvl4pPr marL="0" indent="0">
              <a:buNone/>
              <a:defRPr sz="2400" b="1">
                <a:solidFill>
                  <a:schemeClr val="tx1"/>
                </a:solidFill>
              </a:defRPr>
            </a:lvl4pPr>
            <a:lvl5pPr marL="0" indent="0">
              <a:buNone/>
              <a:defRPr sz="2400" b="1">
                <a:solidFill>
                  <a:schemeClr val="tx1"/>
                </a:solidFill>
              </a:defRPr>
            </a:lvl5pPr>
            <a:lvl6pPr marL="0" indent="0">
              <a:buNone/>
              <a:defRPr sz="2400" b="1">
                <a:solidFill>
                  <a:schemeClr val="tx1"/>
                </a:solidFill>
              </a:defRPr>
            </a:lvl6pPr>
            <a:lvl7pPr marL="0" indent="0">
              <a:buNone/>
              <a:defRPr sz="2400" b="1">
                <a:solidFill>
                  <a:schemeClr val="tx1"/>
                </a:solidFill>
              </a:defRPr>
            </a:lvl7pPr>
            <a:lvl8pPr marL="0" indent="0">
              <a:buNone/>
              <a:defRPr sz="2400" b="1">
                <a:solidFill>
                  <a:schemeClr val="tx1"/>
                </a:solidFill>
              </a:defRPr>
            </a:lvl8pPr>
            <a:lvl9pPr marL="0" indent="0">
              <a:buNone/>
              <a:defRPr sz="2400" b="1">
                <a:solidFill>
                  <a:schemeClr val="tx1"/>
                </a:solidFill>
              </a:defRPr>
            </a:lvl9pPr>
          </a:lstStyle>
          <a:p>
            <a:pPr lvl="0"/>
            <a:r>
              <a:rPr lang="en-US" smtClean="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512064" y="2505076"/>
            <a:ext cx="5486400" cy="360311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6199033" y="1681163"/>
            <a:ext cx="5493095" cy="768096"/>
          </a:xfrm>
        </p:spPr>
        <p:txBody>
          <a:bodyPr anchor="b"/>
          <a:lstStyle>
            <a:lvl1pPr marL="0" indent="0">
              <a:buNone/>
              <a:defRPr sz="2400" b="1">
                <a:solidFill>
                  <a:schemeClr val="tx1"/>
                </a:solidFill>
              </a:defRPr>
            </a:lvl1pPr>
            <a:lvl2pPr marL="0" indent="0">
              <a:buNone/>
              <a:defRPr sz="2400" b="1">
                <a:solidFill>
                  <a:schemeClr val="tx1"/>
                </a:solidFill>
              </a:defRPr>
            </a:lvl2pPr>
            <a:lvl3pPr marL="0" indent="0">
              <a:buNone/>
              <a:defRPr sz="2400" b="1">
                <a:solidFill>
                  <a:schemeClr val="tx1"/>
                </a:solidFill>
              </a:defRPr>
            </a:lvl3pPr>
            <a:lvl4pPr marL="0" indent="0">
              <a:buNone/>
              <a:defRPr sz="2400" b="1">
                <a:solidFill>
                  <a:schemeClr val="tx1"/>
                </a:solidFill>
              </a:defRPr>
            </a:lvl4pPr>
            <a:lvl5pPr marL="0" indent="0">
              <a:buNone/>
              <a:defRPr sz="2400" b="1">
                <a:solidFill>
                  <a:schemeClr val="tx1"/>
                </a:solidFill>
              </a:defRPr>
            </a:lvl5pPr>
            <a:lvl6pPr marL="0" indent="0">
              <a:buNone/>
              <a:defRPr sz="2400" b="1">
                <a:solidFill>
                  <a:schemeClr val="tx1"/>
                </a:solidFill>
              </a:defRPr>
            </a:lvl6pPr>
            <a:lvl7pPr marL="0" indent="0">
              <a:buNone/>
              <a:defRPr sz="2400" b="1">
                <a:solidFill>
                  <a:schemeClr val="tx1"/>
                </a:solidFill>
              </a:defRPr>
            </a:lvl7pPr>
            <a:lvl8pPr marL="0" indent="0">
              <a:buNone/>
              <a:defRPr sz="2400" b="1">
                <a:solidFill>
                  <a:schemeClr val="tx1"/>
                </a:solidFill>
              </a:defRPr>
            </a:lvl8pPr>
            <a:lvl9pPr marL="0" indent="0">
              <a:buNone/>
              <a:defRPr sz="2400" b="1">
                <a:solidFill>
                  <a:schemeClr val="tx1"/>
                </a:solidFill>
              </a:defRPr>
            </a:lvl9pPr>
          </a:lstStyle>
          <a:p>
            <a:pPr lvl="0"/>
            <a:r>
              <a:rPr lang="en-US" smtClean="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6199033" y="2505076"/>
            <a:ext cx="5493095" cy="360311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0D9FF498-B915-4429-BCF5-3216478A3E91}" type="datetime1">
              <a:rPr lang="en-US" smtClean="0"/>
              <a:t>5/30/2020</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73280820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2"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8107680"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9509183-A3A4-4971-BEBF-1DCDFEAEA734}" type="datetime1">
              <a:rPr lang="en-US" smtClean="0"/>
              <a:t>5/30/2020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46084184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2" y="1682496"/>
            <a:ext cx="7382256"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C6C5538-3BC1-4274-BECE-326EC075782F}" type="datetime1">
              <a:rPr lang="en-US" smtClean="0"/>
              <a:t>5/30/2020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40489332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7382256"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8107680"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921B6AA-52B4-494A-A3CC-9F631DBC049D}" type="datetime1">
              <a:rPr lang="en-US" smtClean="0"/>
              <a:t>5/30/2020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1889923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6206067"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CA4F26AE-5454-4F9D-AAE5-D3D002DD7C9F}" type="datetime1">
              <a:rPr lang="en-US" smtClean="0"/>
              <a:t>5/30/2020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126988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3241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6205725" y="2987040"/>
            <a:ext cx="5486400" cy="3121152"/>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8D386E0-6517-4865-845C-C9D03EFE0238}" type="datetime1">
              <a:rPr lang="en-US" smtClean="0"/>
              <a:t>5/30/2020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6476214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5"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512063" y="2987040"/>
            <a:ext cx="5486400" cy="3121152"/>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3BCD788F-B9E9-4F14-B100-50586E972F9F}" type="datetime1">
              <a:rPr lang="en-US" smtClean="0"/>
              <a:t>5/30/2020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2766885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76679"/>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4098770"/>
            <a:ext cx="3584448" cy="201167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4315968" y="1676679"/>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4315968" y="4096512"/>
            <a:ext cx="3584448" cy="201167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8107680" y="1682496"/>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8107680" y="4096512"/>
            <a:ext cx="3584448" cy="20116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01856AD-287E-4B42-827F-672E72E0C412}" type="datetime1">
              <a:rPr lang="en-US" smtClean="0"/>
              <a:t>5/30/2020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60623890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E7D7697-AE57-43B3-A9C4-B97982A7969B}"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75189545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2932BF87-93DB-41AC-97FE-D5B0EDE196CB}"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6205728" y="1682495"/>
            <a:ext cx="5986272" cy="4425696"/>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42296189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73AD6C-D0A4-4637-9498-78703FB83037}"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6205728" y="1682496"/>
            <a:ext cx="5986272" cy="4425696"/>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24199812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B76FEAAF-6EEB-4F52-AFCF-EAA3159D879B}"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31833884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3B3E752-6178-4BDC-A142-2B2569EDD04D}"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682496"/>
            <a:ext cx="5998464" cy="4425696"/>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55465755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3964B7-435C-4AA1-A62E-A1663B697282}"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682496"/>
            <a:ext cx="5998464" cy="4425696"/>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5113209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31769" cy="68580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987296"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p:spPr>
        <p:txBody>
          <a:bodyPr/>
          <a:lstStyle>
            <a:lvl1pPr>
              <a:defRPr>
                <a:solidFill>
                  <a:schemeClr val="tx1"/>
                </a:solidFill>
              </a:defRPr>
            </a:lvl1pPr>
          </a:lstStyle>
          <a:p>
            <a:fld id="{F6F2A938-361F-4F67-8BCD-4248013A871E}"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987295" y="6400800"/>
            <a:ext cx="6096000" cy="207264"/>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987295"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24474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4736" y="5802219"/>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0491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latin typeface="+mn-lt"/>
              </a:defRPr>
            </a:lvl6pPr>
            <a:lvl7pPr marL="0" indent="0">
              <a:buClrTx/>
              <a:buFont typeface="Arial" panose="020B0604020202020204" pitchFamily="34" charset="0"/>
              <a:buNone/>
              <a:defRPr sz="1600" i="1">
                <a:solidFill>
                  <a:schemeClr val="tx1"/>
                </a:solidFill>
              </a:defRPr>
            </a:lvl7pPr>
            <a:lvl8pPr marL="0" indent="0">
              <a:buClrTx/>
              <a:buFont typeface="Arial" panose="020B0604020202020204" pitchFamily="34" charset="0"/>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04196347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bg1"/>
                </a:solidFill>
              </a:defRPr>
            </a:lvl1pPr>
            <a:lvl2pPr marL="309026" indent="-309026">
              <a:buNone/>
              <a:defRPr sz="5867">
                <a:solidFill>
                  <a:schemeClr val="bg1"/>
                </a:solidFill>
              </a:defRPr>
            </a:lvl2pPr>
            <a:lvl3pPr marL="304792" indent="-304792">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600" i="1">
                <a:solidFill>
                  <a:schemeClr val="bg1"/>
                </a:solidFill>
                <a:latin typeface="+mn-lt"/>
              </a:defRPr>
            </a:lvl4pPr>
            <a:lvl5pPr marL="0" indent="0">
              <a:buClrTx/>
              <a:buFont typeface="Arial" panose="020B0604020202020204" pitchFamily="34" charset="0"/>
              <a:buNone/>
              <a:defRPr sz="1600" i="1">
                <a:solidFill>
                  <a:schemeClr val="bg1"/>
                </a:solidFill>
                <a:latin typeface="+mn-lt"/>
              </a:defRPr>
            </a:lvl5pPr>
            <a:lvl6pPr marL="0" indent="0">
              <a:buClrTx/>
              <a:buFont typeface="Arial" panose="020B0604020202020204" pitchFamily="34" charset="0"/>
              <a:buNone/>
              <a:defRPr sz="1600" i="1">
                <a:solidFill>
                  <a:schemeClr val="bg1"/>
                </a:solidFill>
                <a:latin typeface="+mn-lt"/>
              </a:defRPr>
            </a:lvl6pPr>
            <a:lvl7pPr marL="0" indent="0">
              <a:buClrTx/>
              <a:buFont typeface="Arial" panose="020B0604020202020204" pitchFamily="34" charset="0"/>
              <a:buNone/>
              <a:defRPr sz="1600" i="1">
                <a:solidFill>
                  <a:schemeClr val="bg1"/>
                </a:solidFill>
                <a:latin typeface="+mn-lt"/>
              </a:defRPr>
            </a:lvl7pPr>
            <a:lvl8pPr marL="0" indent="0">
              <a:buClrTx/>
              <a:buFont typeface="Arial" panose="020B0604020202020204" pitchFamily="34" charset="0"/>
              <a:buNone/>
              <a:defRPr sz="1600" i="1">
                <a:solidFill>
                  <a:schemeClr val="bg1"/>
                </a:solidFill>
                <a:latin typeface="+mn-lt"/>
              </a:defRPr>
            </a:lvl8pPr>
            <a:lvl9pPr marL="0" indent="0">
              <a:buClrTx/>
              <a:buFont typeface="Arial" panose="020B0604020202020204" pitchFamily="34" charset="0"/>
              <a:buNone/>
              <a:defRPr sz="16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6429612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5/30/2020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79504174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solidFill>
                  <a:schemeClr val="tx2"/>
                </a:solidFill>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512065" y="365760"/>
            <a:ext cx="11176583" cy="1060704"/>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D8644D50-66B5-4F98-BB65-0462948F36D0}" type="datetime1">
              <a:rPr lang="en-US" smtClean="0"/>
              <a:t>5/30/2020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4267495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solidFill>
                  <a:schemeClr val="tx2"/>
                </a:solidFill>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F592C196-58BA-4F0F-83A6-F3DD888CADD0}" type="datetime1">
              <a:rPr lang="en-US" smtClean="0"/>
              <a:t>5/30/2020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21830604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4267200"/>
            <a:ext cx="12191999" cy="18288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512064" y="365760"/>
            <a:ext cx="11180064" cy="3657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04306A5D-4C19-4CEA-B7B4-5CF5FBCE4B8F}" type="datetime1">
              <a:rPr lang="en-US" smtClean="0"/>
              <a:t>5/30/2020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21581072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12192000" cy="6096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DB0EFEF-BBC8-473D-9AE1-F3955CF8ED7D}" type="datetime1">
              <a:rPr lang="en-US" smtClean="0"/>
              <a:t>5/30/2020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33585858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524000"/>
            <a:ext cx="12192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512065" y="365760"/>
            <a:ext cx="11176583" cy="1060704"/>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53C89F2-7833-484F-A65C-662F6D68DDD3}" type="datetime1">
              <a:rPr lang="en-US" smtClean="0"/>
              <a:t>5/30/2020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413418298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365762"/>
            <a:ext cx="5486400" cy="573023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5998464" cy="6096000"/>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92891E91-9488-4616-A4E9-562C551F1C22}" type="datetime1">
              <a:rPr lang="en-US" smtClean="0"/>
              <a:t>5/30/2020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36334497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365760"/>
            <a:ext cx="5486400" cy="5730237"/>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5998633" cy="6096000"/>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3F262AA-DEDE-48CB-AC20-EF8642D85293}" type="datetime1">
              <a:rPr lang="en-US" smtClean="0"/>
              <a:t>5/30/2020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99880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935595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3837" y="5804887"/>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solidFill>
                  <a:schemeClr val="bg1"/>
                </a:solidFill>
              </a:defRPr>
            </a:lvl1pPr>
          </a:lstStyle>
          <a:p>
            <a:r>
              <a:rPr lang="en-US" dirty="0"/>
              <a:t>Client/Partner Logo Here</a:t>
            </a:r>
          </a:p>
        </p:txBody>
      </p:sp>
    </p:spTree>
    <p:extLst>
      <p:ext uri="{BB962C8B-B14F-4D97-AF65-F5344CB8AC3E}">
        <p14:creationId xmlns:p14="http://schemas.microsoft.com/office/powerpoint/2010/main" val="40187774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7968"/>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4267">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667">
                <a:solidFill>
                  <a:schemeClr val="tx1"/>
                </a:solidFill>
              </a:defRPr>
            </a:lvl1pPr>
            <a:lvl2pPr marL="0" indent="0">
              <a:buNone/>
              <a:defRPr sz="2667">
                <a:solidFill>
                  <a:schemeClr val="tx1"/>
                </a:solidFill>
              </a:defRPr>
            </a:lvl2pPr>
            <a:lvl3pPr marL="0" indent="0">
              <a:buNone/>
              <a:defRPr sz="2667">
                <a:solidFill>
                  <a:schemeClr val="tx1"/>
                </a:solidFill>
              </a:defRPr>
            </a:lvl3pPr>
            <a:lvl4pPr marL="0" indent="0">
              <a:buNone/>
              <a:defRPr sz="2667">
                <a:solidFill>
                  <a:schemeClr val="tx1"/>
                </a:solidFill>
              </a:defRPr>
            </a:lvl4pPr>
            <a:lvl5pPr marL="0" indent="0">
              <a:buNone/>
              <a:defRPr sz="2667">
                <a:solidFill>
                  <a:schemeClr val="tx1"/>
                </a:solidFill>
              </a:defRPr>
            </a:lvl5pPr>
            <a:lvl6pPr marL="0" indent="0">
              <a:buNone/>
              <a:defRPr sz="2667">
                <a:solidFill>
                  <a:schemeClr val="tx1"/>
                </a:solidFill>
              </a:defRPr>
            </a:lvl6pPr>
            <a:lvl7pPr marL="0" indent="0">
              <a:buNone/>
              <a:defRPr sz="2667">
                <a:solidFill>
                  <a:schemeClr val="tx1"/>
                </a:solidFill>
              </a:defRPr>
            </a:lvl7pPr>
            <a:lvl8pPr marL="0" indent="0">
              <a:buNone/>
              <a:defRPr sz="2667">
                <a:solidFill>
                  <a:schemeClr val="tx1"/>
                </a:solidFill>
              </a:defRPr>
            </a:lvl8pPr>
            <a:lvl9pPr marL="0" indent="0">
              <a:buNone/>
              <a:defRPr sz="2667">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3" y="-1296363"/>
            <a:ext cx="184731" cy="461665"/>
          </a:xfrm>
          <a:prstGeom prst="rect">
            <a:avLst/>
          </a:prstGeom>
          <a:noFill/>
        </p:spPr>
        <p:txBody>
          <a:bodyPr wrap="none" rtlCol="0">
            <a:spAutoFit/>
          </a:bodyPr>
          <a:lstStyle/>
          <a:p>
            <a:endParaRPr lang="en-US" sz="24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814851"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0" y="512064"/>
            <a:ext cx="3181207" cy="682752"/>
          </a:xfrm>
          <a:prstGeom prst="rect">
            <a:avLst/>
          </a:prstGeom>
        </p:spPr>
      </p:pic>
    </p:spTree>
    <p:extLst>
      <p:ext uri="{BB962C8B-B14F-4D97-AF65-F5344CB8AC3E}">
        <p14:creationId xmlns:p14="http://schemas.microsoft.com/office/powerpoint/2010/main" val="41332867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3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37414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8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47590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086892088"/>
      </p:ext>
    </p:extLst>
  </p:cSld>
  <p:clrMapOvr>
    <a:masterClrMapping/>
  </p:clrMapOvr>
  <p:extLst mod="1">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64363944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8066801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36580054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03897914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4460751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60560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3250237176"/>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6373323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51648474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18902510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198334"/>
            <a:ext cx="11222736" cy="82804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9764629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454788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94058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13083109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174498937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25208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89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2316" y="5486401"/>
            <a:ext cx="3346032" cy="1211287"/>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0661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7987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4736" y="5802219"/>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66028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3837" y="5804887"/>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solidFill>
                  <a:schemeClr val="bg1"/>
                </a:solidFill>
              </a:defRPr>
            </a:lvl1pPr>
          </a:lstStyle>
          <a:p>
            <a:r>
              <a:rPr lang="en-US" dirty="0"/>
              <a:t>Client/Partner Logo Here</a:t>
            </a:r>
          </a:p>
        </p:txBody>
      </p:sp>
    </p:spTree>
    <p:extLst>
      <p:ext uri="{BB962C8B-B14F-4D97-AF65-F5344CB8AC3E}">
        <p14:creationId xmlns:p14="http://schemas.microsoft.com/office/powerpoint/2010/main" val="102370922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3298454832"/>
      </p:ext>
    </p:extLst>
  </p:cSld>
  <p:clrMapOvr>
    <a:overrideClrMapping bg1="lt1" tx1="dk1" bg2="lt2" tx2="dk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2316" y="5486401"/>
            <a:ext cx="3346032" cy="1211287"/>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57228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0" y="0"/>
            <a:ext cx="12191621" cy="6858000"/>
          </a:xfrm>
          <a:prstGeom prst="rect">
            <a:avLst/>
          </a:prstGeom>
        </p:spPr>
      </p:pic>
    </p:spTree>
    <p:extLst>
      <p:ext uri="{BB962C8B-B14F-4D97-AF65-F5344CB8AC3E}">
        <p14:creationId xmlns:p14="http://schemas.microsoft.com/office/powerpoint/2010/main" val="256994777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60"/>
            <a:ext cx="12192000" cy="6856680"/>
          </a:xfrm>
          <a:prstGeom prst="rect">
            <a:avLst/>
          </a:prstGeom>
        </p:spPr>
      </p:pic>
    </p:spTree>
    <p:extLst>
      <p:ext uri="{BB962C8B-B14F-4D97-AF65-F5344CB8AC3E}">
        <p14:creationId xmlns:p14="http://schemas.microsoft.com/office/powerpoint/2010/main" val="14744313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1" y="0"/>
            <a:ext cx="12213949" cy="6858000"/>
          </a:xfrm>
          <a:prstGeom prst="rect">
            <a:avLst/>
          </a:prstGeom>
        </p:spPr>
      </p:pic>
    </p:spTree>
    <p:extLst>
      <p:ext uri="{BB962C8B-B14F-4D97-AF65-F5344CB8AC3E}">
        <p14:creationId xmlns:p14="http://schemas.microsoft.com/office/powerpoint/2010/main" val="26254650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2063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738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0" y="0"/>
            <a:ext cx="12191621" cy="6858000"/>
          </a:xfrm>
          <a:prstGeom prst="rect">
            <a:avLst/>
          </a:prstGeom>
        </p:spPr>
      </p:pic>
    </p:spTree>
    <p:extLst>
      <p:ext uri="{BB962C8B-B14F-4D97-AF65-F5344CB8AC3E}">
        <p14:creationId xmlns:p14="http://schemas.microsoft.com/office/powerpoint/2010/main" val="394734067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512064" y="365760"/>
            <a:ext cx="11180064" cy="412162"/>
          </a:xfrm>
        </p:spPr>
        <p:txBody>
          <a:bodyPr>
            <a:normAutofit/>
          </a:bodyPr>
          <a:lstStyle>
            <a:lvl1pPr>
              <a:defRPr sz="2800"/>
            </a:lvl1p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smtClean="0"/>
              <a:t>© 2020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41158783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63" y="6647393"/>
            <a:ext cx="505128" cy="184666"/>
          </a:xfrm>
        </p:spPr>
        <p:txBody>
          <a:bodyPr/>
          <a:lstStyle>
            <a:lvl1pPr>
              <a:defRPr sz="1200" b="1">
                <a:solidFill>
                  <a:srgbClr val="002060"/>
                </a:solidFill>
              </a:defRPr>
            </a:lvl1pPr>
          </a:lstStyle>
          <a:p>
            <a:fld id="{B32AB80A-78BA-6B42-BA0D-B44ACF890F5A}" type="slidenum">
              <a:rPr lang="en-US" smtClean="0"/>
              <a:pPr/>
              <a:t>‹#›</a:t>
            </a:fld>
            <a:endParaRPr lang="en-US" dirty="0"/>
          </a:p>
        </p:txBody>
      </p:sp>
      <p:sp>
        <p:nvSpPr>
          <p:cNvPr id="2" name="Title 1"/>
          <p:cNvSpPr>
            <a:spLocks noGrp="1"/>
          </p:cNvSpPr>
          <p:nvPr>
            <p:ph type="title" hasCustomPrompt="1"/>
          </p:nvPr>
        </p:nvSpPr>
        <p:spPr>
          <a:xfrm>
            <a:off x="227299" y="118878"/>
            <a:ext cx="11737403" cy="546100"/>
          </a:xfrm>
          <a:prstGeom prst="rect">
            <a:avLst/>
          </a:prstGeom>
        </p:spPr>
        <p:txBody>
          <a:bodyPr anchor="t">
            <a:noAutofit/>
          </a:bodyPr>
          <a:lstStyle>
            <a:lvl1pPr>
              <a:defRPr sz="3200">
                <a:solidFill>
                  <a:schemeClr val="tx2">
                    <a:lumMod val="75000"/>
                    <a:lumOff val="25000"/>
                  </a:schemeClr>
                </a:solidFill>
                <a:latin typeface="Calibri" panose="020F0502020204030204" pitchFamily="34" charset="0"/>
              </a:defRPr>
            </a:lvl1pPr>
          </a:lstStyle>
          <a:p>
            <a:r>
              <a:rPr lang="en-US" dirty="0"/>
              <a:t>Header</a:t>
            </a:r>
          </a:p>
        </p:txBody>
      </p:sp>
      <p:cxnSp>
        <p:nvCxnSpPr>
          <p:cNvPr id="8" name="Straight Connector 7"/>
          <p:cNvCxnSpPr/>
          <p:nvPr userDrawn="1"/>
        </p:nvCxnSpPr>
        <p:spPr>
          <a:xfrm>
            <a:off x="10358968" y="6389703"/>
            <a:ext cx="0" cy="276195"/>
          </a:xfrm>
          <a:prstGeom prst="line">
            <a:avLst/>
          </a:prstGeom>
          <a:noFill/>
          <a:ln w="6350" cap="flat" cmpd="sng" algn="ctr">
            <a:solidFill>
              <a:schemeClr val="tx2">
                <a:lumMod val="50000"/>
                <a:lumOff val="50000"/>
              </a:schemeClr>
            </a:solidFill>
            <a:prstDash val="solid"/>
          </a:ln>
          <a:effectLst/>
        </p:spPr>
      </p:cxnSp>
      <p:cxnSp>
        <p:nvCxnSpPr>
          <p:cNvPr id="11" name="Straight Connector 10"/>
          <p:cNvCxnSpPr/>
          <p:nvPr userDrawn="1"/>
        </p:nvCxnSpPr>
        <p:spPr>
          <a:xfrm>
            <a:off x="227299" y="62416"/>
            <a:ext cx="11737403" cy="0"/>
          </a:xfrm>
          <a:prstGeom prst="line">
            <a:avLst/>
          </a:prstGeom>
          <a:ln w="190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userDrawn="1"/>
        </p:nvSpPr>
        <p:spPr>
          <a:xfrm>
            <a:off x="678975" y="6506701"/>
            <a:ext cx="3508712" cy="27699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2020 </a:t>
            </a:r>
            <a:r>
              <a:rPr kumimoji="0" lang="en-US" sz="1200" b="0" i="0" u="none" strike="noStrike" kern="0" cap="none" spc="0" normalizeH="0" baseline="0" noProof="0" dirty="0" smtClean="0">
                <a:ln>
                  <a:noFill/>
                </a:ln>
                <a:solidFill>
                  <a:srgbClr val="002060"/>
                </a:solidFill>
                <a:effectLst/>
                <a:uLnTx/>
                <a:uFillTx/>
                <a:latin typeface="Calibri" panose="020F0502020204030204" pitchFamily="34" charset="0"/>
                <a:cs typeface="Calibri" panose="020F0502020204030204" pitchFamily="34" charset="0"/>
              </a:rPr>
              <a:t>Cognizant       |     Cognizant Confidential </a:t>
            </a:r>
            <a:endParaRPr kumimoji="0" lang="en-US" sz="1200" b="0" i="0" u="none" strike="noStrike" kern="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4061" y="6429789"/>
            <a:ext cx="1400640" cy="30090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46546" y="6419050"/>
            <a:ext cx="1009876" cy="382724"/>
          </a:xfrm>
          <a:prstGeom prst="rect">
            <a:avLst/>
          </a:prstGeom>
        </p:spPr>
      </p:pic>
    </p:spTree>
    <p:extLst>
      <p:ext uri="{BB962C8B-B14F-4D97-AF65-F5344CB8AC3E}">
        <p14:creationId xmlns:p14="http://schemas.microsoft.com/office/powerpoint/2010/main" val="117704554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Header Only">
  <p:cSld name="Header Only">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512064" y="365760"/>
            <a:ext cx="11180064" cy="106070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7315200" y="6400800"/>
            <a:ext cx="1219200" cy="207264"/>
          </a:xfrm>
          <a:prstGeom prst="rect">
            <a:avLst/>
          </a:prstGeom>
          <a:noFill/>
          <a:ln>
            <a:noFill/>
          </a:ln>
        </p:spPr>
        <p:txBody>
          <a:bodyPr spcFirstLastPara="1" wrap="square" lIns="0" tIns="0" rIns="0" bIns="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17"/>
          <p:cNvSpPr txBox="1">
            <a:spLocks noGrp="1"/>
          </p:cNvSpPr>
          <p:nvPr>
            <p:ph type="ftr" idx="11"/>
          </p:nvPr>
        </p:nvSpPr>
        <p:spPr>
          <a:xfrm>
            <a:off x="853440" y="6400800"/>
            <a:ext cx="6096000" cy="20726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17"/>
          <p:cNvSpPr txBox="1">
            <a:spLocks noGrp="1"/>
          </p:cNvSpPr>
          <p:nvPr>
            <p:ph type="sldNum" idx="12"/>
          </p:nvPr>
        </p:nvSpPr>
        <p:spPr>
          <a:xfrm>
            <a:off x="512064" y="6400800"/>
            <a:ext cx="304800" cy="207264"/>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dirty="0"/>
          </a:p>
        </p:txBody>
      </p:sp>
      <p:cxnSp>
        <p:nvCxnSpPr>
          <p:cNvPr id="27" name="Google Shape;27;p17"/>
          <p:cNvCxnSpPr/>
          <p:nvPr/>
        </p:nvCxnSpPr>
        <p:spPr>
          <a:xfrm>
            <a:off x="506567" y="6254496"/>
            <a:ext cx="11178867" cy="0"/>
          </a:xfrm>
          <a:prstGeom prst="straightConnector1">
            <a:avLst/>
          </a:prstGeom>
          <a:noFill/>
          <a:ln w="9525" cap="flat" cmpd="sng">
            <a:solidFill>
              <a:schemeClr val="accent6"/>
            </a:solidFill>
            <a:prstDash val="solid"/>
            <a:miter lim="800000"/>
            <a:headEnd type="none" w="sm" len="sm"/>
            <a:tailEnd type="none" w="sm" len="sm"/>
          </a:ln>
        </p:spPr>
      </p:cxnSp>
      <p:pic>
        <p:nvPicPr>
          <p:cNvPr id="28" name="Google Shape;28;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981217" y="6373368"/>
            <a:ext cx="1704217" cy="365760"/>
          </a:xfrm>
          <a:prstGeom prst="rect">
            <a:avLst/>
          </a:prstGeom>
          <a:noFill/>
          <a:ln>
            <a:noFill/>
          </a:ln>
        </p:spPr>
      </p:pic>
    </p:spTree>
    <p:extLst>
      <p:ext uri="{BB962C8B-B14F-4D97-AF65-F5344CB8AC3E}">
        <p14:creationId xmlns:p14="http://schemas.microsoft.com/office/powerpoint/2010/main" val="31399880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1_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normAutofit/>
          </a:bodyPr>
          <a:lstStyle>
            <a:lvl1pPr>
              <a:defRPr sz="2800"/>
            </a:lvl1p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8B082F91-A95D-4B87-85BA-9E94021957CC}" type="datetime1">
              <a:rPr lang="en-US" smtClean="0"/>
              <a:t>5/30/2020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smtClean="0"/>
              <a:t>© 2020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937404104"/>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5935986"/>
            <a:ext cx="12192000" cy="922020"/>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4" y="512064"/>
            <a:ext cx="3181207" cy="682752"/>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609601" y="3132685"/>
            <a:ext cx="6705600" cy="526298"/>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609601" y="4157479"/>
            <a:ext cx="6705600" cy="538609"/>
          </a:xfrm>
        </p:spPr>
        <p:txBody>
          <a:bodyPr>
            <a:spAutoFit/>
          </a:bodyPr>
          <a:lstStyle>
            <a:lvl1pPr marL="0" marR="0"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1" y="6362209"/>
            <a:ext cx="6705600" cy="115544"/>
          </a:xfrm>
        </p:spPr>
        <p:txBody>
          <a:bodyPr>
            <a:spAutoFit/>
          </a:bodyPr>
          <a:lstStyle>
            <a:lvl1pPr>
              <a:defRPr sz="751">
                <a:solidFill>
                  <a:schemeClr val="bg1"/>
                </a:solidFill>
              </a:defRPr>
            </a:lvl1pPr>
            <a:lvl2pPr marL="0" indent="0">
              <a:defRPr sz="751">
                <a:solidFill>
                  <a:schemeClr val="bg1"/>
                </a:solidFill>
              </a:defRPr>
            </a:lvl2pPr>
            <a:lvl3pPr marL="0" indent="0">
              <a:defRPr sz="751">
                <a:solidFill>
                  <a:schemeClr val="bg1"/>
                </a:solidFill>
              </a:defRPr>
            </a:lvl3pPr>
            <a:lvl4pPr marL="0" indent="0">
              <a:defRPr sz="751">
                <a:solidFill>
                  <a:schemeClr val="bg1"/>
                </a:solidFill>
              </a:defRPr>
            </a:lvl4pPr>
            <a:lvl5pPr marL="0" indent="0">
              <a:defRPr sz="751">
                <a:solidFill>
                  <a:schemeClr val="bg1"/>
                </a:solidFill>
              </a:defRPr>
            </a:lvl5pPr>
            <a:lvl6pPr marL="0" indent="0">
              <a:defRPr sz="751">
                <a:solidFill>
                  <a:schemeClr val="bg1"/>
                </a:solidFill>
              </a:defRPr>
            </a:lvl6pPr>
            <a:lvl7pPr marL="0" indent="0">
              <a:defRPr sz="751">
                <a:solidFill>
                  <a:schemeClr val="bg1"/>
                </a:solidFill>
              </a:defRPr>
            </a:lvl7pPr>
            <a:lvl8pPr marL="0" indent="0">
              <a:defRPr sz="751">
                <a:solidFill>
                  <a:schemeClr val="bg1"/>
                </a:solidFill>
              </a:defRPr>
            </a:lvl8pPr>
            <a:lvl9pPr marL="0" indent="0">
              <a:defRPr sz="751">
                <a:solidFill>
                  <a:schemeClr val="bg1"/>
                </a:solidFill>
              </a:defRPr>
            </a:lvl9pPr>
          </a:lstStyle>
          <a:p>
            <a:r>
              <a:rPr lang="en-US" dirty="0" smtClean="0"/>
              <a:t>© 2019 Cognizant</a:t>
            </a:r>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609600" y="3904765"/>
            <a:ext cx="304800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90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12192000" cy="686816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1" y="3132081"/>
            <a:ext cx="6705600" cy="526298"/>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1" y="4157479"/>
            <a:ext cx="6705600" cy="538609"/>
          </a:xfrm>
        </p:spPr>
        <p:txBody>
          <a:bodyPr>
            <a:spAutoFit/>
          </a:bodyPr>
          <a:lstStyle>
            <a:lvl1pPr marL="0" marR="0"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1" y="6362209"/>
            <a:ext cx="6705600" cy="115544"/>
          </a:xfrm>
        </p:spPr>
        <p:txBody>
          <a:bodyPr>
            <a:spAutoFit/>
          </a:bodyPr>
          <a:lstStyle>
            <a:lvl1pPr>
              <a:defRPr sz="751">
                <a:solidFill>
                  <a:schemeClr val="bg1"/>
                </a:solidFill>
              </a:defRPr>
            </a:lvl1pPr>
            <a:lvl2pPr marL="0" indent="0">
              <a:defRPr sz="751">
                <a:solidFill>
                  <a:schemeClr val="bg1"/>
                </a:solidFill>
              </a:defRPr>
            </a:lvl2pPr>
            <a:lvl3pPr marL="0" indent="0">
              <a:defRPr sz="751">
                <a:solidFill>
                  <a:schemeClr val="bg1"/>
                </a:solidFill>
              </a:defRPr>
            </a:lvl3pPr>
            <a:lvl4pPr marL="0" indent="0">
              <a:defRPr sz="751">
                <a:solidFill>
                  <a:schemeClr val="bg1"/>
                </a:solidFill>
              </a:defRPr>
            </a:lvl4pPr>
            <a:lvl5pPr marL="0" indent="0">
              <a:defRPr sz="751">
                <a:solidFill>
                  <a:schemeClr val="bg1"/>
                </a:solidFill>
              </a:defRPr>
            </a:lvl5pPr>
            <a:lvl6pPr marL="0" indent="0">
              <a:defRPr sz="751">
                <a:solidFill>
                  <a:schemeClr val="bg1"/>
                </a:solidFill>
              </a:defRPr>
            </a:lvl6pPr>
            <a:lvl7pPr marL="0" indent="0">
              <a:defRPr sz="751">
                <a:solidFill>
                  <a:schemeClr val="bg1"/>
                </a:solidFill>
              </a:defRPr>
            </a:lvl7pPr>
            <a:lvl8pPr marL="0" indent="0">
              <a:defRPr sz="751">
                <a:solidFill>
                  <a:schemeClr val="bg1"/>
                </a:solidFill>
              </a:defRPr>
            </a:lvl8pPr>
            <a:lvl9pPr marL="0" indent="0">
              <a:defRPr sz="751">
                <a:solidFill>
                  <a:schemeClr val="bg1"/>
                </a:solidFill>
              </a:defRPr>
            </a:lvl9pPr>
          </a:lstStyle>
          <a:p>
            <a:r>
              <a:rPr lang="en-US" dirty="0"/>
              <a:t>© 2018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609604" y="512064"/>
            <a:ext cx="3181207" cy="682752"/>
          </a:xfrm>
          <a:prstGeom prst="rect">
            <a:avLst/>
          </a:prstGeom>
        </p:spPr>
      </p:pic>
    </p:spTree>
    <p:extLst>
      <p:ext uri="{BB962C8B-B14F-4D97-AF65-F5344CB8AC3E}">
        <p14:creationId xmlns:p14="http://schemas.microsoft.com/office/powerpoint/2010/main" val="269603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1" y="3132081"/>
            <a:ext cx="6705600" cy="526298"/>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1" y="4157479"/>
            <a:ext cx="6705600" cy="538609"/>
          </a:xfrm>
        </p:spPr>
        <p:txBody>
          <a:bodyPr>
            <a:spAutoFit/>
          </a:bodyPr>
          <a:lstStyle>
            <a:lvl1pPr marL="0" marR="0" indent="0" algn="l" defTabSz="914377"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1" y="6362209"/>
            <a:ext cx="6705600" cy="115544"/>
          </a:xfrm>
        </p:spPr>
        <p:txBody>
          <a:bodyPr>
            <a:spAutoFit/>
          </a:bodyPr>
          <a:lstStyle>
            <a:lvl1pPr>
              <a:defRPr sz="751">
                <a:solidFill>
                  <a:schemeClr val="bg1"/>
                </a:solidFill>
              </a:defRPr>
            </a:lvl1pPr>
            <a:lvl2pPr marL="0" indent="0">
              <a:defRPr sz="751">
                <a:solidFill>
                  <a:schemeClr val="bg1"/>
                </a:solidFill>
              </a:defRPr>
            </a:lvl2pPr>
            <a:lvl3pPr marL="0" indent="0">
              <a:defRPr sz="751">
                <a:solidFill>
                  <a:schemeClr val="bg1"/>
                </a:solidFill>
              </a:defRPr>
            </a:lvl3pPr>
            <a:lvl4pPr marL="0" indent="0">
              <a:defRPr sz="751">
                <a:solidFill>
                  <a:schemeClr val="bg1"/>
                </a:solidFill>
              </a:defRPr>
            </a:lvl4pPr>
            <a:lvl5pPr marL="0" indent="0">
              <a:defRPr sz="751">
                <a:solidFill>
                  <a:schemeClr val="bg1"/>
                </a:solidFill>
              </a:defRPr>
            </a:lvl5pPr>
            <a:lvl6pPr marL="0" indent="0">
              <a:defRPr sz="751">
                <a:solidFill>
                  <a:schemeClr val="bg1"/>
                </a:solidFill>
              </a:defRPr>
            </a:lvl6pPr>
            <a:lvl7pPr marL="0" indent="0">
              <a:defRPr sz="751">
                <a:solidFill>
                  <a:schemeClr val="bg1"/>
                </a:solidFill>
              </a:defRPr>
            </a:lvl7pPr>
            <a:lvl8pPr marL="0" indent="0">
              <a:defRPr sz="751">
                <a:solidFill>
                  <a:schemeClr val="bg1"/>
                </a:solidFill>
              </a:defRPr>
            </a:lvl8pPr>
            <a:lvl9pPr marL="0" indent="0">
              <a:defRPr sz="751">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609604" y="512064"/>
            <a:ext cx="3181207" cy="682752"/>
          </a:xfrm>
          <a:prstGeom prst="rect">
            <a:avLst/>
          </a:prstGeom>
        </p:spPr>
      </p:pic>
    </p:spTree>
    <p:extLst>
      <p:ext uri="{BB962C8B-B14F-4D97-AF65-F5344CB8AC3E}">
        <p14:creationId xmlns:p14="http://schemas.microsoft.com/office/powerpoint/2010/main" val="878283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4828033" y="1682496"/>
            <a:ext cx="6855968" cy="4425696"/>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189" lvl="1" indent="-457189">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508000" y="1682495"/>
            <a:ext cx="3676651" cy="4425696"/>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a:xfrm>
            <a:off x="7315200" y="6400800"/>
            <a:ext cx="1219200" cy="207264"/>
          </a:xfrm>
          <a:prstGeom prst="rect">
            <a:avLst/>
          </a:prstGeom>
        </p:spPr>
        <p:txBody>
          <a:bodyPr/>
          <a:lstStyle>
            <a:lvl1pPr>
              <a:defRPr>
                <a:solidFill>
                  <a:schemeClr val="bg1"/>
                </a:solidFill>
              </a:defRPr>
            </a:lvl1pPr>
          </a:lstStyle>
          <a:p>
            <a:fld id="{669E508C-8E0B-469F-A2D9-AC62101F5C05}" type="datetime1">
              <a:rPr lang="en-US" smtClean="0"/>
              <a:t>5/30/2020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513264" y="6254496"/>
            <a:ext cx="1117886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65362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503937" y="1682496"/>
            <a:ext cx="11180064" cy="4425696"/>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a:xfrm>
            <a:off x="7315200" y="6400800"/>
            <a:ext cx="1219200" cy="207264"/>
          </a:xfrm>
          <a:prstGeom prst="rect">
            <a:avLst/>
          </a:prstGeom>
        </p:spPr>
        <p:txBody>
          <a:bodyPr/>
          <a:lstStyle>
            <a:lvl1pPr>
              <a:defRPr>
                <a:solidFill>
                  <a:schemeClr val="bg1"/>
                </a:solidFill>
              </a:defRPr>
            </a:lvl1pPr>
          </a:lstStyle>
          <a:p>
            <a:fld id="{86A04BE0-EF35-4D6F-B801-4137CADB0D75}" type="datetime1">
              <a:rPr lang="en-US" smtClean="0"/>
              <a:t>5/30/2020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513264" y="6254496"/>
            <a:ext cx="1117886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91914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682496"/>
            <a:ext cx="11180064"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701959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60"/>
            <a:ext cx="12192000" cy="6856680"/>
          </a:xfrm>
          <a:prstGeom prst="rect">
            <a:avLst/>
          </a:prstGeom>
        </p:spPr>
      </p:pic>
    </p:spTree>
    <p:extLst>
      <p:ext uri="{BB962C8B-B14F-4D97-AF65-F5344CB8AC3E}">
        <p14:creationId xmlns:p14="http://schemas.microsoft.com/office/powerpoint/2010/main" val="70587715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7"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229846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2"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8107680"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19132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5" y="1682496"/>
            <a:ext cx="7382256"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37031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7" y="1682496"/>
            <a:ext cx="7382256"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8107680" y="1682496"/>
            <a:ext cx="3584448"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218965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5"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6206069"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32627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5"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6205727" y="2987040"/>
            <a:ext cx="5486400" cy="3121152"/>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a:xfrm>
            <a:off x="7315200" y="6400800"/>
            <a:ext cx="1219200" cy="207264"/>
          </a:xfrm>
          <a:prstGeom prst="rect">
            <a:avLst/>
          </a:prstGeom>
        </p:spPr>
        <p:txBody>
          <a:bodyPr/>
          <a:lstStyle/>
          <a:p>
            <a:fld id="{98D386E0-6517-4865-845C-C9D03EFE0238}" type="datetime1">
              <a:rPr lang="en-US" smtClean="0"/>
              <a:t>5/30/2020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47893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5" y="1682496"/>
            <a:ext cx="11180063" cy="1060704"/>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7" y="2987040"/>
            <a:ext cx="5486400" cy="31211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512063" y="2987040"/>
            <a:ext cx="5486400" cy="3121152"/>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dirty="0" smtClean="0"/>
              <a:t>© 2019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878744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76679"/>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4098771"/>
            <a:ext cx="3584448" cy="201167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4315968" y="1676679"/>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4315968" y="4096513"/>
            <a:ext cx="3584448" cy="201167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8107680" y="1682496"/>
            <a:ext cx="3584448" cy="21579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8107680" y="4096512"/>
            <a:ext cx="3584448" cy="20116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43962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9"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979565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6205728" y="1682495"/>
            <a:ext cx="5986272" cy="4425696"/>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40401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1" y="0"/>
            <a:ext cx="12213949" cy="6858000"/>
          </a:xfrm>
          <a:prstGeom prst="rect">
            <a:avLst/>
          </a:prstGeom>
        </p:spPr>
      </p:pic>
    </p:spTree>
    <p:extLst>
      <p:ext uri="{BB962C8B-B14F-4D97-AF65-F5344CB8AC3E}">
        <p14:creationId xmlns:p14="http://schemas.microsoft.com/office/powerpoint/2010/main" val="41147855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6205728" y="1682496"/>
            <a:ext cx="5986272" cy="4425696"/>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910462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3"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1682496"/>
            <a:ext cx="5486400" cy="442569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2258575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3"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smtClean="0"/>
              <a:t>© 2019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682496"/>
            <a:ext cx="5998464" cy="4425696"/>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602116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3" y="1682496"/>
            <a:ext cx="5482336" cy="4425696"/>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a:xfrm>
            <a:off x="7315200" y="6400800"/>
            <a:ext cx="1219200" cy="207264"/>
          </a:xfrm>
          <a:prstGeom prst="rect">
            <a:avLst/>
          </a:prstGeom>
        </p:spPr>
        <p:txBody>
          <a:bodyPr/>
          <a:lstStyle/>
          <a:p>
            <a:fld id="{483964B7-435C-4AA1-A62E-A1663B697282}"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682496"/>
            <a:ext cx="5998464" cy="4425696"/>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52673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1231769" cy="68580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987297" y="1633728"/>
            <a:ext cx="8961120" cy="2292096"/>
          </a:xfrm>
        </p:spPr>
        <p:txBody>
          <a:bodyPr anchor="t" anchorCtr="0">
            <a:noAutofit/>
          </a:bodyPr>
          <a:lstStyle>
            <a:lvl1pPr>
              <a:defRPr sz="4400">
                <a:solidFill>
                  <a:schemeClr val="tx1"/>
                </a:solidFill>
              </a:defRPr>
            </a:lvl1pPr>
            <a:lvl2pPr marL="231769" indent="-231769">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a:prstGeom prst="rect">
            <a:avLst/>
          </a:prstGeom>
        </p:spPr>
        <p:txBody>
          <a:bodyPr/>
          <a:lstStyle>
            <a:lvl1pPr>
              <a:defRPr>
                <a:solidFill>
                  <a:schemeClr val="tx1"/>
                </a:solidFill>
              </a:defRPr>
            </a:lvl1pPr>
          </a:lstStyle>
          <a:p>
            <a:fld id="{F6F2A938-361F-4F67-8BCD-4248013A871E}"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987295" y="6400800"/>
            <a:ext cx="6096000" cy="207264"/>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690346" y="574397"/>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2650299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4400">
                <a:solidFill>
                  <a:schemeClr val="tx1"/>
                </a:solidFill>
              </a:defRPr>
            </a:lvl1pPr>
            <a:lvl2pPr marL="231769" indent="-231769">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a:prstGeom prst="rect">
            <a:avLst/>
          </a:prstGeom>
        </p:spPr>
        <p:txBody>
          <a:bodyPr/>
          <a:lstStyle>
            <a:lvl1pPr>
              <a:defRPr>
                <a:solidFill>
                  <a:schemeClr val="tx1"/>
                </a:solidFill>
              </a:defRPr>
            </a:lvl1pPr>
          </a:lstStyle>
          <a:p>
            <a:fld id="{672216AA-C246-4BF8-9778-027A671AE05C}"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19328" y="728944"/>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466828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4400">
                <a:solidFill>
                  <a:schemeClr val="bg1"/>
                </a:solidFill>
              </a:defRPr>
            </a:lvl1pPr>
            <a:lvl2pPr marL="231769" indent="-231769">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a:prstGeom prst="rect">
            <a:avLst/>
          </a:prstGeom>
        </p:spPr>
        <p:txBody>
          <a:bodyPr/>
          <a:lstStyle>
            <a:lvl1pPr>
              <a:defRPr>
                <a:solidFill>
                  <a:schemeClr val="bg1"/>
                </a:solidFill>
              </a:defRPr>
            </a:lvl1pPr>
          </a:lstStyle>
          <a:p>
            <a:fld id="{12951C51-9575-4E82-9944-2A080A1D1416}"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833010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a:xfrm>
            <a:off x="7315200" y="6400800"/>
            <a:ext cx="1219200" cy="207264"/>
          </a:xfrm>
          <a:prstGeom prst="rect">
            <a:avLst/>
          </a:prstGeom>
        </p:spPr>
        <p:txBody>
          <a:bodyPr/>
          <a:lstStyle/>
          <a:p>
            <a:fld id="{A6BE7440-A164-4BE7-A683-1DC89B30E100}" type="datetime1">
              <a:rPr lang="en-US" smtClean="0"/>
              <a:t>5/30/2020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31569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512065" y="365760"/>
            <a:ext cx="11176583" cy="1060704"/>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a:xfrm>
            <a:off x="7315200" y="6400800"/>
            <a:ext cx="1219200" cy="207264"/>
          </a:xfrm>
          <a:prstGeom prst="rect">
            <a:avLst/>
          </a:prstGeom>
        </p:spPr>
        <p:txBody>
          <a:bodyPr/>
          <a:lstStyle/>
          <a:p>
            <a:fld id="{D8644D50-66B5-4F98-BB65-0462948F36D0}" type="datetime1">
              <a:rPr lang="en-US" smtClean="0"/>
              <a:t>5/30/2020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403081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a:xfrm>
            <a:off x="7315200" y="6400800"/>
            <a:ext cx="1219200" cy="207264"/>
          </a:xfrm>
          <a:prstGeom prst="rect">
            <a:avLst/>
          </a:prstGeom>
        </p:spPr>
        <p:txBody>
          <a:bodyPr/>
          <a:lstStyle/>
          <a:p>
            <a:fld id="{F592C196-58BA-4F0F-83A6-F3DD888CADD0}" type="datetime1">
              <a:rPr lang="en-US" smtClean="0"/>
              <a:t>5/30/2020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53825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20107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5" y="4267200"/>
            <a:ext cx="12191999" cy="18288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512064" y="365760"/>
            <a:ext cx="11180064" cy="3657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a:xfrm>
            <a:off x="7315200" y="6400800"/>
            <a:ext cx="1219200" cy="207264"/>
          </a:xfrm>
          <a:prstGeom prst="rect">
            <a:avLst/>
          </a:prstGeom>
        </p:spPr>
        <p:txBody>
          <a:bodyPr/>
          <a:lstStyle/>
          <a:p>
            <a:fld id="{04306A5D-4C19-4CEA-B7B4-5CF5FBCE4B8F}" type="datetime1">
              <a:rPr lang="en-US" smtClean="0"/>
              <a:t>5/30/2020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159665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12192000" cy="6096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a:xfrm>
            <a:off x="7315200" y="6400800"/>
            <a:ext cx="1219200" cy="207264"/>
          </a:xfrm>
          <a:prstGeom prst="rect">
            <a:avLst/>
          </a:prstGeom>
        </p:spPr>
        <p:txBody>
          <a:bodyPr/>
          <a:lstStyle/>
          <a:p>
            <a:fld id="{3DB0EFEF-BBC8-473D-9AE1-F3955CF8ED7D}" type="datetime1">
              <a:rPr lang="en-US" smtClean="0"/>
              <a:t>5/30/2020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317902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524000"/>
            <a:ext cx="12192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512065" y="365760"/>
            <a:ext cx="11176583" cy="1060704"/>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a:xfrm>
            <a:off x="7315200" y="6400800"/>
            <a:ext cx="1219200" cy="207264"/>
          </a:xfrm>
          <a:prstGeom prst="rect">
            <a:avLst/>
          </a:prstGeom>
        </p:spPr>
        <p:txBody>
          <a:bodyPr/>
          <a:lstStyle/>
          <a:p>
            <a:fld id="{053C89F2-7833-484F-A65C-662F6D68DDD3}" type="datetime1">
              <a:rPr lang="en-US" smtClean="0"/>
              <a:t>5/30/2020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740641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9" y="365768"/>
            <a:ext cx="5486400" cy="573023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5998464" cy="6096000"/>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a:xfrm>
            <a:off x="7315200" y="6400800"/>
            <a:ext cx="1219200" cy="207264"/>
          </a:xfrm>
          <a:prstGeom prst="rect">
            <a:avLst/>
          </a:prstGeom>
        </p:spPr>
        <p:txBody>
          <a:bodyPr/>
          <a:lstStyle/>
          <a:p>
            <a:fld id="{92891E91-9488-4616-A4E9-562C551F1C22}" type="datetime1">
              <a:rPr lang="en-US" smtClean="0"/>
              <a:t>5/30/2020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425457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9" y="365761"/>
            <a:ext cx="5486400" cy="5730237"/>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6" y="0"/>
            <a:ext cx="5998633" cy="6096000"/>
          </a:xfrm>
        </p:spPr>
        <p:txBody>
          <a:bodyPr anchor="ctr"/>
          <a:lstStyle>
            <a:lvl1pPr marL="0" marR="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7"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a:xfrm>
            <a:off x="7315200" y="6400800"/>
            <a:ext cx="1219200" cy="207264"/>
          </a:xfrm>
          <a:prstGeom prst="rect">
            <a:avLst/>
          </a:prstGeom>
        </p:spPr>
        <p:txBody>
          <a:bodyPr/>
          <a:lstStyle/>
          <a:p>
            <a:fld id="{A3F262AA-DEDE-48CB-AC20-EF8642D85293}" type="datetime1">
              <a:rPr lang="en-US" smtClean="0"/>
              <a:t>5/30/2020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506570" y="6254496"/>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spTree>
    <p:extLst>
      <p:ext uri="{BB962C8B-B14F-4D97-AF65-F5344CB8AC3E}">
        <p14:creationId xmlns:p14="http://schemas.microsoft.com/office/powerpoint/2010/main" val="1665542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3" y="7974"/>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7" y="-1296364"/>
            <a:ext cx="185189" cy="369332"/>
          </a:xfrm>
          <a:prstGeom prst="rect">
            <a:avLst/>
          </a:prstGeom>
          <a:noFill/>
        </p:spPr>
        <p:txBody>
          <a:bodyPr wrap="none" rtlCol="0">
            <a:spAutoFit/>
          </a:bodyPr>
          <a:lstStyle/>
          <a:p>
            <a:endParaRPr lang="en-US" sz="18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814852"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4" y="512064"/>
            <a:ext cx="3181207" cy="682752"/>
          </a:xfrm>
          <a:prstGeom prst="rect">
            <a:avLst/>
          </a:prstGeom>
        </p:spPr>
      </p:pic>
    </p:spTree>
    <p:extLst>
      <p:ext uri="{BB962C8B-B14F-4D97-AF65-F5344CB8AC3E}">
        <p14:creationId xmlns:p14="http://schemas.microsoft.com/office/powerpoint/2010/main" val="131051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sp>
        <p:nvSpPr>
          <p:cNvPr id="2" name="Title 1"/>
          <p:cNvSpPr>
            <a:spLocks noGrp="1"/>
          </p:cNvSpPr>
          <p:nvPr>
            <p:ph type="title" hasCustomPrompt="1"/>
          </p:nvPr>
        </p:nvSpPr>
        <p:spPr>
          <a:xfrm>
            <a:off x="342628" y="183129"/>
            <a:ext cx="11278184" cy="607258"/>
          </a:xfrm>
        </p:spPr>
        <p:txBody>
          <a:bodyPr/>
          <a:lstStyle/>
          <a:p>
            <a:r>
              <a:rPr lang="en-US" dirty="0" smtClean="0"/>
              <a:t>Header</a:t>
            </a:r>
            <a:endParaRPr lang="en-US" dirty="0"/>
          </a:p>
        </p:txBody>
      </p:sp>
      <p:cxnSp>
        <p:nvCxnSpPr>
          <p:cNvPr id="9" name="Straight Connector 8"/>
          <p:cNvCxnSpPr/>
          <p:nvPr userDrawn="1"/>
        </p:nvCxnSpPr>
        <p:spPr>
          <a:xfrm>
            <a:off x="405816" y="486758"/>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9981218" y="6373368"/>
            <a:ext cx="1704217" cy="365760"/>
          </a:xfrm>
          <a:prstGeom prst="rect">
            <a:avLst/>
          </a:prstGeom>
        </p:spPr>
      </p:pic>
      <p:cxnSp>
        <p:nvCxnSpPr>
          <p:cNvPr id="7" name="Straight Connector 6">
            <a:extLst>
              <a:ext uri="{FF2B5EF4-FFF2-40B4-BE49-F238E27FC236}">
                <a16:creationId xmlns:a16="http://schemas.microsoft.com/office/drawing/2014/main" id="{1A92D58F-27A5-440B-BDDC-757CC6F1E323}"/>
              </a:ext>
            </a:extLst>
          </p:cNvPr>
          <p:cNvCxnSpPr>
            <a:cxnSpLocks/>
          </p:cNvCxnSpPr>
          <p:nvPr userDrawn="1"/>
        </p:nvCxnSpPr>
        <p:spPr>
          <a:xfrm>
            <a:off x="441197" y="6215374"/>
            <a:ext cx="1120659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917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Box 5"/>
          <p:cNvSpPr txBox="1"/>
          <p:nvPr userDrawn="1"/>
        </p:nvSpPr>
        <p:spPr>
          <a:xfrm>
            <a:off x="906452" y="6412519"/>
            <a:ext cx="2564191" cy="307623"/>
          </a:xfrm>
          <a:prstGeom prst="rect">
            <a:avLst/>
          </a:prstGeom>
          <a:noFill/>
        </p:spPr>
        <p:txBody>
          <a:bodyPr wrap="square" lIns="121467" tIns="60733" rIns="121467" bIns="60733" rtlCol="0">
            <a:spAutoFit/>
          </a:bodyPr>
          <a:lstStyle/>
          <a:p>
            <a:pPr defTabSz="1214416">
              <a:defRPr/>
            </a:pPr>
            <a:r>
              <a:rPr lang="en-US" sz="1197" kern="0" dirty="0">
                <a:solidFill>
                  <a:sysClr val="window" lastClr="FFFFFF"/>
                </a:solidFill>
                <a:cs typeface="Arial"/>
              </a:rPr>
              <a:t>© </a:t>
            </a:r>
            <a:r>
              <a:rPr lang="en-US" sz="1197" kern="0" dirty="0" smtClean="0">
                <a:solidFill>
                  <a:sysClr val="window" lastClr="FFFFFF"/>
                </a:solidFill>
                <a:cs typeface="Arial"/>
              </a:rPr>
              <a:t>2018</a:t>
            </a:r>
            <a:r>
              <a:rPr lang="en-US" sz="1197" kern="0" baseline="0" dirty="0" smtClean="0">
                <a:solidFill>
                  <a:sysClr val="window" lastClr="FFFFFF"/>
                </a:solidFill>
                <a:cs typeface="Arial"/>
              </a:rPr>
              <a:t> </a:t>
            </a:r>
            <a:r>
              <a:rPr lang="en-US" sz="1197" kern="0" dirty="0" smtClean="0">
                <a:solidFill>
                  <a:sysClr val="window" lastClr="FFFFFF"/>
                </a:solidFill>
                <a:cs typeface="Arial"/>
              </a:rPr>
              <a:t>Cognizant </a:t>
            </a:r>
            <a:endParaRPr lang="en-US" sz="1197" kern="0" dirty="0">
              <a:solidFill>
                <a:sysClr val="window" lastClr="FFFFFF"/>
              </a:solidFill>
              <a:cs typeface="Arial"/>
            </a:endParaRPr>
          </a:p>
        </p:txBody>
      </p:sp>
      <p:cxnSp>
        <p:nvCxnSpPr>
          <p:cNvPr id="7" name="Straight Connector 6"/>
          <p:cNvCxnSpPr/>
          <p:nvPr userDrawn="1"/>
        </p:nvCxnSpPr>
        <p:spPr>
          <a:xfrm>
            <a:off x="822499" y="6430907"/>
            <a:ext cx="0" cy="276195"/>
          </a:xfrm>
          <a:prstGeom prst="line">
            <a:avLst/>
          </a:prstGeom>
          <a:noFill/>
          <a:ln w="6350" cap="flat" cmpd="sng" algn="ctr">
            <a:solidFill>
              <a:sysClr val="window" lastClr="FFFFFF"/>
            </a:solidFill>
            <a:prstDash val="solid"/>
          </a:ln>
          <a:effectLst/>
        </p:spPr>
      </p:cxnSp>
      <p:sp>
        <p:nvSpPr>
          <p:cNvPr id="8" name="Slide Number Placeholder 5"/>
          <p:cNvSpPr txBox="1">
            <a:spLocks/>
          </p:cNvSpPr>
          <p:nvPr userDrawn="1"/>
        </p:nvSpPr>
        <p:spPr>
          <a:xfrm>
            <a:off x="52940" y="6305131"/>
            <a:ext cx="718927" cy="501028"/>
          </a:xfrm>
          <a:prstGeom prst="rect">
            <a:avLst/>
          </a:prstGeom>
        </p:spPr>
        <p:txBody>
          <a:bodyPr vert="horz" lIns="121467" tIns="60733" rIns="121467" bIns="60733" rtlCol="0" anchor="ctr"/>
          <a:lstStyle>
            <a:defPPr>
              <a:defRPr lang="en-US"/>
            </a:defPPr>
            <a:lvl1pPr marL="0" algn="r" defTabSz="685800" rtl="0" eaLnBrk="1" latinLnBrk="0" hangingPunct="1">
              <a:defRPr sz="105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32AB80A-78BA-6B42-BA0D-B44ACF890F5A}" type="slidenum">
              <a:rPr lang="en-US" sz="1397" smtClean="0">
                <a:solidFill>
                  <a:prstClr val="white"/>
                </a:solidFill>
              </a:rPr>
              <a:pPr/>
              <a:t>‹#›</a:t>
            </a:fld>
            <a:endParaRPr lang="en-US" sz="1397" dirty="0">
              <a:solidFill>
                <a:prstClr val="white"/>
              </a:solidFill>
            </a:endParaRPr>
          </a:p>
        </p:txBody>
      </p:sp>
      <p:sp>
        <p:nvSpPr>
          <p:cNvPr id="10" name="Date Placeholder 5">
            <a:extLst>
              <a:ext uri="{FF2B5EF4-FFF2-40B4-BE49-F238E27FC236}">
                <a16:creationId xmlns:a16="http://schemas.microsoft.com/office/drawing/2014/main" id="{91D511AA-6A21-4D17-A7EA-84E88C35C4DA}"/>
              </a:ext>
            </a:extLst>
          </p:cNvPr>
          <p:cNvSpPr>
            <a:spLocks noGrp="1"/>
          </p:cNvSpPr>
          <p:nvPr>
            <p:ph type="dt" sz="half" idx="10"/>
          </p:nvPr>
        </p:nvSpPr>
        <p:spPr>
          <a:xfrm>
            <a:off x="7315200" y="6400806"/>
            <a:ext cx="1219200" cy="207263"/>
          </a:xfrm>
          <a:prstGeom prst="rect">
            <a:avLst/>
          </a:prstGeom>
        </p:spPr>
        <p:txBody>
          <a:bodyPr/>
          <a:lstStyle/>
          <a:p>
            <a:fld id="{D458313F-8A13-4A41-A8D7-31FB2FB074CF}" type="datetime1">
              <a:rPr lang="en-US" smtClean="0"/>
              <a:t>5/30/2020</a:t>
            </a:fld>
            <a:endParaRPr lang="en-US" dirty="0"/>
          </a:p>
        </p:txBody>
      </p:sp>
      <p:sp>
        <p:nvSpPr>
          <p:cNvPr id="11"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853441" y="6400806"/>
            <a:ext cx="6096000" cy="207263"/>
          </a:xfrm>
        </p:spPr>
        <p:txBody>
          <a:bodyPr/>
          <a:lstStyle/>
          <a:p>
            <a:r>
              <a:rPr lang="en-US"/>
              <a:t>© 2018 Cognizant</a:t>
            </a:r>
            <a:endParaRPr lang="en-US" dirty="0"/>
          </a:p>
        </p:txBody>
      </p:sp>
      <p:sp>
        <p:nvSpPr>
          <p:cNvPr id="12"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a:xfrm>
            <a:off x="512064" y="6400806"/>
            <a:ext cx="304800" cy="207263"/>
          </a:xfrm>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52B07E44-2946-4C76-AAE8-51C4712E237F}"/>
              </a:ext>
            </a:extLst>
          </p:cNvPr>
          <p:cNvCxnSpPr>
            <a:cxnSpLocks/>
          </p:cNvCxnSpPr>
          <p:nvPr userDrawn="1"/>
        </p:nvCxnSpPr>
        <p:spPr>
          <a:xfrm>
            <a:off x="506570" y="6254497"/>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20" y="6373365"/>
            <a:ext cx="1704217" cy="365760"/>
          </a:xfrm>
          <a:prstGeom prst="rect">
            <a:avLst/>
          </a:prstGeom>
        </p:spPr>
      </p:pic>
    </p:spTree>
    <p:extLst>
      <p:ext uri="{BB962C8B-B14F-4D97-AF65-F5344CB8AC3E}">
        <p14:creationId xmlns:p14="http://schemas.microsoft.com/office/powerpoint/2010/main" val="3938203494"/>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Blank with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23887" y="1"/>
            <a:ext cx="11286649" cy="516836"/>
          </a:xfrm>
          <a:prstGeom prst="rect">
            <a:avLst/>
          </a:prstGeom>
        </p:spPr>
        <p:txBody>
          <a:bodyPr>
            <a:noAutofit/>
          </a:bodyPr>
          <a:lstStyle>
            <a:lvl1pPr>
              <a:defRPr sz="2394" b="1">
                <a:latin typeface="+mn-lt"/>
              </a:defRPr>
            </a:lvl1pPr>
          </a:lstStyle>
          <a:p>
            <a:r>
              <a:rPr lang="en-US" dirty="0"/>
              <a:t>Header</a:t>
            </a:r>
          </a:p>
        </p:txBody>
      </p:sp>
      <p:sp>
        <p:nvSpPr>
          <p:cNvPr id="9" name="TextBox 8"/>
          <p:cNvSpPr txBox="1"/>
          <p:nvPr userDrawn="1"/>
        </p:nvSpPr>
        <p:spPr>
          <a:xfrm>
            <a:off x="906452" y="6412519"/>
            <a:ext cx="2564191" cy="307623"/>
          </a:xfrm>
          <a:prstGeom prst="rect">
            <a:avLst/>
          </a:prstGeom>
          <a:noFill/>
        </p:spPr>
        <p:txBody>
          <a:bodyPr wrap="square" lIns="121467" tIns="60733" rIns="121467" bIns="60733" rtlCol="0">
            <a:spAutoFit/>
          </a:bodyPr>
          <a:lstStyle/>
          <a:p>
            <a:pPr defTabSz="1214416">
              <a:defRPr/>
            </a:pPr>
            <a:r>
              <a:rPr lang="en-US" sz="1197" kern="0" dirty="0">
                <a:solidFill>
                  <a:sysClr val="window" lastClr="FFFFFF"/>
                </a:solidFill>
                <a:cs typeface="Arial"/>
              </a:rPr>
              <a:t>© </a:t>
            </a:r>
            <a:r>
              <a:rPr lang="en-US" sz="1197" kern="0" dirty="0" smtClean="0">
                <a:solidFill>
                  <a:sysClr val="window" lastClr="FFFFFF"/>
                </a:solidFill>
                <a:cs typeface="Arial"/>
              </a:rPr>
              <a:t>2018 </a:t>
            </a:r>
            <a:r>
              <a:rPr lang="en-US" sz="1197" kern="0" dirty="0">
                <a:solidFill>
                  <a:sysClr val="window" lastClr="FFFFFF"/>
                </a:solidFill>
                <a:cs typeface="Arial"/>
              </a:rPr>
              <a:t>Cognizant </a:t>
            </a:r>
          </a:p>
        </p:txBody>
      </p:sp>
      <p:sp>
        <p:nvSpPr>
          <p:cNvPr id="14" name="Slide Number Placeholder 5"/>
          <p:cNvSpPr txBox="1">
            <a:spLocks/>
          </p:cNvSpPr>
          <p:nvPr userDrawn="1"/>
        </p:nvSpPr>
        <p:spPr>
          <a:xfrm>
            <a:off x="52940" y="6305131"/>
            <a:ext cx="718927" cy="501028"/>
          </a:xfrm>
          <a:prstGeom prst="rect">
            <a:avLst/>
          </a:prstGeom>
        </p:spPr>
        <p:txBody>
          <a:bodyPr vert="horz" lIns="121467" tIns="60733" rIns="121467" bIns="60733" rtlCol="0" anchor="ctr"/>
          <a:lstStyle>
            <a:defPPr>
              <a:defRPr lang="en-US"/>
            </a:defPPr>
            <a:lvl1pPr marL="0" algn="r" defTabSz="685800" rtl="0" eaLnBrk="1" latinLnBrk="0" hangingPunct="1">
              <a:defRPr sz="105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32AB80A-78BA-6B42-BA0D-B44ACF890F5A}" type="slidenum">
              <a:rPr lang="en-US" sz="1397" smtClean="0">
                <a:solidFill>
                  <a:prstClr val="white"/>
                </a:solidFill>
              </a:rPr>
              <a:pPr/>
              <a:t>‹#›</a:t>
            </a:fld>
            <a:endParaRPr lang="en-US" sz="1397" dirty="0">
              <a:solidFill>
                <a:prstClr val="white"/>
              </a:solidFill>
            </a:endParaRPr>
          </a:p>
        </p:txBody>
      </p:sp>
      <p:cxnSp>
        <p:nvCxnSpPr>
          <p:cNvPr id="15" name="Straight Connector 14"/>
          <p:cNvCxnSpPr/>
          <p:nvPr userDrawn="1"/>
        </p:nvCxnSpPr>
        <p:spPr>
          <a:xfrm>
            <a:off x="822499" y="6430907"/>
            <a:ext cx="0" cy="276195"/>
          </a:xfrm>
          <a:prstGeom prst="line">
            <a:avLst/>
          </a:prstGeom>
          <a:noFill/>
          <a:ln w="6350" cap="flat" cmpd="sng" algn="ctr">
            <a:solidFill>
              <a:sysClr val="window" lastClr="FFFFFF"/>
            </a:solidFill>
            <a:prstDash val="solid"/>
          </a:ln>
          <a:effectLst/>
        </p:spPr>
      </p:cxnSp>
      <p:sp>
        <p:nvSpPr>
          <p:cNvPr id="10" name="Date Placeholder 5">
            <a:extLst>
              <a:ext uri="{FF2B5EF4-FFF2-40B4-BE49-F238E27FC236}">
                <a16:creationId xmlns:a16="http://schemas.microsoft.com/office/drawing/2014/main" id="{91D511AA-6A21-4D17-A7EA-84E88C35C4DA}"/>
              </a:ext>
            </a:extLst>
          </p:cNvPr>
          <p:cNvSpPr>
            <a:spLocks noGrp="1"/>
          </p:cNvSpPr>
          <p:nvPr>
            <p:ph type="dt" sz="half" idx="10"/>
          </p:nvPr>
        </p:nvSpPr>
        <p:spPr>
          <a:xfrm>
            <a:off x="7315200" y="6400806"/>
            <a:ext cx="1219200" cy="207263"/>
          </a:xfrm>
          <a:prstGeom prst="rect">
            <a:avLst/>
          </a:prstGeom>
        </p:spPr>
        <p:txBody>
          <a:bodyPr/>
          <a:lstStyle/>
          <a:p>
            <a:fld id="{D458313F-8A13-4A41-A8D7-31FB2FB074CF}" type="datetime1">
              <a:rPr lang="en-US" smtClean="0"/>
              <a:t>5/30/2020</a:t>
            </a:fld>
            <a:endParaRPr lang="en-US" dirty="0"/>
          </a:p>
        </p:txBody>
      </p:sp>
      <p:sp>
        <p:nvSpPr>
          <p:cNvPr id="11"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853441" y="6400806"/>
            <a:ext cx="6096000" cy="207263"/>
          </a:xfrm>
        </p:spPr>
        <p:txBody>
          <a:bodyPr/>
          <a:lstStyle/>
          <a:p>
            <a:r>
              <a:rPr lang="en-US"/>
              <a:t>© 2018 Cognizant</a:t>
            </a:r>
            <a:endParaRPr lang="en-US" dirty="0"/>
          </a:p>
        </p:txBody>
      </p:sp>
      <p:sp>
        <p:nvSpPr>
          <p:cNvPr id="13"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a:xfrm>
            <a:off x="512064" y="6400806"/>
            <a:ext cx="304800" cy="207263"/>
          </a:xfrm>
        </p:spPr>
        <p:txBody>
          <a:bodyPr/>
          <a:lstStyle/>
          <a:p>
            <a:fld id="{2EFEF571-C9B4-4D92-A7F7-315B894862A8}" type="slidenum">
              <a:rPr lang="en-US" smtClean="0"/>
              <a:pPr/>
              <a:t>‹#›</a:t>
            </a:fld>
            <a:endParaRPr lang="en-US" dirty="0"/>
          </a:p>
        </p:txBody>
      </p:sp>
      <p:cxnSp>
        <p:nvCxnSpPr>
          <p:cNvPr id="16" name="Straight Connector 15">
            <a:extLst>
              <a:ext uri="{FF2B5EF4-FFF2-40B4-BE49-F238E27FC236}">
                <a16:creationId xmlns:a16="http://schemas.microsoft.com/office/drawing/2014/main" id="{52B07E44-2946-4C76-AAE8-51C4712E237F}"/>
              </a:ext>
            </a:extLst>
          </p:cNvPr>
          <p:cNvCxnSpPr>
            <a:cxnSpLocks/>
          </p:cNvCxnSpPr>
          <p:nvPr userDrawn="1"/>
        </p:nvCxnSpPr>
        <p:spPr>
          <a:xfrm>
            <a:off x="506570" y="6254497"/>
            <a:ext cx="1117886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20" y="6373365"/>
            <a:ext cx="1704217" cy="365760"/>
          </a:xfrm>
          <a:prstGeom prst="rect">
            <a:avLst/>
          </a:prstGeom>
        </p:spPr>
      </p:pic>
    </p:spTree>
    <p:extLst>
      <p:ext uri="{BB962C8B-B14F-4D97-AF65-F5344CB8AC3E}">
        <p14:creationId xmlns:p14="http://schemas.microsoft.com/office/powerpoint/2010/main" val="34682455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inner blank">
    <p:spTree>
      <p:nvGrpSpPr>
        <p:cNvPr id="1" name=""/>
        <p:cNvGrpSpPr/>
        <p:nvPr/>
      </p:nvGrpSpPr>
      <p:grpSpPr>
        <a:xfrm>
          <a:off x="0" y="0"/>
          <a:ext cx="0" cy="0"/>
          <a:chOff x="0" y="0"/>
          <a:chExt cx="0" cy="0"/>
        </a:xfrm>
      </p:grpSpPr>
      <p:sp>
        <p:nvSpPr>
          <p:cNvPr id="9" name="Rectangle 8"/>
          <p:cNvSpPr/>
          <p:nvPr userDrawn="1"/>
        </p:nvSpPr>
        <p:spPr>
          <a:xfrm>
            <a:off x="0" y="0"/>
            <a:ext cx="12192000" cy="696686"/>
          </a:xfrm>
          <a:prstGeom prst="rect">
            <a:avLst/>
          </a:prstGeom>
          <a:solidFill>
            <a:srgbClr val="ED22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5" dirty="0"/>
          </a:p>
        </p:txBody>
      </p:sp>
      <p:sp>
        <p:nvSpPr>
          <p:cNvPr id="7" name="Slide Number Placeholder 5"/>
          <p:cNvSpPr>
            <a:spLocks noGrp="1"/>
          </p:cNvSpPr>
          <p:nvPr>
            <p:ph type="sldNum" sz="quarter" idx="4"/>
          </p:nvPr>
        </p:nvSpPr>
        <p:spPr>
          <a:xfrm>
            <a:off x="180633" y="6364014"/>
            <a:ext cx="519290" cy="363855"/>
          </a:xfrm>
          <a:prstGeom prst="rect">
            <a:avLst/>
          </a:prstGeom>
        </p:spPr>
        <p:txBody>
          <a:bodyPr vert="horz" lIns="91405" tIns="45702" rIns="91405" bIns="45702" rtlCol="0" anchor="ctr"/>
          <a:lstStyle>
            <a:lvl1pPr algn="r">
              <a:defRPr sz="1047">
                <a:solidFill>
                  <a:srgbClr val="393939"/>
                </a:solidFill>
              </a:defRPr>
            </a:lvl1pPr>
          </a:lstStyle>
          <a:p>
            <a:fld id="{F6001DDE-2D62-0147-AAA2-AD1A1BD6F0E2}" type="slidenum">
              <a:rPr lang="en-US" smtClean="0"/>
              <a:pPr/>
              <a:t>‹#›</a:t>
            </a:fld>
            <a:endParaRPr lang="en-US" dirty="0"/>
          </a:p>
        </p:txBody>
      </p:sp>
      <p:sp>
        <p:nvSpPr>
          <p:cNvPr id="3" name="Rectangle 2"/>
          <p:cNvSpPr/>
          <p:nvPr userDrawn="1"/>
        </p:nvSpPr>
        <p:spPr>
          <a:xfrm flipV="1">
            <a:off x="0" y="6176158"/>
            <a:ext cx="12192000" cy="60959"/>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lIns="74071" tIns="37035" rIns="74071" bIns="37035" spcCol="0" rtlCol="0" anchor="ctr"/>
          <a:lstStyle/>
          <a:p>
            <a:pPr algn="ctr"/>
            <a:endParaRPr lang="en-US" sz="1702" dirty="0">
              <a:solidFill>
                <a:prstClr val="white"/>
              </a:solidFill>
            </a:endParaRPr>
          </a:p>
        </p:txBody>
      </p:sp>
      <p:sp>
        <p:nvSpPr>
          <p:cNvPr id="4" name="Isosceles Triangle 14"/>
          <p:cNvSpPr/>
          <p:nvPr userDrawn="1"/>
        </p:nvSpPr>
        <p:spPr>
          <a:xfrm rot="10800000">
            <a:off x="5964104" y="6228011"/>
            <a:ext cx="273008" cy="136360"/>
          </a:xfrm>
          <a:prstGeom prst="triangle">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lIns="74085" tIns="37043" rIns="74085" bIns="37043" rtlCol="0" anchor="ctr"/>
          <a:lstStyle/>
          <a:p>
            <a:pPr algn="ctr"/>
            <a:endParaRPr lang="en-US" sz="1702" dirty="0">
              <a:solidFill>
                <a:prstClr val="white"/>
              </a:solidFill>
            </a:endParaRPr>
          </a:p>
        </p:txBody>
      </p:sp>
      <p:sp>
        <p:nvSpPr>
          <p:cNvPr id="8" name="Text Placeholder 7"/>
          <p:cNvSpPr>
            <a:spLocks noGrp="1"/>
          </p:cNvSpPr>
          <p:nvPr>
            <p:ph type="body" sz="quarter" idx="10"/>
          </p:nvPr>
        </p:nvSpPr>
        <p:spPr>
          <a:xfrm>
            <a:off x="180634" y="21545"/>
            <a:ext cx="11569798" cy="653596"/>
          </a:xfrm>
          <a:prstGeom prst="rect">
            <a:avLst/>
          </a:prstGeom>
        </p:spPr>
        <p:txBody>
          <a:bodyPr anchor="ctr"/>
          <a:lstStyle>
            <a:lvl1pPr marL="0" indent="0">
              <a:buNone/>
              <a:defRPr sz="2793" b="0">
                <a:solidFill>
                  <a:schemeClr val="bg1"/>
                </a:solidFill>
              </a:defRPr>
            </a:lvl1pPr>
          </a:lstStyle>
          <a:p>
            <a:pPr lvl="0"/>
            <a:r>
              <a:rPr lang="en-US" dirty="0"/>
              <a:t>Click to edit Master text styles</a:t>
            </a:r>
          </a:p>
        </p:txBody>
      </p:sp>
      <p:pic>
        <p:nvPicPr>
          <p:cNvPr id="10" name="Picture 9">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395180" y="6374511"/>
            <a:ext cx="1704217" cy="365760"/>
          </a:xfrm>
          <a:prstGeom prst="rect">
            <a:avLst/>
          </a:prstGeom>
        </p:spPr>
      </p:pic>
    </p:spTree>
    <p:extLst>
      <p:ext uri="{BB962C8B-B14F-4D97-AF65-F5344CB8AC3E}">
        <p14:creationId xmlns:p14="http://schemas.microsoft.com/office/powerpoint/2010/main" val="203991244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48290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61BA482E-D658-47CB-B750-7800044E710A}" type="datetimeFigureOut">
              <a:rPr lang="en-US" smtClean="0"/>
              <a:t>5/30/2020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23BF2A-E565-4DF7-A2E5-8B58759E057D}" type="slidenum">
              <a:rPr lang="en-US" smtClean="0"/>
              <a:t>‹#›</a:t>
            </a:fld>
            <a:endParaRPr lang="en-US"/>
          </a:p>
        </p:txBody>
      </p:sp>
    </p:spTree>
    <p:extLst>
      <p:ext uri="{BB962C8B-B14F-4D97-AF65-F5344CB8AC3E}">
        <p14:creationId xmlns:p14="http://schemas.microsoft.com/office/powerpoint/2010/main" val="14763451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6"/>
          <p:cNvSpPr>
            <a:spLocks noGrp="1"/>
          </p:cNvSpPr>
          <p:nvPr>
            <p:ph type="title" hasCustomPrompt="1"/>
          </p:nvPr>
        </p:nvSpPr>
        <p:spPr>
          <a:xfrm>
            <a:off x="295308" y="76200"/>
            <a:ext cx="11379200" cy="528221"/>
          </a:xfrm>
          <a:prstGeom prst="rect">
            <a:avLst/>
          </a:prstGeom>
        </p:spPr>
        <p:txBody>
          <a:bodyPr lIns="69010" tIns="34506" rIns="69010" bIns="34506" anchor="b"/>
          <a:lstStyle>
            <a:lvl1pPr marL="0" algn="l" defTabSz="920182" rtl="0" eaLnBrk="1" latinLnBrk="0" hangingPunct="1">
              <a:defRPr lang="en-US" sz="2400" b="0" kern="1200" dirty="0">
                <a:solidFill>
                  <a:schemeClr val="tx1"/>
                </a:solidFill>
                <a:latin typeface="Gill Sans MT"/>
                <a:ea typeface="Gill Sans MT"/>
                <a:cs typeface="Segoe UI" panose="020B0502040204020203" pitchFamily="34" charset="0"/>
              </a:defRPr>
            </a:lvl1pPr>
          </a:lstStyle>
          <a:p>
            <a:r>
              <a:rPr lang="en-US" dirty="0"/>
              <a:t>CLICK TO EDIT MASTER TITLE STYLE</a:t>
            </a:r>
          </a:p>
        </p:txBody>
      </p:sp>
      <p:cxnSp>
        <p:nvCxnSpPr>
          <p:cNvPr id="7" name="Straight Connector 6"/>
          <p:cNvCxnSpPr/>
          <p:nvPr userDrawn="1"/>
        </p:nvCxnSpPr>
        <p:spPr>
          <a:xfrm>
            <a:off x="295248" y="1066800"/>
            <a:ext cx="11379200"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82122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5935981"/>
            <a:ext cx="12192000" cy="922020"/>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1" y="512064"/>
            <a:ext cx="3181207" cy="682752"/>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609600" y="2255520"/>
            <a:ext cx="6705600" cy="1403461"/>
          </a:xfrm>
        </p:spPr>
        <p:txBody>
          <a:bodyPr anchor="b">
            <a:spAutoFit/>
          </a:bodyPr>
          <a:lstStyle>
            <a:lvl1pPr algn="l">
              <a:defRPr sz="5067">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tx1"/>
                </a:solidFill>
              </a:defRPr>
            </a:lvl1pPr>
            <a:lvl2pPr marL="0" indent="0" algn="l">
              <a:buClrTx/>
              <a:buFont typeface="Arial" panose="020B0604020202020204" pitchFamily="34" charset="0"/>
              <a:buNone/>
              <a:tabLst/>
              <a:defRPr sz="1600">
                <a:solidFill>
                  <a:schemeClr val="tx1"/>
                </a:solidFill>
              </a:defRPr>
            </a:lvl2pPr>
            <a:lvl3pPr marL="304792" indent="-304792" algn="l">
              <a:spcBef>
                <a:spcPts val="800"/>
              </a:spcBef>
              <a:buClrTx/>
              <a:buSzPct val="125000"/>
              <a:buFont typeface="Arial" panose="020B0604020202020204" pitchFamily="34" charset="0"/>
              <a:buChar char="•"/>
              <a:defRPr sz="1600">
                <a:solidFill>
                  <a:schemeClr val="tx1"/>
                </a:solidFill>
              </a:defRPr>
            </a:lvl3pPr>
            <a:lvl4pPr marL="304792" indent="-304792" algn="l">
              <a:spcBef>
                <a:spcPts val="800"/>
              </a:spcBef>
              <a:buClrTx/>
              <a:buSzPct val="125000"/>
              <a:buFont typeface="Arial" panose="020B0604020202020204" pitchFamily="34" charset="0"/>
              <a:buChar char="•"/>
              <a:defRPr sz="1600">
                <a:solidFill>
                  <a:schemeClr val="tx1"/>
                </a:solidFill>
              </a:defRPr>
            </a:lvl4pPr>
            <a:lvl5pPr marL="304792" indent="-304792" algn="l">
              <a:spcBef>
                <a:spcPts val="800"/>
              </a:spcBef>
              <a:buClrTx/>
              <a:buSzPct val="125000"/>
              <a:buFont typeface="Arial" panose="020B0604020202020204" pitchFamily="34" charset="0"/>
              <a:buChar char="•"/>
              <a:defRPr sz="1600">
                <a:solidFill>
                  <a:schemeClr val="tx1"/>
                </a:solidFill>
              </a:defRPr>
            </a:lvl5pPr>
            <a:lvl6pPr marL="304792" indent="-304792" algn="l">
              <a:spcBef>
                <a:spcPts val="800"/>
              </a:spcBef>
              <a:buClrTx/>
              <a:buSzPct val="125000"/>
              <a:buFont typeface="Arial" panose="020B0604020202020204" pitchFamily="34" charset="0"/>
              <a:buChar char="•"/>
              <a:defRPr sz="1600">
                <a:solidFill>
                  <a:schemeClr val="tx1"/>
                </a:solidFill>
              </a:defRPr>
            </a:lvl6pPr>
            <a:lvl7pPr marL="304792" indent="-304792" algn="l">
              <a:spcBef>
                <a:spcPts val="800"/>
              </a:spcBef>
              <a:buClrTx/>
              <a:buSzPct val="125000"/>
              <a:buFont typeface="Arial" panose="020B0604020202020204" pitchFamily="34" charset="0"/>
              <a:buChar char="•"/>
              <a:defRPr sz="1600">
                <a:solidFill>
                  <a:schemeClr val="tx1"/>
                </a:solidFill>
              </a:defRPr>
            </a:lvl7pPr>
            <a:lvl8pPr marL="304792" indent="-304792" algn="l">
              <a:spcBef>
                <a:spcPts val="800"/>
              </a:spcBef>
              <a:buClrTx/>
              <a:buSzPct val="125000"/>
              <a:buFont typeface="Arial" panose="020B0604020202020204" pitchFamily="34" charset="0"/>
              <a:buChar char="•"/>
              <a:defRPr sz="1600">
                <a:solidFill>
                  <a:schemeClr val="tx1"/>
                </a:solidFill>
              </a:defRPr>
            </a:lvl8pPr>
            <a:lvl9pPr marL="304792" indent="-304792" algn="l">
              <a:spcBef>
                <a:spcPts val="800"/>
              </a:spcBef>
              <a:buClrTx/>
              <a:buSzPct val="125000"/>
              <a:buFont typeface="Arial" panose="020B0604020202020204" pitchFamily="34" charset="0"/>
              <a:buChar char="•"/>
              <a:defRPr sz="16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2019 Cognizant</a:t>
            </a:r>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569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040963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12192000" cy="686816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609601" y="512064"/>
            <a:ext cx="3181207" cy="682752"/>
          </a:xfrm>
          <a:prstGeom prst="rect">
            <a:avLst/>
          </a:prstGeom>
        </p:spPr>
      </p:pic>
    </p:spTree>
    <p:extLst>
      <p:ext uri="{BB962C8B-B14F-4D97-AF65-F5344CB8AC3E}">
        <p14:creationId xmlns:p14="http://schemas.microsoft.com/office/powerpoint/2010/main" val="2896211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609600" y="2254916"/>
            <a:ext cx="6705600" cy="1403461"/>
          </a:xfrm>
        </p:spPr>
        <p:txBody>
          <a:bodyPr anchor="b">
            <a:spAutoFit/>
          </a:bodyPr>
          <a:lstStyle>
            <a:lvl1pPr algn="l">
              <a:defRPr sz="5067">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bg1"/>
                </a:solidFill>
              </a:defRPr>
            </a:lvl1pPr>
            <a:lvl2pPr marL="0" indent="0" algn="l">
              <a:buClrTx/>
              <a:buFont typeface="Arial" panose="020B0604020202020204" pitchFamily="34" charset="0"/>
              <a:buNone/>
              <a:tabLst/>
              <a:defRPr sz="1600">
                <a:solidFill>
                  <a:schemeClr val="bg1"/>
                </a:solidFill>
              </a:defRPr>
            </a:lvl2pPr>
            <a:lvl3pPr marL="304792" indent="-304792" algn="l">
              <a:spcBef>
                <a:spcPts val="800"/>
              </a:spcBef>
              <a:buClrTx/>
              <a:buSzPct val="125000"/>
              <a:buFont typeface="Arial" panose="020B0604020202020204" pitchFamily="34" charset="0"/>
              <a:buChar char="•"/>
              <a:defRPr sz="1600">
                <a:solidFill>
                  <a:schemeClr val="bg1"/>
                </a:solidFill>
              </a:defRPr>
            </a:lvl3pPr>
            <a:lvl4pPr marL="304792" indent="-304792" algn="l">
              <a:spcBef>
                <a:spcPts val="800"/>
              </a:spcBef>
              <a:buClrTx/>
              <a:buSzPct val="125000"/>
              <a:buFont typeface="Arial" panose="020B0604020202020204" pitchFamily="34" charset="0"/>
              <a:buChar char="•"/>
              <a:defRPr sz="1600">
                <a:solidFill>
                  <a:schemeClr val="bg1"/>
                </a:solidFill>
              </a:defRPr>
            </a:lvl4pPr>
            <a:lvl5pPr marL="304792" indent="-304792" algn="l">
              <a:spcBef>
                <a:spcPts val="800"/>
              </a:spcBef>
              <a:buClrTx/>
              <a:buSzPct val="125000"/>
              <a:buFont typeface="Arial" panose="020B0604020202020204" pitchFamily="34" charset="0"/>
              <a:buChar char="•"/>
              <a:defRPr sz="1600">
                <a:solidFill>
                  <a:schemeClr val="bg1"/>
                </a:solidFill>
              </a:defRPr>
            </a:lvl5pPr>
            <a:lvl6pPr marL="304792" indent="-304792" algn="l">
              <a:spcBef>
                <a:spcPts val="800"/>
              </a:spcBef>
              <a:buClrTx/>
              <a:buSzPct val="125000"/>
              <a:buFont typeface="Arial" panose="020B0604020202020204" pitchFamily="34" charset="0"/>
              <a:buChar char="•"/>
              <a:defRPr sz="1600">
                <a:solidFill>
                  <a:schemeClr val="bg1"/>
                </a:solidFill>
              </a:defRPr>
            </a:lvl6pPr>
            <a:lvl7pPr marL="304792" indent="-304792" algn="l">
              <a:spcBef>
                <a:spcPts val="800"/>
              </a:spcBef>
              <a:buClrTx/>
              <a:buSzPct val="125000"/>
              <a:buFont typeface="Arial" panose="020B0604020202020204" pitchFamily="34" charset="0"/>
              <a:buChar char="•"/>
              <a:defRPr sz="1600">
                <a:solidFill>
                  <a:schemeClr val="bg1"/>
                </a:solidFill>
              </a:defRPr>
            </a:lvl7pPr>
            <a:lvl8pPr marL="304792" indent="-304792" algn="l">
              <a:spcBef>
                <a:spcPts val="800"/>
              </a:spcBef>
              <a:buClrTx/>
              <a:buSzPct val="125000"/>
              <a:buFont typeface="Arial" panose="020B0604020202020204" pitchFamily="34" charset="0"/>
              <a:buChar char="•"/>
              <a:defRPr sz="1600">
                <a:solidFill>
                  <a:schemeClr val="bg1"/>
                </a:solidFill>
              </a:defRPr>
            </a:lvl8pPr>
            <a:lvl9pPr marL="304792" indent="-304792" algn="l">
              <a:spcBef>
                <a:spcPts val="800"/>
              </a:spcBef>
              <a:buClrTx/>
              <a:buSzPct val="125000"/>
              <a:buFont typeface="Arial" panose="020B0604020202020204" pitchFamily="34" charset="0"/>
              <a:buChar char="•"/>
              <a:defRPr sz="16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609600" y="6343036"/>
            <a:ext cx="6705600" cy="153888"/>
          </a:xfrm>
        </p:spPr>
        <p:txBody>
          <a:bodyPr>
            <a:spAutoFit/>
          </a:bodyPr>
          <a:lstStyle>
            <a:lvl1pPr>
              <a:defRPr sz="1000">
                <a:solidFill>
                  <a:schemeClr val="bg1"/>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609601" y="512064"/>
            <a:ext cx="3181207" cy="682752"/>
          </a:xfrm>
          <a:prstGeom prst="rect">
            <a:avLst/>
          </a:prstGeom>
        </p:spPr>
      </p:pic>
    </p:spTree>
    <p:extLst>
      <p:ext uri="{BB962C8B-B14F-4D97-AF65-F5344CB8AC3E}">
        <p14:creationId xmlns:p14="http://schemas.microsoft.com/office/powerpoint/2010/main" val="1283278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4828032" y="1682496"/>
            <a:ext cx="6855968"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609585" lvl="1" indent="-609585">
              <a:buNone/>
            </a:pPr>
            <a:endParaRPr kumimoji="0" lang="en-US" sz="3733"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508000" y="1682495"/>
            <a:ext cx="3676651" cy="4425696"/>
          </a:xfrm>
          <a:noFill/>
        </p:spPr>
        <p:txBody>
          <a:bodyPr/>
          <a:lstStyle>
            <a:lvl1pPr marL="0" marR="0" indent="0" algn="l" defTabSz="609585" rtl="0" eaLnBrk="1" fontAlgn="auto" latinLnBrk="0" hangingPunct="1">
              <a:lnSpc>
                <a:spcPct val="90000"/>
              </a:lnSpc>
              <a:spcBef>
                <a:spcPts val="800"/>
              </a:spcBef>
              <a:spcAft>
                <a:spcPts val="0"/>
              </a:spcAft>
              <a:buClrTx/>
              <a:buSzTx/>
              <a:buFont typeface="Arial"/>
              <a:buNone/>
              <a:tabLst/>
              <a:defRPr>
                <a:solidFill>
                  <a:schemeClr val="bg1"/>
                </a:solidFill>
              </a:defRPr>
            </a:lvl1pPr>
          </a:lstStyle>
          <a:p>
            <a:pPr marL="0" marR="0" lvl="0" indent="0" algn="l" defTabSz="609585" rtl="0" eaLnBrk="1" fontAlgn="auto" latinLnBrk="0" hangingPunct="1">
              <a:lnSpc>
                <a:spcPct val="90000"/>
              </a:lnSpc>
              <a:spcBef>
                <a:spcPts val="8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2711F97A-35E9-48C8-A513-552F2AD4BCA7}" type="datetime1">
              <a:rPr lang="en-US" smtClean="0"/>
              <a:t>5/30/2020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2019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513261" y="6254496"/>
            <a:ext cx="1117886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056104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503936" y="1682496"/>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388576DC-9673-48CB-A4BF-820AA97FC062}" type="datetime1">
              <a:rPr lang="en-US" smtClean="0"/>
              <a:t>5/30/2020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2019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513261" y="6254496"/>
            <a:ext cx="1117886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15995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512064" y="1682496"/>
            <a:ext cx="11180064"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C3DA6623-BE3C-46E2-8323-93A65C22B2E6}" type="datetime1">
              <a:rPr lang="en-US" smtClean="0"/>
              <a:t>5/30/2020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009433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7"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00D51955-C102-41F6-8870-0E7AA814FC6B}" type="datetime1">
              <a:rPr lang="en-US" smtClean="0"/>
              <a:t>5/30/2020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8931701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2" y="1682496"/>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8107680" y="1682496"/>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96DE31A2-2F6D-4715-A1C6-75D8879FB2C4}" type="datetime1">
              <a:rPr lang="en-US" smtClean="0"/>
              <a:t>5/30/2020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268409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309872" y="1682496"/>
            <a:ext cx="7382256"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8279DC9D-D1D5-4127-B960-58894645F41F}" type="datetime1">
              <a:rPr lang="en-US" smtClean="0"/>
              <a:t>5/30/2020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627879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7382256"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8107680" y="1682496"/>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A7152FBF-CFD5-45CD-AC16-5D7C5D389192}" type="datetime1">
              <a:rPr lang="en-US" smtClean="0"/>
              <a:t>5/30/2020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1735182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6206067" y="2987040"/>
            <a:ext cx="5486400" cy="3121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A8F5252E-C2D6-4ACD-9613-BEF8A4168324}" type="datetime1">
              <a:rPr lang="en-US" smtClean="0"/>
              <a:t>5/30/2020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50960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6751560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2987040"/>
            <a:ext cx="5486400" cy="3121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6205725" y="2987040"/>
            <a:ext cx="5486400" cy="3121152"/>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378753A-62D7-40CB-A8FF-415018D2A41C}" type="datetime1">
              <a:rPr lang="en-US" smtClean="0"/>
              <a:t>5/30/2020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012184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3" y="1682496"/>
            <a:ext cx="11180063" cy="1060704"/>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5" y="2987040"/>
            <a:ext cx="5486400" cy="3121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512063" y="2987040"/>
            <a:ext cx="5486400" cy="3121152"/>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8184DB56-C60C-40EC-AC98-70669DA1042D}" type="datetime1">
              <a:rPr lang="en-US" smtClean="0"/>
              <a:t>5/30/2020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2019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9455582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76679"/>
            <a:ext cx="3584448" cy="21579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4098770"/>
            <a:ext cx="3584448" cy="20116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4315968" y="1676679"/>
            <a:ext cx="3584448" cy="21579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4315968" y="4096512"/>
            <a:ext cx="3584448" cy="20116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8107680" y="1682496"/>
            <a:ext cx="3584448" cy="21579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8107680" y="4096512"/>
            <a:ext cx="3584448" cy="20116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10C46A5-89DC-49FB-B456-C5225B65CF67}" type="datetime1">
              <a:rPr lang="en-US" smtClean="0"/>
              <a:t>5/30/2020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41148590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B27CF3C1-3422-4FB3-8C5A-1541FC6A846A}"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637074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FF77A4CD-36E0-465B-A8A5-2F983519A001}"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6205728" y="1682495"/>
            <a:ext cx="5986272" cy="4425696"/>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3284379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512064"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Font typeface="Courier New" panose="02070309020205020404" pitchFamily="49" charset="0"/>
              <a:buChar char="o"/>
              <a:defRPr sz="1867"/>
            </a:lvl7pPr>
            <a:lvl8pPr marL="914377" indent="-304792">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3D3099A1-7693-48B8-869E-3AF2F61E33F9}" type="datetime1">
              <a:rPr lang="en-US" smtClean="0"/>
              <a:t>5/30/2020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6205728" y="1682496"/>
            <a:ext cx="5986272" cy="4425696"/>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607978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512064" y="1682496"/>
            <a:ext cx="5486400"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C7C86E-F659-4E6B-A0D4-F983465F00AD}"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9487737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DE6C9CAF-4E6C-44D2-AE25-7C1DE0558010}"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682496"/>
            <a:ext cx="5998464" cy="4425696"/>
          </a:xfrm>
          <a:prstGeom prst="rect">
            <a:avLst/>
          </a:prstGeom>
        </p:spPr>
        <p:txBody>
          <a:bodyPr anchor="ctr">
            <a:normAutofit/>
          </a:bodyPr>
          <a:lstStyle>
            <a:lvl1pPr marL="0" indent="0" algn="ctr">
              <a:buNone/>
              <a:defRPr>
                <a:solidFill>
                  <a:schemeClr val="tx2"/>
                </a:solidFill>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897030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3A62D059-6760-43D8-868D-2E39472081DD}" type="datetime1">
              <a:rPr lang="en-US" smtClean="0"/>
              <a:t>5/30/2020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2019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682496"/>
            <a:ext cx="5998464" cy="4425696"/>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8296516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31769" cy="68580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987296"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7315200" y="6400800"/>
            <a:ext cx="1219200" cy="207264"/>
          </a:xfrm>
        </p:spPr>
        <p:txBody>
          <a:bodyPr/>
          <a:lstStyle>
            <a:lvl1pPr>
              <a:defRPr>
                <a:solidFill>
                  <a:schemeClr val="tx1"/>
                </a:solidFill>
              </a:defRPr>
            </a:lvl1pPr>
          </a:lstStyle>
          <a:p>
            <a:fld id="{A8EFF1C7-C822-4EF1-AA1D-276DB7DB1038}"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987295" y="6400800"/>
            <a:ext cx="6096000" cy="207264"/>
          </a:xfrm>
        </p:spPr>
        <p:txBody>
          <a:bodyPr/>
          <a:lstStyle>
            <a:lvl1pPr>
              <a:defRPr>
                <a:solidFill>
                  <a:schemeClr val="tx1"/>
                </a:solidFill>
              </a:defRPr>
            </a:lvl1pPr>
          </a:lstStyle>
          <a:p>
            <a:r>
              <a:rPr lang="en-US"/>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987295"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401197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551637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tx1"/>
                </a:solidFill>
              </a:defRPr>
            </a:lvl1pPr>
            <a:lvl2pPr marL="309026" indent="-309026">
              <a:buNone/>
              <a:defRPr sz="5867">
                <a:solidFill>
                  <a:schemeClr val="tx1"/>
                </a:solidFill>
              </a:defRPr>
            </a:lvl2pPr>
            <a:lvl3pPr marL="304792" indent="-304792">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600" i="1">
                <a:solidFill>
                  <a:schemeClr val="tx1"/>
                </a:solidFill>
              </a:defRPr>
            </a:lvl4pPr>
            <a:lvl5pPr marL="0" indent="0">
              <a:buClrTx/>
              <a:buFont typeface="Arial" panose="020B0604020202020204" pitchFamily="34" charset="0"/>
              <a:buNone/>
              <a:defRPr sz="1600" i="1">
                <a:solidFill>
                  <a:schemeClr val="tx1"/>
                </a:solidFill>
              </a:defRPr>
            </a:lvl5pPr>
            <a:lvl6pPr marL="0" indent="0">
              <a:buClrTx/>
              <a:buFont typeface="Arial" panose="020B0604020202020204" pitchFamily="34" charset="0"/>
              <a:buNone/>
              <a:defRPr sz="1600" i="1">
                <a:solidFill>
                  <a:schemeClr val="tx1"/>
                </a:solidFill>
                <a:latin typeface="+mn-lt"/>
              </a:defRPr>
            </a:lvl6pPr>
            <a:lvl7pPr marL="0" indent="0">
              <a:buClrTx/>
              <a:buFont typeface="Arial" panose="020B0604020202020204" pitchFamily="34" charset="0"/>
              <a:buNone/>
              <a:defRPr sz="1600" i="1">
                <a:solidFill>
                  <a:schemeClr val="tx1"/>
                </a:solidFill>
              </a:defRPr>
            </a:lvl7pPr>
            <a:lvl8pPr marL="0" indent="0">
              <a:buClrTx/>
              <a:buFont typeface="Arial" panose="020B0604020202020204" pitchFamily="34" charset="0"/>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821F5432-F2C2-44EF-9870-9E2B3456A71F}"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tx1"/>
                </a:solidFill>
              </a:defRPr>
            </a:lvl1pPr>
          </a:lstStyle>
          <a:p>
            <a:r>
              <a:rPr lang="en-US"/>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42700714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743712" y="1633728"/>
            <a:ext cx="8961120" cy="2292096"/>
          </a:xfrm>
        </p:spPr>
        <p:txBody>
          <a:bodyPr anchor="t" anchorCtr="0">
            <a:noAutofit/>
          </a:bodyPr>
          <a:lstStyle>
            <a:lvl1pPr>
              <a:defRPr sz="5867">
                <a:solidFill>
                  <a:schemeClr val="bg1"/>
                </a:solidFill>
              </a:defRPr>
            </a:lvl1pPr>
            <a:lvl2pPr marL="309026" indent="-309026">
              <a:buNone/>
              <a:defRPr sz="5867">
                <a:solidFill>
                  <a:schemeClr val="bg1"/>
                </a:solidFill>
              </a:defRPr>
            </a:lvl2pPr>
            <a:lvl3pPr marL="304792" indent="-304792">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600" i="1">
                <a:solidFill>
                  <a:schemeClr val="bg1"/>
                </a:solidFill>
                <a:latin typeface="+mn-lt"/>
              </a:defRPr>
            </a:lvl4pPr>
            <a:lvl5pPr marL="0" indent="0">
              <a:buClrTx/>
              <a:buFont typeface="Arial" panose="020B0604020202020204" pitchFamily="34" charset="0"/>
              <a:buNone/>
              <a:defRPr sz="1600" i="1">
                <a:solidFill>
                  <a:schemeClr val="bg1"/>
                </a:solidFill>
                <a:latin typeface="+mn-lt"/>
              </a:defRPr>
            </a:lvl5pPr>
            <a:lvl6pPr marL="0" indent="0">
              <a:buClrTx/>
              <a:buFont typeface="Arial" panose="020B0604020202020204" pitchFamily="34" charset="0"/>
              <a:buNone/>
              <a:defRPr sz="1600" i="1">
                <a:solidFill>
                  <a:schemeClr val="bg1"/>
                </a:solidFill>
                <a:latin typeface="+mn-lt"/>
              </a:defRPr>
            </a:lvl6pPr>
            <a:lvl7pPr marL="0" indent="0">
              <a:buClrTx/>
              <a:buFont typeface="Arial" panose="020B0604020202020204" pitchFamily="34" charset="0"/>
              <a:buNone/>
              <a:defRPr sz="1600" i="1">
                <a:solidFill>
                  <a:schemeClr val="bg1"/>
                </a:solidFill>
                <a:latin typeface="+mn-lt"/>
              </a:defRPr>
            </a:lvl7pPr>
            <a:lvl8pPr marL="0" indent="0">
              <a:buClrTx/>
              <a:buFont typeface="Arial" panose="020B0604020202020204" pitchFamily="34" charset="0"/>
              <a:buNone/>
              <a:defRPr sz="1600" i="1">
                <a:solidFill>
                  <a:schemeClr val="bg1"/>
                </a:solidFill>
                <a:latin typeface="+mn-lt"/>
              </a:defRPr>
            </a:lvl8pPr>
            <a:lvl9pPr marL="0" indent="0">
              <a:buClrTx/>
              <a:buFont typeface="Arial" panose="020B0604020202020204" pitchFamily="34" charset="0"/>
              <a:buNone/>
              <a:defRPr sz="16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E6FBC184-D965-4B01-8478-84470CAE8768}" type="datetime1">
              <a:rPr lang="en-US" smtClean="0"/>
              <a:t>5/30/2020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743712" y="6400800"/>
            <a:ext cx="6096000" cy="207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414528" y="6400800"/>
            <a:ext cx="304800" cy="207264"/>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743712" y="1463040"/>
            <a:ext cx="89611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814426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512064" y="132880"/>
            <a:ext cx="11180064" cy="1060704"/>
          </a:xfrm>
        </p:spPr>
        <p:txBody>
          <a:bodyPr/>
          <a:lstStyle/>
          <a:p>
            <a:r>
              <a:rPr lang="en-US" dirty="0"/>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0C34412C-023C-4D7C-B364-0B529B35995E}" type="datetime1">
              <a:rPr lang="en-US" smtClean="0"/>
              <a:t>5/30/2020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2019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6283035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solidFill>
                  <a:schemeClr val="tx2"/>
                </a:solidFill>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512065" y="365760"/>
            <a:ext cx="11176583" cy="1060704"/>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155FE0EF-9421-444B-A672-E2E18FD9B8F5}" type="datetime1">
              <a:rPr lang="en-US" smtClean="0"/>
              <a:t>5/30/2020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2019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2583383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12192000" cy="6096000"/>
          </a:xfrm>
          <a:prstGeom prst="rect">
            <a:avLst/>
          </a:prstGeom>
        </p:spPr>
        <p:txBody>
          <a:bodyPr anchor="ctr">
            <a:normAutofit/>
          </a:bodyP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solidFill>
                  <a:schemeClr val="tx2"/>
                </a:solidFill>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23D70A51-C21B-4013-8A03-018047E308B9}" type="datetime1">
              <a:rPr lang="en-US" smtClean="0"/>
              <a:t>5/30/2020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2019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3989875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4267200"/>
            <a:ext cx="12191999" cy="1828800"/>
          </a:xfrm>
          <a:prstGeom prst="rect">
            <a:avLst/>
          </a:prstGeom>
        </p:spPr>
        <p:txBody>
          <a:bodyPr anchor="ctr">
            <a:normAutofit/>
          </a:bodyPr>
          <a:lstStyle>
            <a:lvl1pPr marL="0" indent="0" algn="ctr">
              <a:buNone/>
              <a:defRPr>
                <a:solidFill>
                  <a:schemeClr val="tx2"/>
                </a:solidFill>
              </a:defRPr>
            </a:lvl1pPr>
          </a:lstStyle>
          <a:p>
            <a:r>
              <a:rPr lang="en-US"/>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512064" y="365760"/>
            <a:ext cx="11180064"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B75DBDCE-0A62-4357-B146-AE92D6F04A74}" type="datetime1">
              <a:rPr lang="en-US" smtClean="0"/>
              <a:t>5/30/2020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2019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3925569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12192000" cy="6096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4AA469A4-183A-4B98-B69E-B7D112AFEBFB}" type="datetime1">
              <a:rPr lang="en-US" smtClean="0"/>
              <a:t>5/30/2020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738945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524000"/>
            <a:ext cx="12192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512065" y="365760"/>
            <a:ext cx="11176583" cy="1060704"/>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DFE9807C-A8E1-4AEA-B79A-F24F6E4A496C}" type="datetime1">
              <a:rPr lang="en-US" smtClean="0"/>
              <a:t>5/30/2020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2236383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365762"/>
            <a:ext cx="5486400" cy="573023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5998464" cy="6096000"/>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EF88F497-7294-4410-AFFD-8271267D5C17}" type="datetime1">
              <a:rPr lang="en-US" smtClean="0"/>
              <a:t>5/30/2020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2019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0129962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205728" y="365760"/>
            <a:ext cx="5486400" cy="5730237"/>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5998633" cy="6096000"/>
          </a:xfrm>
        </p:spPr>
        <p:txBody>
          <a:bodyPr anchor="ctr"/>
          <a:lstStyle>
            <a:lvl1pPr marL="0" marR="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lvl1pPr>
          </a:lstStyle>
          <a:p>
            <a:pPr marL="0" marR="0" lvl="0" indent="0" algn="ctr" defTabSz="1219170" rtl="0" eaLnBrk="1" fontAlgn="auto" latinLnBrk="0" hangingPunct="1">
              <a:lnSpc>
                <a:spcPct val="100000"/>
              </a:lnSpc>
              <a:spcBef>
                <a:spcPts val="8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57AF78C9-2544-4C04-89E6-429C949CB5DD}" type="datetime1">
              <a:rPr lang="en-US" smtClean="0"/>
              <a:t>5/30/2020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83646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1000699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7968"/>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4267">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667">
                <a:solidFill>
                  <a:schemeClr val="tx1"/>
                </a:solidFill>
              </a:defRPr>
            </a:lvl1pPr>
            <a:lvl2pPr marL="0" indent="0">
              <a:buNone/>
              <a:defRPr sz="2667">
                <a:solidFill>
                  <a:schemeClr val="tx1"/>
                </a:solidFill>
              </a:defRPr>
            </a:lvl2pPr>
            <a:lvl3pPr marL="0" indent="0">
              <a:buNone/>
              <a:defRPr sz="2667">
                <a:solidFill>
                  <a:schemeClr val="tx1"/>
                </a:solidFill>
              </a:defRPr>
            </a:lvl3pPr>
            <a:lvl4pPr marL="0" indent="0">
              <a:buNone/>
              <a:defRPr sz="2667">
                <a:solidFill>
                  <a:schemeClr val="tx1"/>
                </a:solidFill>
              </a:defRPr>
            </a:lvl4pPr>
            <a:lvl5pPr marL="0" indent="0">
              <a:buNone/>
              <a:defRPr sz="2667">
                <a:solidFill>
                  <a:schemeClr val="tx1"/>
                </a:solidFill>
              </a:defRPr>
            </a:lvl5pPr>
            <a:lvl6pPr marL="0" indent="0">
              <a:buNone/>
              <a:defRPr sz="2667">
                <a:solidFill>
                  <a:schemeClr val="tx1"/>
                </a:solidFill>
              </a:defRPr>
            </a:lvl6pPr>
            <a:lvl7pPr marL="0" indent="0">
              <a:buNone/>
              <a:defRPr sz="2667">
                <a:solidFill>
                  <a:schemeClr val="tx1"/>
                </a:solidFill>
              </a:defRPr>
            </a:lvl7pPr>
            <a:lvl8pPr marL="0" indent="0">
              <a:buNone/>
              <a:defRPr sz="2667">
                <a:solidFill>
                  <a:schemeClr val="tx1"/>
                </a:solidFill>
              </a:defRPr>
            </a:lvl8pPr>
            <a:lvl9pPr marL="0" indent="0">
              <a:buNone/>
              <a:defRPr sz="2667">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3" y="-1296363"/>
            <a:ext cx="184731" cy="461665"/>
          </a:xfrm>
          <a:prstGeom prst="rect">
            <a:avLst/>
          </a:prstGeom>
          <a:noFill/>
        </p:spPr>
        <p:txBody>
          <a:bodyPr wrap="none" rtlCol="0">
            <a:spAutoFit/>
          </a:bodyPr>
          <a:lstStyle/>
          <a:p>
            <a:endParaRPr lang="en-US" sz="24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814851"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0" y="512064"/>
            <a:ext cx="3181207" cy="682752"/>
          </a:xfrm>
          <a:prstGeom prst="rect">
            <a:avLst/>
          </a:prstGeom>
        </p:spPr>
      </p:pic>
    </p:spTree>
    <p:extLst>
      <p:ext uri="{BB962C8B-B14F-4D97-AF65-F5344CB8AC3E}">
        <p14:creationId xmlns:p14="http://schemas.microsoft.com/office/powerpoint/2010/main" val="33179150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6"/>
          <p:cNvSpPr>
            <a:spLocks noGrp="1"/>
          </p:cNvSpPr>
          <p:nvPr>
            <p:ph type="title" hasCustomPrompt="1"/>
          </p:nvPr>
        </p:nvSpPr>
        <p:spPr>
          <a:xfrm>
            <a:off x="295308" y="76200"/>
            <a:ext cx="11379200" cy="528221"/>
          </a:xfrm>
          <a:prstGeom prst="rect">
            <a:avLst/>
          </a:prstGeom>
        </p:spPr>
        <p:txBody>
          <a:bodyPr lIns="69010" tIns="34506" rIns="69010" bIns="34506" anchor="b"/>
          <a:lstStyle>
            <a:lvl1pPr marL="0" algn="l" defTabSz="920182" rtl="0" eaLnBrk="1" latinLnBrk="0" hangingPunct="1">
              <a:defRPr lang="en-US" sz="2400" b="0" kern="1200" dirty="0">
                <a:solidFill>
                  <a:schemeClr val="tx1"/>
                </a:solidFill>
                <a:latin typeface="Gill Sans MT"/>
                <a:ea typeface="Gill Sans MT"/>
                <a:cs typeface="Segoe UI" panose="020B0502040204020203" pitchFamily="34" charset="0"/>
              </a:defRPr>
            </a:lvl1pPr>
          </a:lstStyle>
          <a:p>
            <a:r>
              <a:rPr lang="en-US" dirty="0"/>
              <a:t>CLICK TO EDIT MASTER TITLE STYLE</a:t>
            </a:r>
          </a:p>
        </p:txBody>
      </p:sp>
      <p:cxnSp>
        <p:nvCxnSpPr>
          <p:cNvPr id="7" name="Straight Connector 6"/>
          <p:cNvCxnSpPr/>
          <p:nvPr userDrawn="1"/>
        </p:nvCxnSpPr>
        <p:spPr>
          <a:xfrm>
            <a:off x="295248" y="1066800"/>
            <a:ext cx="11379200"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804032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21740" y="46504"/>
            <a:ext cx="11278184" cy="607259"/>
          </a:xfrm>
        </p:spPr>
        <p:txBody>
          <a:bodyPr/>
          <a:lstStyle/>
          <a:p>
            <a:r>
              <a:rPr lang="en-US" dirty="0"/>
              <a:t>Header</a:t>
            </a:r>
          </a:p>
        </p:txBody>
      </p:sp>
      <p:cxnSp>
        <p:nvCxnSpPr>
          <p:cNvPr id="9" name="Straight Connector 8"/>
          <p:cNvCxnSpPr/>
          <p:nvPr userDrawn="1"/>
        </p:nvCxnSpPr>
        <p:spPr>
          <a:xfrm>
            <a:off x="350422" y="580251"/>
            <a:ext cx="11345751"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3693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61DD6E1E-6004-433D-8D10-1672204D77C2}" type="datetime1">
              <a:rPr lang="en-US" smtClean="0">
                <a:solidFill>
                  <a:prstClr val="black"/>
                </a:solidFill>
                <a:ea typeface="ＭＳ Ｐゴシック" pitchFamily="34" charset="-128"/>
              </a:rPr>
              <a:t>5/30/2020</a:t>
            </a:fld>
            <a:endParaRPr lang="en-US" dirty="0">
              <a:solidFill>
                <a:prstClr val="black"/>
              </a:solidFill>
              <a:ea typeface="ＭＳ Ｐゴシック" pitchFamily="34" charset="-128"/>
            </a:endParaRPr>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r>
              <a:rPr lang="en-US">
                <a:solidFill>
                  <a:prstClr val="black"/>
                </a:solidFill>
                <a:ea typeface="ＭＳ Ｐゴシック" pitchFamily="34" charset="-128"/>
              </a:rPr>
              <a:t>© 2019 Cognizant</a:t>
            </a:r>
            <a:endParaRPr lang="en-US" dirty="0">
              <a:solidFill>
                <a:prstClr val="black"/>
              </a:solidFill>
              <a:ea typeface="ＭＳ Ｐゴシック" pitchFamily="34" charset="-128"/>
            </a:endParaRPr>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671C97F3-19C9-4063-AC16-963CB8D9C4F0}" type="slidenum">
              <a:rPr lang="en-US">
                <a:solidFill>
                  <a:prstClr val="black"/>
                </a:solidFill>
                <a:ea typeface="ＭＳ Ｐゴシック" pitchFamily="34" charset="-128"/>
              </a:rPr>
              <a:pPr/>
              <a:t>‹#›</a:t>
            </a:fld>
            <a:endParaRPr lang="en-US" dirty="0">
              <a:solidFill>
                <a:prstClr val="black"/>
              </a:solidFill>
              <a:ea typeface="ＭＳ Ｐゴシック" pitchFamily="34" charset="-128"/>
            </a:endParaRPr>
          </a:p>
        </p:txBody>
      </p:sp>
      <p:cxnSp>
        <p:nvCxnSpPr>
          <p:cNvPr id="5" name="Straight Connector 4"/>
          <p:cNvCxnSpPr/>
          <p:nvPr userDrawn="1"/>
        </p:nvCxnSpPr>
        <p:spPr>
          <a:xfrm>
            <a:off x="295248" y="787400"/>
            <a:ext cx="11379200"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747137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426720" y="365760"/>
            <a:ext cx="11338560" cy="1060704"/>
          </a:xfrm>
          <a:prstGeom prst="rect">
            <a:avLst/>
          </a:prstGeom>
        </p:spPr>
        <p:txBody>
          <a:bodyPr>
            <a:noAutofit/>
          </a:bodyPr>
          <a:lstStyle>
            <a:lvl1pPr>
              <a:lnSpc>
                <a:spcPct val="100000"/>
              </a:lnSpc>
              <a:defRPr/>
            </a:lvl1pPr>
          </a:lstStyle>
          <a:p>
            <a:r>
              <a:rPr lang="en-US"/>
              <a:t>Click to edit Master title style</a:t>
            </a:r>
          </a:p>
        </p:txBody>
      </p:sp>
    </p:spTree>
    <p:extLst>
      <p:ext uri="{BB962C8B-B14F-4D97-AF65-F5344CB8AC3E}">
        <p14:creationId xmlns:p14="http://schemas.microsoft.com/office/powerpoint/2010/main" val="11553304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426720" y="365760"/>
            <a:ext cx="11338560" cy="1060704"/>
          </a:xfrm>
          <a:prstGeom prst="rect">
            <a:avLst/>
          </a:prstGeom>
        </p:spPr>
        <p:txBody>
          <a:bodyPr>
            <a:noAutofit/>
          </a:bodyPr>
          <a:lstStyle>
            <a:lvl1pPr>
              <a:lnSpc>
                <a:spcPct val="100000"/>
              </a:lnSpc>
              <a:defRPr/>
            </a:lvl1pPr>
          </a:lstStyle>
          <a:p>
            <a:r>
              <a:rPr lang="en-US"/>
              <a:t>Click to edit Master title style</a:t>
            </a:r>
          </a:p>
        </p:txBody>
      </p:sp>
    </p:spTree>
    <p:extLst>
      <p:ext uri="{BB962C8B-B14F-4D97-AF65-F5344CB8AC3E}">
        <p14:creationId xmlns:p14="http://schemas.microsoft.com/office/powerpoint/2010/main" val="30817078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426720" y="365760"/>
            <a:ext cx="11338560" cy="1060704"/>
          </a:xfrm>
          <a:prstGeom prst="rect">
            <a:avLst/>
          </a:prstGeom>
        </p:spPr>
        <p:txBody>
          <a:bodyPr>
            <a:noAutofit/>
          </a:bodyPr>
          <a:lstStyle>
            <a:lvl1pPr>
              <a:lnSpc>
                <a:spcPct val="100000"/>
              </a:lnSpc>
              <a:defRPr/>
            </a:lvl1pPr>
          </a:lstStyle>
          <a:p>
            <a:r>
              <a:rPr lang="en-US"/>
              <a:t>Click to edit Master title style</a:t>
            </a:r>
          </a:p>
        </p:txBody>
      </p:sp>
    </p:spTree>
    <p:extLst>
      <p:ext uri="{BB962C8B-B14F-4D97-AF65-F5344CB8AC3E}">
        <p14:creationId xmlns:p14="http://schemas.microsoft.com/office/powerpoint/2010/main" val="19115686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White Cover Slide, Graphic">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2"/>
          <a:stretch>
            <a:fillRect/>
          </a:stretch>
        </p:blipFill>
        <p:spPr bwMode="black">
          <a:xfrm>
            <a:off x="9323661" y="375585"/>
            <a:ext cx="2390087" cy="512962"/>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17364"/>
          <a:stretch/>
        </p:blipFill>
        <p:spPr>
          <a:xfrm>
            <a:off x="41800" y="1295399"/>
            <a:ext cx="12150200" cy="5654543"/>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1691" r="50458" b="83977"/>
          <a:stretch/>
        </p:blipFill>
        <p:spPr>
          <a:xfrm>
            <a:off x="41800" y="151946"/>
            <a:ext cx="4521200" cy="736601"/>
          </a:xfrm>
          <a:prstGeom prst="rect">
            <a:avLst/>
          </a:prstGeom>
        </p:spPr>
      </p:pic>
    </p:spTree>
    <p:extLst>
      <p:ext uri="{BB962C8B-B14F-4D97-AF65-F5344CB8AC3E}">
        <p14:creationId xmlns:p14="http://schemas.microsoft.com/office/powerpoint/2010/main" val="3182470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9349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542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9247221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1767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6418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550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9555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5813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7398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050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049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0481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2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29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203289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3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315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4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9704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5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4355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6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045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7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9152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8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958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9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0599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0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6999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110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2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32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6342647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3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1078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4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1992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5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717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6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normAutofit/>
          </a:bodyPr>
          <a:lstStyle>
            <a:lvl1pPr>
              <a:defRPr sz="2800" b="0"/>
            </a:lvl1pPr>
          </a:lstStyle>
          <a:p>
            <a:r>
              <a:rPr lang="en-US" dirty="0" smtClean="0"/>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10058681" y="6428094"/>
            <a:ext cx="1549288" cy="332509"/>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1691" r="50458" b="83977"/>
          <a:stretch/>
        </p:blipFill>
        <p:spPr>
          <a:xfrm>
            <a:off x="7193867" y="6309236"/>
            <a:ext cx="2552100" cy="415792"/>
          </a:xfrm>
          <a:prstGeom prst="rect">
            <a:avLst/>
          </a:prstGeom>
        </p:spPr>
      </p:pic>
      <p:cxnSp>
        <p:nvCxnSpPr>
          <p:cNvPr id="4" name="Straight Connector 3"/>
          <p:cNvCxnSpPr/>
          <p:nvPr userDrawn="1"/>
        </p:nvCxnSpPr>
        <p:spPr>
          <a:xfrm>
            <a:off x="9880600" y="6409763"/>
            <a:ext cx="0" cy="312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191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381000" y="6356350"/>
            <a:ext cx="573741" cy="365125"/>
          </a:xfrm>
          <a:prstGeom prst="rect">
            <a:avLst/>
          </a:prstGeom>
        </p:spPr>
        <p:txBody>
          <a:bodyPr/>
          <a:lstStyle/>
          <a:p>
            <a:fld id="{3DCE3F72-77EC-4994-8A0A-EE82479EF1BC}"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8" y="-1"/>
            <a:ext cx="12183354" cy="6861350"/>
          </a:xfrm>
          <a:prstGeom prst="rect">
            <a:avLst/>
          </a:prstGeom>
        </p:spPr>
      </p:pic>
      <p:grpSp>
        <p:nvGrpSpPr>
          <p:cNvPr id="8" name="Group 7"/>
          <p:cNvGrpSpPr/>
          <p:nvPr userDrawn="1"/>
        </p:nvGrpSpPr>
        <p:grpSpPr>
          <a:xfrm>
            <a:off x="0" y="5525037"/>
            <a:ext cx="3335628" cy="1332963"/>
            <a:chOff x="0" y="5525037"/>
            <a:chExt cx="3335628" cy="1332963"/>
          </a:xfrm>
        </p:grpSpPr>
        <p:sp>
          <p:nvSpPr>
            <p:cNvPr id="9" name="Rectangle 8"/>
            <p:cNvSpPr/>
            <p:nvPr userDrawn="1"/>
          </p:nvSpPr>
          <p:spPr>
            <a:xfrm>
              <a:off x="0" y="5525037"/>
              <a:ext cx="3335628" cy="133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B0FBDCD-BEEF-402D-8FD6-B67C618D658B}"/>
                </a:ext>
              </a:extLst>
            </p:cNvPr>
            <p:cNvPicPr>
              <a:picLocks noChangeAspect="1"/>
            </p:cNvPicPr>
            <p:nvPr userDrawn="1"/>
          </p:nvPicPr>
          <p:blipFill>
            <a:blip r:embed="rId3"/>
            <a:stretch>
              <a:fillRect/>
            </a:stretch>
          </p:blipFill>
          <p:spPr bwMode="black">
            <a:xfrm>
              <a:off x="315659" y="6089113"/>
              <a:ext cx="2095788" cy="449799"/>
            </a:xfrm>
            <a:prstGeom prst="rect">
              <a:avLst/>
            </a:prstGeom>
          </p:spPr>
        </p:pic>
      </p:grpSp>
    </p:spTree>
    <p:extLst>
      <p:ext uri="{BB962C8B-B14F-4D97-AF65-F5344CB8AC3E}">
        <p14:creationId xmlns:p14="http://schemas.microsoft.com/office/powerpoint/2010/main" val="705841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Cover Slide - Whi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07" tIns="60953" rIns="121907" bIns="60953" rtlCol="0" anchor="ctr"/>
          <a:lstStyle/>
          <a:p>
            <a:pPr algn="ctr"/>
            <a:endParaRPr lang="en-US" sz="2400" dirty="0">
              <a:latin typeface="Calibri" panose="020F0502020204030204" pitchFamily="34" charset="0"/>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5" y="-5074"/>
            <a:ext cx="12182984" cy="6863081"/>
          </a:xfrm>
          <a:prstGeom prst="rect">
            <a:avLst/>
          </a:prstGeom>
        </p:spPr>
      </p:pic>
      <p:sp>
        <p:nvSpPr>
          <p:cNvPr id="11" name="TextBox 10"/>
          <p:cNvSpPr txBox="1"/>
          <p:nvPr userDrawn="1"/>
        </p:nvSpPr>
        <p:spPr>
          <a:xfrm>
            <a:off x="2112442" y="6491150"/>
            <a:ext cx="2564191" cy="307762"/>
          </a:xfrm>
          <a:prstGeom prst="rect">
            <a:avLst/>
          </a:prstGeom>
          <a:noFill/>
        </p:spPr>
        <p:txBody>
          <a:bodyPr wrap="square" lIns="121907" tIns="60953" rIns="121907" bIns="60953" rtlCol="0">
            <a:spAutoFit/>
          </a:bodyPr>
          <a:lstStyle/>
          <a:p>
            <a:r>
              <a:rPr lang="en-US" sz="1200" dirty="0" smtClean="0">
                <a:solidFill>
                  <a:schemeClr val="bg1"/>
                </a:solidFill>
                <a:latin typeface="Calibri" panose="020F0502020204030204" pitchFamily="34" charset="0"/>
                <a:cs typeface="Calibri" panose="020F0502020204030204" pitchFamily="34" charset="0"/>
              </a:rPr>
              <a:t>© 2018</a:t>
            </a:r>
            <a:r>
              <a:rPr lang="en-US" sz="1200" baseline="0" dirty="0" smtClean="0">
                <a:solidFill>
                  <a:schemeClr val="bg1"/>
                </a:solidFill>
                <a:latin typeface="Calibri" panose="020F0502020204030204" pitchFamily="34" charset="0"/>
                <a:cs typeface="Calibri" panose="020F0502020204030204" pitchFamily="34" charset="0"/>
              </a:rPr>
              <a:t> </a:t>
            </a:r>
            <a:r>
              <a:rPr lang="en-US" sz="1200" dirty="0" smtClean="0">
                <a:solidFill>
                  <a:schemeClr val="bg1"/>
                </a:solidFill>
                <a:latin typeface="Calibri" panose="020F0502020204030204" pitchFamily="34" charset="0"/>
                <a:cs typeface="Calibri" panose="020F0502020204030204" pitchFamily="34" charset="0"/>
              </a:rPr>
              <a:t> Cognizant </a:t>
            </a:r>
            <a:endParaRPr lang="en-US" sz="1200" dirty="0">
              <a:solidFill>
                <a:schemeClr val="bg1"/>
              </a:solidFill>
              <a:latin typeface="Calibri" panose="020F0502020204030204" pitchFamily="34" charset="0"/>
              <a:cs typeface="Calibri" panose="020F0502020204030204" pitchFamily="34" charset="0"/>
            </a:endParaRPr>
          </a:p>
        </p:txBody>
      </p:sp>
      <p:sp>
        <p:nvSpPr>
          <p:cNvPr id="12" name="Text Placeholder 12"/>
          <p:cNvSpPr>
            <a:spLocks noGrp="1"/>
          </p:cNvSpPr>
          <p:nvPr>
            <p:ph type="body" sz="quarter" idx="13" hasCustomPrompt="1"/>
          </p:nvPr>
        </p:nvSpPr>
        <p:spPr>
          <a:xfrm>
            <a:off x="6358124" y="5029730"/>
            <a:ext cx="4373033" cy="361228"/>
          </a:xfrm>
          <a:prstGeom prst="rect">
            <a:avLst/>
          </a:prstGeom>
        </p:spPr>
        <p:txBody>
          <a:bodyPr lIns="91430" tIns="45715" rIns="91430" bIns="45715">
            <a:noAutofit/>
          </a:bodyPr>
          <a:lstStyle>
            <a:lvl1pPr marL="0" indent="0">
              <a:buNone/>
              <a:defRPr sz="1600" baseline="0">
                <a:solidFill>
                  <a:schemeClr val="bg1"/>
                </a:solidFill>
                <a:latin typeface="Calibri" panose="020F0502020204030204" pitchFamily="34" charset="0"/>
                <a:cs typeface="Calibri" panose="020F0502020204030204" pitchFamily="34" charset="0"/>
              </a:defRPr>
            </a:lvl1pPr>
          </a:lstStyle>
          <a:p>
            <a:pPr lvl="0"/>
            <a:r>
              <a:rPr lang="en-US" dirty="0" smtClean="0"/>
              <a:t>Sub title goes here</a:t>
            </a:r>
            <a:endParaRPr lang="en-US" dirty="0"/>
          </a:p>
        </p:txBody>
      </p:sp>
      <p:sp>
        <p:nvSpPr>
          <p:cNvPr id="14" name="Text Placeholder 14"/>
          <p:cNvSpPr>
            <a:spLocks noGrp="1"/>
          </p:cNvSpPr>
          <p:nvPr>
            <p:ph type="body" sz="quarter" idx="14" hasCustomPrompt="1"/>
          </p:nvPr>
        </p:nvSpPr>
        <p:spPr>
          <a:xfrm>
            <a:off x="6369663" y="3835083"/>
            <a:ext cx="4635500" cy="1107996"/>
          </a:xfrm>
          <a:prstGeom prst="rect">
            <a:avLst/>
          </a:prstGeom>
        </p:spPr>
        <p:txBody>
          <a:bodyPr wrap="square" lIns="91430" tIns="45715" rIns="91430" bIns="45715">
            <a:spAutoFit/>
          </a:bodyPr>
          <a:lstStyle>
            <a:lvl1pPr marL="0" indent="0">
              <a:lnSpc>
                <a:spcPct val="100000"/>
              </a:lnSpc>
              <a:buNone/>
              <a:defRPr sz="3200" b="1" baseline="0">
                <a:solidFill>
                  <a:srgbClr val="E20000"/>
                </a:solidFill>
                <a:latin typeface="Calibri" panose="020F0502020204030204" pitchFamily="34" charset="0"/>
                <a:cs typeface="Calibri" panose="020F0502020204030204" pitchFamily="34" charset="0"/>
              </a:defRPr>
            </a:lvl1pPr>
            <a:lvl2pPr marL="609507" indent="0">
              <a:buNone/>
              <a:defRPr/>
            </a:lvl2pPr>
            <a:lvl3pPr marL="1219020" indent="0">
              <a:buNone/>
              <a:defRPr/>
            </a:lvl3pPr>
            <a:lvl4pPr marL="1828528" indent="0">
              <a:buNone/>
              <a:defRPr/>
            </a:lvl4pPr>
            <a:lvl5pPr marL="2438038" indent="0">
              <a:buNone/>
              <a:defRPr/>
            </a:lvl5pPr>
          </a:lstStyle>
          <a:p>
            <a:pPr lvl="0"/>
            <a:r>
              <a:rPr lang="en-US" dirty="0" smtClean="0"/>
              <a:t>PRESENTATION TITLE GOES HERE</a:t>
            </a:r>
          </a:p>
        </p:txBody>
      </p:sp>
      <p:sp>
        <p:nvSpPr>
          <p:cNvPr id="2" name="Rectangle 1"/>
          <p:cNvSpPr/>
          <p:nvPr userDrawn="1"/>
        </p:nvSpPr>
        <p:spPr>
          <a:xfrm>
            <a:off x="9894627" y="6237027"/>
            <a:ext cx="2197289" cy="561885"/>
          </a:xfrm>
          <a:prstGeom prst="rect">
            <a:avLst/>
          </a:prstGeom>
          <a:solidFill>
            <a:srgbClr val="0606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9" name="Picture 8">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10263116" y="6353390"/>
            <a:ext cx="1828800" cy="392497"/>
          </a:xfrm>
          <a:prstGeom prst="rect">
            <a:avLst/>
          </a:prstGeom>
        </p:spPr>
      </p:pic>
    </p:spTree>
    <p:extLst>
      <p:ext uri="{BB962C8B-B14F-4D97-AF65-F5344CB8AC3E}">
        <p14:creationId xmlns:p14="http://schemas.microsoft.com/office/powerpoint/2010/main" val="361071170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_Header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64" y="12315"/>
            <a:ext cx="11561215" cy="607259"/>
          </a:xfrm>
        </p:spPr>
        <p:txBody>
          <a:bodyPr anchor="ctr">
            <a:normAutofit/>
          </a:bodyPr>
          <a:lstStyle>
            <a:lvl1pPr>
              <a:defRPr sz="2400"/>
            </a:lvl1pPr>
          </a:lstStyle>
          <a:p>
            <a:r>
              <a:rPr lang="en-US" dirty="0" smtClean="0"/>
              <a:t>Header</a:t>
            </a:r>
            <a:endParaRPr lang="en-US" dirty="0"/>
          </a:p>
        </p:txBody>
      </p:sp>
    </p:spTree>
    <p:extLst>
      <p:ext uri="{BB962C8B-B14F-4D97-AF65-F5344CB8AC3E}">
        <p14:creationId xmlns:p14="http://schemas.microsoft.com/office/powerpoint/2010/main" val="231439828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Header an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287784"/>
          </a:xfrm>
          <a:prstGeom prst="rect">
            <a:avLst/>
          </a:prstGeom>
        </p:spPr>
      </p:pic>
      <p:sp>
        <p:nvSpPr>
          <p:cNvPr id="7" name="Text Placeholder 14"/>
          <p:cNvSpPr>
            <a:spLocks noGrp="1"/>
          </p:cNvSpPr>
          <p:nvPr>
            <p:ph type="body" sz="quarter" idx="14" hasCustomPrompt="1"/>
          </p:nvPr>
        </p:nvSpPr>
        <p:spPr>
          <a:xfrm>
            <a:off x="432895" y="2711775"/>
            <a:ext cx="4635500" cy="584765"/>
          </a:xfrm>
          <a:prstGeom prst="rect">
            <a:avLst/>
          </a:prstGeom>
        </p:spPr>
        <p:txBody>
          <a:bodyPr wrap="square" lIns="91430" tIns="45715" rIns="91430" bIns="45715">
            <a:spAutoFit/>
          </a:bodyPr>
          <a:lstStyle>
            <a:lvl1pPr marL="455073" indent="-2117" algn="l">
              <a:buNone/>
              <a:defRPr lang="en-US" sz="3200" b="1" baseline="0" dirty="0" smtClean="0">
                <a:solidFill>
                  <a:schemeClr val="bg1"/>
                </a:solidFill>
                <a:latin typeface="Calibri" panose="020F0502020204030204" pitchFamily="34" charset="0"/>
                <a:cs typeface="Calibri" panose="020F0502020204030204" pitchFamily="34" charset="0"/>
              </a:defRPr>
            </a:lvl1pPr>
          </a:lstStyle>
          <a:p>
            <a:pPr marL="457131" lvl="0" indent="-457131"/>
            <a:r>
              <a:rPr lang="en-US" dirty="0" smtClean="0"/>
              <a:t>Presentation Title</a:t>
            </a:r>
          </a:p>
        </p:txBody>
      </p:sp>
    </p:spTree>
    <p:extLst>
      <p:ext uri="{BB962C8B-B14F-4D97-AF65-F5344CB8AC3E}">
        <p14:creationId xmlns:p14="http://schemas.microsoft.com/office/powerpoint/2010/main" val="59342758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5" name="Title 32">
            <a:extLst>
              <a:ext uri="{FF2B5EF4-FFF2-40B4-BE49-F238E27FC236}">
                <a16:creationId xmlns:a16="http://schemas.microsoft.com/office/drawing/2014/main" id="{370D13C0-1A33-7C49-B2FC-9B3C93EED0B7}"/>
              </a:ext>
            </a:extLst>
          </p:cNvPr>
          <p:cNvSpPr>
            <a:spLocks noGrp="1"/>
          </p:cNvSpPr>
          <p:nvPr>
            <p:ph type="ctrTitle" hasCustomPrompt="1"/>
          </p:nvPr>
        </p:nvSpPr>
        <p:spPr>
          <a:xfrm>
            <a:off x="6309360" y="1292352"/>
            <a:ext cx="5210223" cy="3550726"/>
          </a:xfrm>
        </p:spPr>
        <p:txBody>
          <a:bodyPr anchor="b">
            <a:normAutofit/>
          </a:bodyPr>
          <a:lstStyle>
            <a:lvl1pPr fontAlgn="b">
              <a:lnSpc>
                <a:spcPts val="4800"/>
              </a:lnSpc>
              <a:defRPr sz="4800" b="1" i="0">
                <a:latin typeface="Arial Black" panose="020B0604020202020204" pitchFamily="34" charset="0"/>
                <a:cs typeface="Arial Black" panose="020B0604020202020204" pitchFamily="34" charset="0"/>
              </a:defRPr>
            </a:lvl1pPr>
          </a:lstStyle>
          <a:p>
            <a:r>
              <a:rPr lang="en-US" dirty="0"/>
              <a:t>Presentation title</a:t>
            </a:r>
          </a:p>
        </p:txBody>
      </p:sp>
      <p:sp>
        <p:nvSpPr>
          <p:cNvPr id="11" name="Subtitle 2">
            <a:extLst>
              <a:ext uri="{FF2B5EF4-FFF2-40B4-BE49-F238E27FC236}">
                <a16:creationId xmlns:a16="http://schemas.microsoft.com/office/drawing/2014/main" id="{B85D6215-A59C-1B4A-ACD9-F168EF58A4D1}"/>
              </a:ext>
            </a:extLst>
          </p:cNvPr>
          <p:cNvSpPr txBox="1">
            <a:spLocks/>
          </p:cNvSpPr>
          <p:nvPr userDrawn="1"/>
        </p:nvSpPr>
        <p:spPr>
          <a:xfrm>
            <a:off x="1174965" y="4533127"/>
            <a:ext cx="4914123" cy="1148830"/>
          </a:xfrm>
          <a:prstGeom prst="rect">
            <a:avLst/>
          </a:prstGeom>
        </p:spPr>
        <p:txBody>
          <a:bodyPr anchor="ctr">
            <a:normAutofit/>
          </a:bodyPr>
          <a:lstStyle>
            <a:lvl1pPr marL="0" indent="0" algn="l" defTabSz="914400" rtl="0" eaLnBrk="1" latinLnBrk="0" hangingPunct="1">
              <a:lnSpc>
                <a:spcPct val="100000"/>
              </a:lnSpc>
              <a:spcBef>
                <a:spcPts val="1000"/>
              </a:spcBef>
              <a:buFont typeface="Wingdings" charset="2"/>
              <a:buNone/>
              <a:defRPr sz="2667" b="0" i="0" kern="1200">
                <a:solidFill>
                  <a:schemeClr val="tx1"/>
                </a:solidFill>
                <a:latin typeface="Arial" charset="0"/>
                <a:ea typeface="Arial" charset="0"/>
                <a:cs typeface="Arial" charset="0"/>
              </a:defRPr>
            </a:lvl1pPr>
            <a:lvl2pPr marL="457189"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Arial" charset="0"/>
                <a:ea typeface="Arial" charset="0"/>
                <a:cs typeface="Arial" charset="0"/>
              </a:defRPr>
            </a:lvl2pPr>
            <a:lvl3pPr marL="914377" indent="0" algn="ctr" defTabSz="914400" rtl="0" eaLnBrk="1" latinLnBrk="0" hangingPunct="1">
              <a:lnSpc>
                <a:spcPct val="90000"/>
              </a:lnSpc>
              <a:spcBef>
                <a:spcPts val="500"/>
              </a:spcBef>
              <a:buFont typeface="LucidaGrande" charset="0"/>
              <a:buNone/>
              <a:defRPr sz="1800" b="0" i="0" kern="1200">
                <a:solidFill>
                  <a:schemeClr val="tx1"/>
                </a:solidFill>
                <a:latin typeface="Arial" charset="0"/>
                <a:ea typeface="Arial" charset="0"/>
                <a:cs typeface="Arial" charset="0"/>
              </a:defRPr>
            </a:lvl3pPr>
            <a:lvl4pPr marL="1371566" indent="0" algn="ctr" defTabSz="914400" rtl="0" eaLnBrk="1" latinLnBrk="0" hangingPunct="1">
              <a:lnSpc>
                <a:spcPct val="90000"/>
              </a:lnSpc>
              <a:spcBef>
                <a:spcPts val="500"/>
              </a:spcBef>
              <a:buSzPct val="80000"/>
              <a:buFont typeface="Courier New" charset="0"/>
              <a:buNone/>
              <a:defRPr sz="1600" b="0" i="0" kern="1200">
                <a:solidFill>
                  <a:schemeClr val="tx1"/>
                </a:solidFill>
                <a:latin typeface="Arial" charset="0"/>
                <a:ea typeface="Arial" charset="0"/>
                <a:cs typeface="Arial" charset="0"/>
              </a:defRPr>
            </a:lvl4pPr>
            <a:lvl5pPr marL="1828754"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Arial" charset="0"/>
                <a:ea typeface="Arial" charset="0"/>
                <a:cs typeface="Arial" charset="0"/>
              </a:defRPr>
            </a:lvl5pPr>
            <a:lvl6pPr marL="2285943"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rgbClr val="000000"/>
              </a:solidFill>
            </a:endParaRPr>
          </a:p>
        </p:txBody>
      </p:sp>
      <p:sp>
        <p:nvSpPr>
          <p:cNvPr id="14" name="Text Placeholder 13">
            <a:extLst>
              <a:ext uri="{FF2B5EF4-FFF2-40B4-BE49-F238E27FC236}">
                <a16:creationId xmlns:a16="http://schemas.microsoft.com/office/drawing/2014/main" id="{F7C4B312-D0C1-2A4B-BC5A-3FCFB3A1CC21}"/>
              </a:ext>
            </a:extLst>
          </p:cNvPr>
          <p:cNvSpPr>
            <a:spLocks noGrp="1"/>
          </p:cNvSpPr>
          <p:nvPr>
            <p:ph type="body" sz="quarter" idx="16" hasCustomPrompt="1"/>
          </p:nvPr>
        </p:nvSpPr>
        <p:spPr>
          <a:xfrm>
            <a:off x="6309360" y="4869059"/>
            <a:ext cx="5210175" cy="994305"/>
          </a:xfrm>
          <a:prstGeom prst="rect">
            <a:avLst/>
          </a:prstGeom>
        </p:spPr>
        <p:txBody>
          <a:bodyPr anchor="t"/>
          <a:lstStyle>
            <a:lvl1pPr marL="0" indent="0">
              <a:lnSpc>
                <a:spcPts val="2400"/>
              </a:lnSpc>
              <a:buNone/>
              <a:defRPr sz="2400"/>
            </a:lvl1pPr>
          </a:lstStyle>
          <a:p>
            <a:pPr lvl="0"/>
            <a:r>
              <a:rPr lang="en-US" dirty="0"/>
              <a:t>Presenter Name</a:t>
            </a:r>
          </a:p>
        </p:txBody>
      </p:sp>
      <p:sp>
        <p:nvSpPr>
          <p:cNvPr id="18" name="Text Placeholder 17">
            <a:extLst>
              <a:ext uri="{FF2B5EF4-FFF2-40B4-BE49-F238E27FC236}">
                <a16:creationId xmlns:a16="http://schemas.microsoft.com/office/drawing/2014/main" id="{FB08434F-D71C-2B4F-99AE-EA6706E1B6B1}"/>
              </a:ext>
            </a:extLst>
          </p:cNvPr>
          <p:cNvSpPr>
            <a:spLocks noGrp="1"/>
          </p:cNvSpPr>
          <p:nvPr>
            <p:ph type="body" sz="quarter" idx="18" hasCustomPrompt="1"/>
          </p:nvPr>
        </p:nvSpPr>
        <p:spPr>
          <a:xfrm>
            <a:off x="6309360" y="6516687"/>
            <a:ext cx="5210175" cy="252490"/>
          </a:xfrm>
          <a:prstGeom prst="rect">
            <a:avLst/>
          </a:prstGeom>
        </p:spPr>
        <p:txBody>
          <a:bodyPr anchor="b"/>
          <a:lstStyle>
            <a:lvl1pPr marL="0" indent="0">
              <a:buNone/>
              <a:defRPr sz="1100">
                <a:solidFill>
                  <a:schemeClr val="accent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Data Classification</a:t>
            </a:r>
          </a:p>
        </p:txBody>
      </p:sp>
      <p:sp>
        <p:nvSpPr>
          <p:cNvPr id="22" name="Text Placeholder 15">
            <a:extLst>
              <a:ext uri="{FF2B5EF4-FFF2-40B4-BE49-F238E27FC236}">
                <a16:creationId xmlns:a16="http://schemas.microsoft.com/office/drawing/2014/main" id="{3EE99D1F-3AFC-B649-9FB5-477FF69699EE}"/>
              </a:ext>
            </a:extLst>
          </p:cNvPr>
          <p:cNvSpPr>
            <a:spLocks noGrp="1"/>
          </p:cNvSpPr>
          <p:nvPr>
            <p:ph type="body" sz="quarter" idx="17" hasCustomPrompt="1"/>
          </p:nvPr>
        </p:nvSpPr>
        <p:spPr>
          <a:xfrm>
            <a:off x="6309360" y="6117735"/>
            <a:ext cx="5210175" cy="327025"/>
          </a:xfrm>
          <a:prstGeom prst="rect">
            <a:avLst/>
          </a:prstGeom>
        </p:spPr>
        <p:txBody>
          <a:bodyPr anchor="t"/>
          <a:lstStyle>
            <a:lvl1pPr marL="0" indent="0">
              <a:lnSpc>
                <a:spcPct val="100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Date</a:t>
            </a:r>
          </a:p>
        </p:txBody>
      </p:sp>
    </p:spTree>
    <p:extLst>
      <p:ext uri="{BB962C8B-B14F-4D97-AF65-F5344CB8AC3E}">
        <p14:creationId xmlns:p14="http://schemas.microsoft.com/office/powerpoint/2010/main" val="15606233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118116" y="95250"/>
            <a:ext cx="10744200" cy="412115"/>
          </a:xfrm>
        </p:spPr>
        <p:txBody>
          <a:bodyPr anchor="ctr">
            <a:noAutofit/>
          </a:bodyPr>
          <a:lstStyle>
            <a:lvl1pPr>
              <a:lnSpc>
                <a:spcPts val="4800"/>
              </a:lnSpc>
              <a:defRPr sz="2400"/>
            </a:lvl1pPr>
          </a:lstStyle>
          <a:p>
            <a:r>
              <a:rPr lang="en-US" dirty="0"/>
              <a:t>Click to edit Master title style</a:t>
            </a:r>
          </a:p>
        </p:txBody>
      </p:sp>
      <p:sp>
        <p:nvSpPr>
          <p:cNvPr id="3" name="Text Placeholder 8"/>
          <p:cNvSpPr>
            <a:spLocks noGrp="1"/>
          </p:cNvSpPr>
          <p:nvPr>
            <p:ph type="body" sz="quarter" idx="12" hasCustomPrompt="1"/>
          </p:nvPr>
        </p:nvSpPr>
        <p:spPr>
          <a:xfrm>
            <a:off x="8703225" y="6583362"/>
            <a:ext cx="1354858" cy="244682"/>
          </a:xfrm>
          <a:prstGeom prst="rect">
            <a:avLst/>
          </a:prstGeom>
        </p:spPr>
        <p:txBody>
          <a:bodyPr vert="horz" wrap="none">
            <a:spAutoFit/>
          </a:bodyPr>
          <a:lstStyle>
            <a:lvl1pPr marL="0" indent="0" algn="r">
              <a:buNone/>
              <a:defRPr sz="1100">
                <a:solidFill>
                  <a:schemeClr val="accent5"/>
                </a:solidFill>
              </a:defRPr>
            </a:lvl1pPr>
          </a:lstStyle>
          <a:p>
            <a:pPr lvl="0"/>
            <a:r>
              <a:rPr lang="en-US" dirty="0"/>
              <a:t>Data Classification</a:t>
            </a:r>
          </a:p>
        </p:txBody>
      </p:sp>
      <p:cxnSp>
        <p:nvCxnSpPr>
          <p:cNvPr id="4" name="Straight Connector 3"/>
          <p:cNvCxnSpPr/>
          <p:nvPr userDrawn="1"/>
        </p:nvCxnSpPr>
        <p:spPr>
          <a:xfrm>
            <a:off x="118116" y="605616"/>
            <a:ext cx="11737403" cy="0"/>
          </a:xfrm>
          <a:prstGeom prst="line">
            <a:avLst/>
          </a:prstGeom>
          <a:ln w="28575">
            <a:solidFill>
              <a:srgbClr val="FDB10D"/>
            </a:solidFill>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8A89EBB9-2B6A-48B0-9685-711158ABDD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116" y="6610113"/>
            <a:ext cx="894885" cy="191180"/>
          </a:xfrm>
          <a:prstGeom prst="rect">
            <a:avLst/>
          </a:prstGeom>
        </p:spPr>
      </p:pic>
    </p:spTree>
    <p:extLst>
      <p:ext uri="{BB962C8B-B14F-4D97-AF65-F5344CB8AC3E}">
        <p14:creationId xmlns:p14="http://schemas.microsoft.com/office/powerpoint/2010/main" val="2099160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theme" Target="../theme/theme1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8"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image" Target="../media/image1.png"/><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theme" Target="../theme/theme11.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8" Type="http://schemas.openxmlformats.org/officeDocument/2006/relationships/slideLayout" Target="../slideLayouts/slideLayout21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image" Target="../media/image15.png"/><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theme" Target="../theme/theme12.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8" Type="http://schemas.openxmlformats.org/officeDocument/2006/relationships/slideLayout" Target="../slideLayouts/slideLayout241.xml"/><Relationship Id="rId3"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4.xml"/><Relationship Id="rId21" Type="http://schemas.openxmlformats.org/officeDocument/2006/relationships/slideLayout" Target="../slideLayouts/slideLayout49.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63" Type="http://schemas.openxmlformats.org/officeDocument/2006/relationships/slideLayout" Target="../slideLayouts/slideLayout91.xml"/><Relationship Id="rId68" Type="http://schemas.openxmlformats.org/officeDocument/2006/relationships/slideLayout" Target="../slideLayouts/slideLayout9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3" Type="http://schemas.openxmlformats.org/officeDocument/2006/relationships/slideLayout" Target="../slideLayouts/slideLayout81.xml"/><Relationship Id="rId58" Type="http://schemas.openxmlformats.org/officeDocument/2006/relationships/slideLayout" Target="../slideLayouts/slideLayout86.xml"/><Relationship Id="rId66" Type="http://schemas.openxmlformats.org/officeDocument/2006/relationships/slideLayout" Target="../slideLayouts/slideLayout94.xml"/><Relationship Id="rId74" Type="http://schemas.openxmlformats.org/officeDocument/2006/relationships/theme" Target="../theme/theme2.xml"/><Relationship Id="rId5" Type="http://schemas.openxmlformats.org/officeDocument/2006/relationships/slideLayout" Target="../slideLayouts/slideLayout33.xml"/><Relationship Id="rId61" Type="http://schemas.openxmlformats.org/officeDocument/2006/relationships/slideLayout" Target="../slideLayouts/slideLayout89.xml"/><Relationship Id="rId19" Type="http://schemas.openxmlformats.org/officeDocument/2006/relationships/slideLayout" Target="../slideLayouts/slideLayout4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56" Type="http://schemas.openxmlformats.org/officeDocument/2006/relationships/slideLayout" Target="../slideLayouts/slideLayout84.xml"/><Relationship Id="rId64" Type="http://schemas.openxmlformats.org/officeDocument/2006/relationships/slideLayout" Target="../slideLayouts/slideLayout92.xml"/><Relationship Id="rId69" Type="http://schemas.openxmlformats.org/officeDocument/2006/relationships/slideLayout" Target="../slideLayouts/slideLayout97.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72" Type="http://schemas.openxmlformats.org/officeDocument/2006/relationships/slideLayout" Target="../slideLayouts/slideLayout100.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59" Type="http://schemas.openxmlformats.org/officeDocument/2006/relationships/slideLayout" Target="../slideLayouts/slideLayout87.xml"/><Relationship Id="rId67" Type="http://schemas.openxmlformats.org/officeDocument/2006/relationships/slideLayout" Target="../slideLayouts/slideLayout95.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slideLayout" Target="../slideLayouts/slideLayout82.xml"/><Relationship Id="rId62" Type="http://schemas.openxmlformats.org/officeDocument/2006/relationships/slideLayout" Target="../slideLayouts/slideLayout90.xml"/><Relationship Id="rId70" Type="http://schemas.openxmlformats.org/officeDocument/2006/relationships/slideLayout" Target="../slideLayouts/slideLayout9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57" Type="http://schemas.openxmlformats.org/officeDocument/2006/relationships/slideLayout" Target="../slideLayouts/slideLayout85.xml"/><Relationship Id="rId10" Type="http://schemas.openxmlformats.org/officeDocument/2006/relationships/slideLayout" Target="../slideLayouts/slideLayout38.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 Id="rId60" Type="http://schemas.openxmlformats.org/officeDocument/2006/relationships/slideLayout" Target="../slideLayouts/slideLayout88.xml"/><Relationship Id="rId65" Type="http://schemas.openxmlformats.org/officeDocument/2006/relationships/slideLayout" Target="../slideLayouts/slideLayout93.xml"/><Relationship Id="rId73" Type="http://schemas.openxmlformats.org/officeDocument/2006/relationships/slideLayout" Target="../slideLayouts/slideLayout10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9" Type="http://schemas.openxmlformats.org/officeDocument/2006/relationships/slideLayout" Target="../slideLayouts/slideLayout67.xml"/><Relationship Id="rId34" Type="http://schemas.openxmlformats.org/officeDocument/2006/relationships/slideLayout" Target="../slideLayouts/slideLayout62.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7" Type="http://schemas.openxmlformats.org/officeDocument/2006/relationships/slideLayout" Target="../slideLayouts/slideLayout35.xml"/><Relationship Id="rId71" Type="http://schemas.openxmlformats.org/officeDocument/2006/relationships/slideLayout" Target="../slideLayouts/slideLayout9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theme" Target="../theme/theme4.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theme" Target="../theme/theme7.xml"/><Relationship Id="rId1" Type="http://schemas.openxmlformats.org/officeDocument/2006/relationships/slideLayout" Target="../slideLayouts/slideLayout120.xml"/><Relationship Id="rId4" Type="http://schemas.openxmlformats.org/officeDocument/2006/relationships/image" Target="../media/image3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theme" Target="../theme/theme8.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1.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black">
          <a:xfrm>
            <a:off x="10298626" y="6322756"/>
            <a:ext cx="1385375" cy="297329"/>
          </a:xfrm>
          <a:prstGeom prst="rect">
            <a:avLst/>
          </a:prstGeom>
        </p:spPr>
      </p:pic>
    </p:spTree>
    <p:extLst>
      <p:ext uri="{BB962C8B-B14F-4D97-AF65-F5344CB8AC3E}">
        <p14:creationId xmlns:p14="http://schemas.microsoft.com/office/powerpoint/2010/main" val="127738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802" r:id="rId28"/>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defRPr>
            </a:lvl1pPr>
          </a:lstStyle>
          <a:p>
            <a:fld id="{72C7141F-1075-416F-B85B-2A67B4DBA6BF}" type="datetime1">
              <a:rPr lang="en-US" smtClean="0"/>
              <a:t>5/30/2020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3969582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Lst>
  <p:hf hdr="0" dt="0"/>
  <p:txStyles>
    <p:titleStyle>
      <a:lvl1pPr algn="l" defTabSz="121917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bwMode="black">
          <a:xfrm>
            <a:off x="10298626" y="6322756"/>
            <a:ext cx="1385375" cy="297329"/>
          </a:xfrm>
          <a:prstGeom prst="rect">
            <a:avLst/>
          </a:prstGeom>
        </p:spPr>
      </p:pic>
    </p:spTree>
    <p:extLst>
      <p:ext uri="{BB962C8B-B14F-4D97-AF65-F5344CB8AC3E}">
        <p14:creationId xmlns:p14="http://schemas.microsoft.com/office/powerpoint/2010/main" val="275026210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 id="2147483918" r:id="rId30"/>
    <p:sldLayoutId id="2147483919" r:id="rId31"/>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1" y="6400800"/>
            <a:ext cx="6096000" cy="207264"/>
          </a:xfrm>
          <a:prstGeom prst="rect">
            <a:avLst/>
          </a:prstGeom>
        </p:spPr>
        <p:txBody>
          <a:bodyPr vert="horz" lIns="0" tIns="0" rIns="0" bIns="0" rtlCol="0" anchor="ctr"/>
          <a:lstStyle>
            <a:lvl1pPr algn="l">
              <a:defRPr sz="751">
                <a:solidFill>
                  <a:schemeClr val="tx1"/>
                </a:solidFill>
              </a:defRPr>
            </a:lvl1pPr>
            <a:lvl2pPr marL="0" indent="0">
              <a:defRPr sz="751"/>
            </a:lvl2pPr>
            <a:lvl3pPr marL="0" indent="0">
              <a:defRPr sz="751"/>
            </a:lvl3pPr>
            <a:lvl4pPr marL="0" indent="0">
              <a:defRPr sz="751"/>
            </a:lvl4pPr>
            <a:lvl5pPr marL="0" indent="0">
              <a:defRPr sz="751"/>
            </a:lvl5pPr>
            <a:lvl6pPr marL="0" indent="0">
              <a:defRPr sz="751"/>
            </a:lvl6pPr>
            <a:lvl7pPr marL="0" indent="0">
              <a:defRPr sz="751"/>
            </a:lvl7pPr>
            <a:lvl8pPr marL="0" indent="0">
              <a:defRPr sz="751"/>
            </a:lvl8pPr>
            <a:lvl9pPr marL="0" indent="0">
              <a:defRPr sz="751"/>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B87AFB02-A938-4E08-B29B-ED6F9D443187}"/>
              </a:ext>
            </a:extLst>
          </p:cNvPr>
          <p:cNvPicPr>
            <a:picLocks noChangeAspect="1"/>
          </p:cNvPicPr>
          <p:nvPr userDrawn="1"/>
        </p:nvPicPr>
        <p:blipFill>
          <a:blip r:embed="rId39"/>
          <a:stretch>
            <a:fillRect/>
          </a:stretch>
        </p:blipFill>
        <p:spPr bwMode="black">
          <a:xfrm>
            <a:off x="9981217" y="6373368"/>
            <a:ext cx="1704217" cy="365760"/>
          </a:xfrm>
          <a:prstGeom prst="rect">
            <a:avLst/>
          </a:prstGeom>
        </p:spPr>
      </p:pic>
      <p:cxnSp>
        <p:nvCxnSpPr>
          <p:cNvPr id="11" name="Straight Connector 10"/>
          <p:cNvCxnSpPr/>
          <p:nvPr userDrawn="1"/>
        </p:nvCxnSpPr>
        <p:spPr>
          <a:xfrm>
            <a:off x="405816" y="486758"/>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59810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 id="2147483957" r:id="rId37"/>
  </p:sldLayoutIdLst>
  <mc:AlternateContent xmlns:mc="http://schemas.openxmlformats.org/markup-compatibility/2006" xmlns:p14="http://schemas.microsoft.com/office/powerpoint/2010/main">
    <mc:Choice Requires="p14">
      <p:transition p14:dur="0"/>
    </mc:Choice>
    <mc:Fallback xmlns="">
      <p:transition/>
    </mc:Fallback>
  </mc:AlternateContent>
  <p:hf hdr="0" dt="0"/>
  <p:txStyles>
    <p:titleStyle>
      <a:lvl1pPr algn="l" defTabSz="914377"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7"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7"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7"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7" indent="-228594" algn="l" defTabSz="914377"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1" indent="-228594" algn="l" defTabSz="914377"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7"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7"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7"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201373"/>
            <a:ext cx="11180064" cy="1060704"/>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defRPr>
            </a:lvl1pPr>
          </a:lstStyle>
          <a:p>
            <a:fld id="{C3D8C0FB-AB39-4BC8-89F2-198B838D1794}" type="datetime1">
              <a:rPr lang="en-US" smtClean="0"/>
              <a:t>5/30/2020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2019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188583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 id="2147483732" r:id="rId44"/>
    <p:sldLayoutId id="2147483733" r:id="rId45"/>
    <p:sldLayoutId id="2147483734" r:id="rId46"/>
    <p:sldLayoutId id="2147483735" r:id="rId47"/>
    <p:sldLayoutId id="2147483736" r:id="rId48"/>
    <p:sldLayoutId id="2147483737" r:id="rId49"/>
    <p:sldLayoutId id="2147483738" r:id="rId50"/>
    <p:sldLayoutId id="2147483739" r:id="rId51"/>
    <p:sldLayoutId id="2147483740" r:id="rId52"/>
    <p:sldLayoutId id="2147483741" r:id="rId53"/>
    <p:sldLayoutId id="2147483742" r:id="rId54"/>
    <p:sldLayoutId id="2147483743" r:id="rId55"/>
    <p:sldLayoutId id="2147483744" r:id="rId56"/>
    <p:sldLayoutId id="2147483745" r:id="rId57"/>
    <p:sldLayoutId id="2147483746" r:id="rId58"/>
    <p:sldLayoutId id="2147483747" r:id="rId59"/>
    <p:sldLayoutId id="2147483748" r:id="rId60"/>
    <p:sldLayoutId id="2147483749" r:id="rId61"/>
    <p:sldLayoutId id="2147483750" r:id="rId62"/>
    <p:sldLayoutId id="2147483751" r:id="rId63"/>
    <p:sldLayoutId id="2147483752" r:id="rId64"/>
    <p:sldLayoutId id="2147483753" r:id="rId65"/>
    <p:sldLayoutId id="2147483754" r:id="rId66"/>
    <p:sldLayoutId id="2147483755" r:id="rId67"/>
    <p:sldLayoutId id="2147483756" r:id="rId68"/>
    <p:sldLayoutId id="2147483757" r:id="rId69"/>
    <p:sldLayoutId id="2147483758" r:id="rId70"/>
    <p:sldLayoutId id="2147483759" r:id="rId71"/>
    <p:sldLayoutId id="2147483760" r:id="rId72"/>
    <p:sldLayoutId id="2147483761" r:id="rId73"/>
  </p:sldLayoutIdLst>
  <p:hf hdr="0" dt="0"/>
  <p:txStyles>
    <p:titleStyle>
      <a:lvl1pPr algn="l" defTabSz="1219170" rtl="0" eaLnBrk="1" latinLnBrk="0" hangingPunct="1">
        <a:lnSpc>
          <a:spcPct val="90000"/>
        </a:lnSpc>
        <a:spcBef>
          <a:spcPct val="0"/>
        </a:spcBef>
        <a:buNone/>
        <a:defRPr sz="2667"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66730579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Lst>
  <p:hf hdr="0" dt="0"/>
  <p:txStyles>
    <p:titleStyle>
      <a:lvl1pPr algn="l" defTabSz="121914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84" indent="-304784" algn="l" defTabSz="121914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70" indent="-304784" algn="l" defTabSz="121914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54" indent="-304784" algn="l" defTabSz="121914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40" indent="-304784" algn="l" defTabSz="121914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defRPr>
            </a:lvl1pPr>
          </a:lstStyle>
          <a:p>
            <a:fld id="{72C7141F-1075-416F-B85B-2A67B4DBA6BF}" type="datetime1">
              <a:rPr lang="en-US" smtClean="0"/>
              <a:t>5/30/2020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89930073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hf hdr="0" dt="0"/>
  <p:txStyles>
    <p:titleStyle>
      <a:lvl1pPr algn="l" defTabSz="121917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defRPr>
            </a:lvl1pPr>
          </a:lstStyle>
          <a:p>
            <a:fld id="{2D17FE75-6247-4536-BF2E-DBC57539D342}" type="datetime1">
              <a:rPr lang="en-US" smtClean="0"/>
              <a:t>5/30/2020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2019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245065890"/>
      </p:ext>
    </p:extLst>
  </p:cSld>
  <p:clrMap bg1="lt1" tx1="dk1" bg2="lt2" tx2="dk2" accent1="accent1" accent2="accent2" accent3="accent3" accent4="accent4" accent5="accent5" accent6="accent6" hlink="hlink" folHlink="folHlink"/>
  <p:hf hdr="0" ftr="0" dt="0"/>
  <p:txStyles>
    <p:titleStyle>
      <a:lvl1pPr algn="l" defTabSz="121917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1060704"/>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682496"/>
            <a:ext cx="11180064"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latin typeface="Calibri" panose="020F0502020204030204" pitchFamily="34" charset="0"/>
              </a:defRPr>
            </a:lvl1pPr>
          </a:lstStyle>
          <a:p>
            <a:fld id="{9C12A1D0-3821-46EA-BBF2-E0467093C698}" type="datetime1">
              <a:rPr lang="en-US" smtClean="0"/>
              <a:t>5/30/2020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1"/>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smtClean="0">
                <a:latin typeface="Calibri" panose="020F0502020204030204" pitchFamily="34" charset="0"/>
              </a:rPr>
              <a:t>© 2019 Cognizant</a:t>
            </a:r>
            <a:endParaRPr lang="en-US" dirty="0">
              <a:latin typeface="Calibri" panose="020F0502020204030204" pitchFamily="34" charset="0"/>
            </a:endParaRP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387152"/>
            <a:ext cx="304800" cy="207264"/>
          </a:xfrm>
          <a:prstGeom prst="rect">
            <a:avLst/>
          </a:prstGeom>
        </p:spPr>
        <p:txBody>
          <a:bodyPr vert="horz" lIns="0" tIns="0" rIns="0" bIns="0" rtlCol="0" anchor="ctr"/>
          <a:lstStyle>
            <a:lvl1pPr algn="l">
              <a:defRPr sz="1200" b="1">
                <a:solidFill>
                  <a:schemeClr val="accent6"/>
                </a:solidFill>
                <a:latin typeface="Calibri" panose="020F050202020403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543336511"/>
      </p:ext>
    </p:extLst>
  </p:cSld>
  <p:clrMap bg1="lt1" tx1="dk1" bg2="lt2" tx2="dk2" accent1="accent1" accent2="accent2" accent3="accent3" accent4="accent4" accent5="accent5" accent6="accent6" hlink="hlink" folHlink="folHlink"/>
  <p:hf hdr="0" dt="0"/>
  <p:txStyles>
    <p:titleStyle>
      <a:lvl1pPr algn="l" defTabSz="1219170" rtl="0" eaLnBrk="1" latinLnBrk="0" hangingPunct="1">
        <a:lnSpc>
          <a:spcPct val="90000"/>
        </a:lnSpc>
        <a:spcBef>
          <a:spcPct val="0"/>
        </a:spcBef>
        <a:buNone/>
        <a:defRPr sz="320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Calibri" panose="020F0502020204030204" pitchFamily="34" charset="0"/>
          <a:ea typeface="+mn-ea"/>
          <a:cs typeface="Calibri" panose="020F050202020403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Calibri" panose="020F0502020204030204" pitchFamily="34" charset="0"/>
          <a:ea typeface="+mn-ea"/>
          <a:cs typeface="Calibri" panose="020F050202020403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Calibri" panose="020F0502020204030204" pitchFamily="34" charset="0"/>
          <a:ea typeface="+mn-ea"/>
          <a:cs typeface="Calibri" panose="020F050202020403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Calibri" panose="020F0502020204030204" pitchFamily="34" charset="0"/>
          <a:ea typeface="+mn-ea"/>
          <a:cs typeface="Calibri" panose="020F050202020403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Calibri" panose="020F0502020204030204" pitchFamily="34" charset="0"/>
          <a:ea typeface="+mn-ea"/>
          <a:cs typeface="Calibri" panose="020F050202020403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3" name="Picture 22" descr="waves1.png"/>
          <p:cNvPicPr>
            <a:picLocks noChangeAspect="1"/>
          </p:cNvPicPr>
          <p:nvPr userDrawn="1"/>
        </p:nvPicPr>
        <p:blipFill rotWithShape="1">
          <a:blip r:embed="rId3">
            <a:alphaModFix amt="31000"/>
            <a:extLst>
              <a:ext uri="{28A0092B-C50C-407E-A947-70E740481C1C}">
                <a14:useLocalDpi xmlns:a14="http://schemas.microsoft.com/office/drawing/2010/main" val="0"/>
              </a:ext>
            </a:extLst>
          </a:blip>
          <a:srcRect t="50000" b="-5673"/>
          <a:stretch/>
        </p:blipFill>
        <p:spPr>
          <a:xfrm>
            <a:off x="0" y="7"/>
            <a:ext cx="12192000" cy="3371180"/>
          </a:xfrm>
          <a:prstGeom prst="rect">
            <a:avLst/>
          </a:prstGeom>
        </p:spPr>
      </p:pic>
      <p:cxnSp>
        <p:nvCxnSpPr>
          <p:cNvPr id="10" name="Straight Connector 9"/>
          <p:cNvCxnSpPr/>
          <p:nvPr userDrawn="1"/>
        </p:nvCxnSpPr>
        <p:spPr>
          <a:xfrm>
            <a:off x="505287" y="6593508"/>
            <a:ext cx="0" cy="138099"/>
          </a:xfrm>
          <a:prstGeom prst="line">
            <a:avLst/>
          </a:prstGeom>
          <a:noFill/>
          <a:ln w="6350" cap="flat" cmpd="sng" algn="ctr">
            <a:solidFill>
              <a:sysClr val="window" lastClr="FFFFFF"/>
            </a:solidFill>
            <a:prstDash val="solid"/>
          </a:ln>
          <a:effectLst/>
        </p:spPr>
      </p:cxnSp>
      <p:grpSp>
        <p:nvGrpSpPr>
          <p:cNvPr id="16" name="Group 15"/>
          <p:cNvGrpSpPr/>
          <p:nvPr userDrawn="1"/>
        </p:nvGrpSpPr>
        <p:grpSpPr>
          <a:xfrm>
            <a:off x="312616" y="6408658"/>
            <a:ext cx="6344595" cy="304800"/>
            <a:chOff x="647979" y="4790806"/>
            <a:chExt cx="4758445" cy="228600"/>
          </a:xfrm>
        </p:grpSpPr>
        <p:sp>
          <p:nvSpPr>
            <p:cNvPr id="17" name="TextBox 16"/>
            <p:cNvSpPr txBox="1"/>
            <p:nvPr userDrawn="1"/>
          </p:nvSpPr>
          <p:spPr>
            <a:xfrm>
              <a:off x="883553" y="4813673"/>
              <a:ext cx="4522871" cy="204720"/>
            </a:xfrm>
            <a:prstGeom prst="rect">
              <a:avLst/>
            </a:prstGeom>
            <a:noFill/>
          </p:spPr>
          <p:txBody>
            <a:bodyPr wrap="square" rtlCol="0">
              <a:spAutoFit/>
            </a:bodyPr>
            <a:lstStyle/>
            <a:p>
              <a:pPr defTabSz="605337">
                <a:lnSpc>
                  <a:spcPct val="110000"/>
                </a:lnSpc>
                <a:buFont typeface="Arial"/>
                <a:buNone/>
              </a:pPr>
              <a:r>
                <a:rPr lang="en-US" sz="1067" dirty="0">
                  <a:solidFill>
                    <a:srgbClr val="FFFFFF">
                      <a:lumMod val="65000"/>
                    </a:srgbClr>
                  </a:solidFill>
                  <a:latin typeface="Arial" panose="020B0604020202020204" pitchFamily="34" charset="0"/>
                  <a:cs typeface="Arial" panose="020B0604020202020204" pitchFamily="34" charset="0"/>
                </a:rPr>
                <a:t>© </a:t>
              </a:r>
              <a:r>
                <a:rPr lang="en-US" sz="1067" dirty="0" smtClean="0">
                  <a:solidFill>
                    <a:srgbClr val="FFFFFF">
                      <a:lumMod val="65000"/>
                    </a:srgbClr>
                  </a:solidFill>
                  <a:latin typeface="Arial" panose="020B0604020202020204" pitchFamily="34" charset="0"/>
                  <a:cs typeface="Arial" panose="020B0604020202020204" pitchFamily="34" charset="0"/>
                </a:rPr>
                <a:t>2018 </a:t>
              </a:r>
              <a:r>
                <a:rPr lang="en-US" sz="1067" dirty="0">
                  <a:solidFill>
                    <a:srgbClr val="FFFFFF">
                      <a:lumMod val="65000"/>
                    </a:srgbClr>
                  </a:solidFill>
                  <a:latin typeface="Arial" panose="020B0604020202020204" pitchFamily="34" charset="0"/>
                  <a:cs typeface="Arial" panose="020B0604020202020204" pitchFamily="34" charset="0"/>
                </a:rPr>
                <a:t>Cognizant Confidential. For internal use only. All rights reserved.</a:t>
              </a:r>
            </a:p>
          </p:txBody>
        </p:sp>
        <p:pic>
          <p:nvPicPr>
            <p:cNvPr id="18" name="Picture 17" descr="Cognizant-logo-ico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7979" y="4790806"/>
              <a:ext cx="228600" cy="228600"/>
            </a:xfrm>
            <a:prstGeom prst="rect">
              <a:avLst/>
            </a:prstGeom>
          </p:spPr>
        </p:pic>
      </p:grpSp>
      <p:cxnSp>
        <p:nvCxnSpPr>
          <p:cNvPr id="21" name="Straight Connector 20"/>
          <p:cNvCxnSpPr/>
          <p:nvPr userDrawn="1"/>
        </p:nvCxnSpPr>
        <p:spPr>
          <a:xfrm>
            <a:off x="11586907" y="15"/>
            <a:ext cx="0" cy="505452"/>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5" name="Rectangle 6"/>
          <p:cNvSpPr txBox="1">
            <a:spLocks noChangeArrowheads="1"/>
          </p:cNvSpPr>
          <p:nvPr userDrawn="1"/>
        </p:nvSpPr>
        <p:spPr bwMode="auto">
          <a:xfrm>
            <a:off x="11647040" y="142824"/>
            <a:ext cx="544960" cy="355029"/>
          </a:xfrm>
          <a:prstGeom prst="rect">
            <a:avLst/>
          </a:prstGeom>
          <a:noFill/>
          <a:ln w="9525">
            <a:noFill/>
            <a:miter lim="800000"/>
            <a:headEnd/>
            <a:tailEnd/>
          </a:ln>
          <a:effectLst/>
        </p:spPr>
        <p:txBody>
          <a:bodyPr vert="horz" wrap="square" lIns="92275" tIns="46139" rIns="92275" bIns="46139" numCol="1" anchor="t" anchorCtr="0" compatLnSpc="1">
            <a:prstTxWarp prst="textNoShape">
              <a:avLst/>
            </a:prstTxWarp>
          </a:bodyPr>
          <a:lstStyle>
            <a:defPPr>
              <a:defRPr lang="en-US"/>
            </a:defPPr>
            <a:lvl1pPr marL="0" algn="ctr" defTabSz="914400" rtl="0" eaLnBrk="0" latinLnBrk="0" hangingPunct="0">
              <a:defRPr sz="1400" b="1" kern="1200">
                <a:solidFill>
                  <a:schemeClr val="tx2">
                    <a:lumMod val="75000"/>
                  </a:schemeClr>
                </a:solidFill>
                <a:latin typeface="Arial Narrow" pitchFamily="34" charset="0"/>
                <a:ea typeface="ＭＳ Ｐゴシック" charset="-128"/>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eaLnBrk="1" hangingPunct="1">
              <a:defRPr/>
            </a:pPr>
            <a:fld id="{03D5B720-2697-4A39-B082-30F541EB24D9}" type="slidenum">
              <a:rPr lang="en-US" sz="1600" smtClean="0">
                <a:solidFill>
                  <a:srgbClr val="0078D7"/>
                </a:solidFill>
                <a:latin typeface="Arial" panose="020B0604020202020204" pitchFamily="34" charset="0"/>
              </a:rPr>
              <a:pPr algn="l" eaLnBrk="1" hangingPunct="1">
                <a:defRPr/>
              </a:pPr>
              <a:t>‹#›</a:t>
            </a:fld>
            <a:endParaRPr lang="en-US" sz="1600" dirty="0">
              <a:solidFill>
                <a:srgbClr val="0078D7"/>
              </a:solidFill>
              <a:latin typeface="Arial" panose="020B0604020202020204" pitchFamily="34" charset="0"/>
            </a:endParaRPr>
          </a:p>
        </p:txBody>
      </p:sp>
    </p:spTree>
    <p:extLst>
      <p:ext uri="{BB962C8B-B14F-4D97-AF65-F5344CB8AC3E}">
        <p14:creationId xmlns:p14="http://schemas.microsoft.com/office/powerpoint/2010/main" val="1055038454"/>
      </p:ext>
    </p:extLst>
  </p:cSld>
  <p:clrMap bg1="lt1" tx1="dk1" bg2="lt2" tx2="dk2" accent1="accent1" accent2="accent2" accent3="accent3" accent4="accent4" accent5="accent5" accent6="accent6" hlink="hlink" folHlink="folHlink"/>
  <p:sldLayoutIdLst>
    <p:sldLayoutId id="2147483787" r:id="rId1"/>
  </p:sldLayoutIdLst>
  <p:hf hdr="0" ftr="0" dt="0"/>
  <p:txStyles>
    <p:title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61383"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22777"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84157"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45561"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p:titleStyle>
    <p:bodyStyle>
      <a:lvl1pPr marL="230684" indent="-230684" algn="l" rtl="0" eaLnBrk="0" fontAlgn="base" hangingPunct="0">
        <a:spcBef>
          <a:spcPct val="20000"/>
        </a:spcBef>
        <a:spcAft>
          <a:spcPct val="0"/>
        </a:spcAft>
        <a:buClr>
          <a:srgbClr val="6DB33F"/>
        </a:buClr>
        <a:buFont typeface="Wingdings" pitchFamily="2" charset="2"/>
        <a:buChar char="•"/>
        <a:tabLst>
          <a:tab pos="1031717" algn="l"/>
        </a:tabLst>
        <a:defRPr sz="2400">
          <a:solidFill>
            <a:schemeClr val="tx1"/>
          </a:solidFill>
          <a:latin typeface="+mn-lt"/>
          <a:ea typeface="MS PGothic" pitchFamily="34" charset="-128"/>
          <a:cs typeface="ＭＳ Ｐゴシック" charset="-128"/>
        </a:defRPr>
      </a:lvl1pPr>
      <a:lvl2pPr marL="576730" indent="-230684" algn="l" rtl="0" eaLnBrk="0" fontAlgn="base" hangingPunct="0">
        <a:spcBef>
          <a:spcPct val="20000"/>
        </a:spcBef>
        <a:spcAft>
          <a:spcPct val="0"/>
        </a:spcAft>
        <a:buClr>
          <a:schemeClr val="bg2"/>
        </a:buClr>
        <a:buFont typeface="Arial" charset="0"/>
        <a:buChar char="•"/>
        <a:tabLst>
          <a:tab pos="1031717" algn="l"/>
        </a:tabLst>
        <a:defRPr sz="2400">
          <a:solidFill>
            <a:schemeClr val="tx1"/>
          </a:solidFill>
          <a:latin typeface="+mn-lt"/>
          <a:ea typeface="MS PGothic" pitchFamily="34" charset="-128"/>
        </a:defRPr>
      </a:lvl2pPr>
      <a:lvl3pPr marL="922777" indent="-230684" algn="l" rtl="0" eaLnBrk="0" fontAlgn="base" hangingPunct="0">
        <a:spcBef>
          <a:spcPct val="20000"/>
        </a:spcBef>
        <a:spcAft>
          <a:spcPct val="0"/>
        </a:spcAft>
        <a:buClr>
          <a:schemeClr val="bg2"/>
        </a:buClr>
        <a:buFont typeface="Arial" charset="0"/>
        <a:buChar char="•"/>
        <a:tabLst>
          <a:tab pos="1031717" algn="l"/>
        </a:tabLst>
        <a:defRPr sz="2000">
          <a:solidFill>
            <a:schemeClr val="tx1"/>
          </a:solidFill>
          <a:latin typeface="+mn-lt"/>
          <a:ea typeface="MS PGothic" pitchFamily="34" charset="-128"/>
        </a:defRPr>
      </a:lvl3pPr>
      <a:lvl4pPr marL="1268818" indent="-230684" algn="l" rtl="0" eaLnBrk="0" fontAlgn="base" hangingPunct="0">
        <a:spcBef>
          <a:spcPct val="20000"/>
        </a:spcBef>
        <a:spcAft>
          <a:spcPct val="0"/>
        </a:spcAft>
        <a:buClr>
          <a:schemeClr val="bg2"/>
        </a:buClr>
        <a:buFont typeface="Arial" charset="0"/>
        <a:buChar char="•"/>
        <a:tabLst>
          <a:tab pos="1031717" algn="l"/>
        </a:tabLst>
        <a:defRPr sz="2000">
          <a:solidFill>
            <a:schemeClr val="tx1"/>
          </a:solidFill>
          <a:latin typeface="+mn-lt"/>
          <a:ea typeface="MS PGothic" pitchFamily="34" charset="-128"/>
        </a:defRPr>
      </a:lvl4pPr>
      <a:lvl5pPr marL="1614856" indent="-230684" algn="l" rtl="0" eaLnBrk="0" fontAlgn="base" hangingPunct="0">
        <a:spcBef>
          <a:spcPct val="20000"/>
        </a:spcBef>
        <a:spcAft>
          <a:spcPct val="0"/>
        </a:spcAft>
        <a:buClr>
          <a:schemeClr val="bg2"/>
        </a:buClr>
        <a:buFont typeface="Arial" charset="0"/>
        <a:buChar char="•"/>
        <a:tabLst>
          <a:tab pos="1031717" algn="l"/>
        </a:tabLst>
        <a:defRPr sz="2000">
          <a:solidFill>
            <a:schemeClr val="tx1"/>
          </a:solidFill>
          <a:latin typeface="+mn-lt"/>
          <a:ea typeface="MS PGothic" pitchFamily="34" charset="-128"/>
        </a:defRPr>
      </a:lvl5pPr>
      <a:lvl6pPr marL="2537629" indent="-230684" algn="l" rtl="0" fontAlgn="base">
        <a:spcBef>
          <a:spcPct val="20000"/>
        </a:spcBef>
        <a:spcAft>
          <a:spcPct val="0"/>
        </a:spcAft>
        <a:buChar char="»"/>
        <a:defRPr>
          <a:solidFill>
            <a:schemeClr val="tx1"/>
          </a:solidFill>
          <a:latin typeface="+mn-lt"/>
          <a:ea typeface="+mn-ea"/>
        </a:defRPr>
      </a:lvl6pPr>
      <a:lvl7pPr marL="2999004" indent="-230684" algn="l" rtl="0" fontAlgn="base">
        <a:spcBef>
          <a:spcPct val="20000"/>
        </a:spcBef>
        <a:spcAft>
          <a:spcPct val="0"/>
        </a:spcAft>
        <a:buChar char="»"/>
        <a:defRPr>
          <a:solidFill>
            <a:schemeClr val="tx1"/>
          </a:solidFill>
          <a:latin typeface="+mn-lt"/>
          <a:ea typeface="+mn-ea"/>
        </a:defRPr>
      </a:lvl7pPr>
      <a:lvl8pPr marL="3460399" indent="-230684" algn="l" rtl="0" fontAlgn="base">
        <a:spcBef>
          <a:spcPct val="20000"/>
        </a:spcBef>
        <a:spcAft>
          <a:spcPct val="0"/>
        </a:spcAft>
        <a:buChar char="»"/>
        <a:defRPr>
          <a:solidFill>
            <a:schemeClr val="tx1"/>
          </a:solidFill>
          <a:latin typeface="+mn-lt"/>
          <a:ea typeface="+mn-ea"/>
        </a:defRPr>
      </a:lvl8pPr>
      <a:lvl9pPr marL="3921787" indent="-230684"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61383" rtl="0" eaLnBrk="1" latinLnBrk="0" hangingPunct="1">
        <a:defRPr sz="1867" kern="1200">
          <a:solidFill>
            <a:schemeClr val="tx1"/>
          </a:solidFill>
          <a:latin typeface="+mn-lt"/>
          <a:ea typeface="+mn-ea"/>
          <a:cs typeface="+mn-cs"/>
        </a:defRPr>
      </a:lvl1pPr>
      <a:lvl2pPr marL="461383" algn="l" defTabSz="461383" rtl="0" eaLnBrk="1" latinLnBrk="0" hangingPunct="1">
        <a:defRPr sz="1867" kern="1200">
          <a:solidFill>
            <a:schemeClr val="tx1"/>
          </a:solidFill>
          <a:latin typeface="+mn-lt"/>
          <a:ea typeface="+mn-ea"/>
          <a:cs typeface="+mn-cs"/>
        </a:defRPr>
      </a:lvl2pPr>
      <a:lvl3pPr marL="922777" algn="l" defTabSz="461383" rtl="0" eaLnBrk="1" latinLnBrk="0" hangingPunct="1">
        <a:defRPr sz="1867" kern="1200">
          <a:solidFill>
            <a:schemeClr val="tx1"/>
          </a:solidFill>
          <a:latin typeface="+mn-lt"/>
          <a:ea typeface="+mn-ea"/>
          <a:cs typeface="+mn-cs"/>
        </a:defRPr>
      </a:lvl3pPr>
      <a:lvl4pPr marL="1384157" algn="l" defTabSz="461383" rtl="0" eaLnBrk="1" latinLnBrk="0" hangingPunct="1">
        <a:defRPr sz="1867" kern="1200">
          <a:solidFill>
            <a:schemeClr val="tx1"/>
          </a:solidFill>
          <a:latin typeface="+mn-lt"/>
          <a:ea typeface="+mn-ea"/>
          <a:cs typeface="+mn-cs"/>
        </a:defRPr>
      </a:lvl4pPr>
      <a:lvl5pPr marL="1845561" algn="l" defTabSz="461383" rtl="0" eaLnBrk="1" latinLnBrk="0" hangingPunct="1">
        <a:defRPr sz="1867" kern="1200">
          <a:solidFill>
            <a:schemeClr val="tx1"/>
          </a:solidFill>
          <a:latin typeface="+mn-lt"/>
          <a:ea typeface="+mn-ea"/>
          <a:cs typeface="+mn-cs"/>
        </a:defRPr>
      </a:lvl5pPr>
      <a:lvl6pPr marL="2306926" algn="l" defTabSz="461383" rtl="0" eaLnBrk="1" latinLnBrk="0" hangingPunct="1">
        <a:defRPr sz="1867" kern="1200">
          <a:solidFill>
            <a:schemeClr val="tx1"/>
          </a:solidFill>
          <a:latin typeface="+mn-lt"/>
          <a:ea typeface="+mn-ea"/>
          <a:cs typeface="+mn-cs"/>
        </a:defRPr>
      </a:lvl6pPr>
      <a:lvl7pPr marL="2768319" algn="l" defTabSz="461383" rtl="0" eaLnBrk="1" latinLnBrk="0" hangingPunct="1">
        <a:defRPr sz="1867" kern="1200">
          <a:solidFill>
            <a:schemeClr val="tx1"/>
          </a:solidFill>
          <a:latin typeface="+mn-lt"/>
          <a:ea typeface="+mn-ea"/>
          <a:cs typeface="+mn-cs"/>
        </a:defRPr>
      </a:lvl7pPr>
      <a:lvl8pPr marL="3229707" algn="l" defTabSz="461383" rtl="0" eaLnBrk="1" latinLnBrk="0" hangingPunct="1">
        <a:defRPr sz="1867" kern="1200">
          <a:solidFill>
            <a:schemeClr val="tx1"/>
          </a:solidFill>
          <a:latin typeface="+mn-lt"/>
          <a:ea typeface="+mn-ea"/>
          <a:cs typeface="+mn-cs"/>
        </a:defRPr>
      </a:lvl8pPr>
      <a:lvl9pPr marL="3691097" algn="l" defTabSz="461383" rtl="0" eaLnBrk="1" latinLnBrk="0" hangingPunct="1">
        <a:defRPr sz="186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bwMode="black">
          <a:xfrm>
            <a:off x="10298626" y="6322756"/>
            <a:ext cx="1385375" cy="297329"/>
          </a:xfrm>
          <a:prstGeom prst="rect">
            <a:avLst/>
          </a:prstGeom>
        </p:spPr>
      </p:pic>
    </p:spTree>
    <p:extLst>
      <p:ext uri="{BB962C8B-B14F-4D97-AF65-F5344CB8AC3E}">
        <p14:creationId xmlns:p14="http://schemas.microsoft.com/office/powerpoint/2010/main" val="4001531807"/>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bwMode="black">
          <a:xfrm>
            <a:off x="10298626" y="6322756"/>
            <a:ext cx="1385375" cy="297329"/>
          </a:xfrm>
          <a:prstGeom prst="rect">
            <a:avLst/>
          </a:prstGeom>
        </p:spPr>
      </p:pic>
    </p:spTree>
    <p:extLst>
      <p:ext uri="{BB962C8B-B14F-4D97-AF65-F5344CB8AC3E}">
        <p14:creationId xmlns:p14="http://schemas.microsoft.com/office/powerpoint/2010/main" val="77643606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7.png"/><Relationship Id="rId3" Type="http://schemas.openxmlformats.org/officeDocument/2006/relationships/image" Target="../media/image38.jpg"/><Relationship Id="rId7" Type="http://schemas.openxmlformats.org/officeDocument/2006/relationships/image" Target="../media/image42.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26" Type="http://schemas.openxmlformats.org/officeDocument/2006/relationships/image" Target="NULL"/><Relationship Id="rId18" Type="http://schemas.openxmlformats.org/officeDocument/2006/relationships/image" Target="NULL"/><Relationship Id="rId13" Type="http://schemas.openxmlformats.org/officeDocument/2006/relationships/image" Target="../media/image145.svg"/><Relationship Id="rId39" Type="http://schemas.openxmlformats.org/officeDocument/2006/relationships/image" Target="../media/image66.png"/><Relationship Id="rId3" Type="http://schemas.openxmlformats.org/officeDocument/2006/relationships/image" Target="../media/image50.png"/><Relationship Id="rId34" Type="http://schemas.openxmlformats.org/officeDocument/2006/relationships/image" Target="../media/image12.svg"/><Relationship Id="rId7" Type="http://schemas.openxmlformats.org/officeDocument/2006/relationships/image" Target="../media/image54.png"/><Relationship Id="rId38" Type="http://schemas.openxmlformats.org/officeDocument/2006/relationships/image" Target="../media/image65.png"/><Relationship Id="rId2" Type="http://schemas.openxmlformats.org/officeDocument/2006/relationships/notesSlide" Target="../notesSlides/notesSlide8.xml"/><Relationship Id="rId29" Type="http://schemas.openxmlformats.org/officeDocument/2006/relationships/image" Target="../media/image60.png"/><Relationship Id="rId41"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53.png"/><Relationship Id="rId32" Type="http://schemas.openxmlformats.org/officeDocument/2006/relationships/image" Target="../media/image63.png"/><Relationship Id="rId37" Type="http://schemas.openxmlformats.org/officeDocument/2006/relationships/image" Target="../media/image141.svg"/><Relationship Id="rId40" Type="http://schemas.openxmlformats.org/officeDocument/2006/relationships/image" Target="../media/image143.svg"/><Relationship Id="rId5" Type="http://schemas.openxmlformats.org/officeDocument/2006/relationships/image" Target="../media/image52.png"/><Relationship Id="rId28" Type="http://schemas.openxmlformats.org/officeDocument/2006/relationships/image" Target="../media/image59.png"/><Relationship Id="rId23" Type="http://schemas.openxmlformats.org/officeDocument/2006/relationships/image" Target="../media/image155.svg"/><Relationship Id="rId10" Type="http://schemas.openxmlformats.org/officeDocument/2006/relationships/image" Target="../media/image57.png"/><Relationship Id="rId31" Type="http://schemas.openxmlformats.org/officeDocument/2006/relationships/image" Target="../media/image62.jpeg"/><Relationship Id="rId4" Type="http://schemas.openxmlformats.org/officeDocument/2006/relationships/image" Target="../media/image51.png"/><Relationship Id="rId9" Type="http://schemas.openxmlformats.org/officeDocument/2006/relationships/image" Target="../media/image56.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26" Type="http://schemas.openxmlformats.org/officeDocument/2006/relationships/image" Target="NULL"/><Relationship Id="rId18" Type="http://schemas.openxmlformats.org/officeDocument/2006/relationships/image" Target="NULL"/><Relationship Id="rId13" Type="http://schemas.openxmlformats.org/officeDocument/2006/relationships/image" Target="../media/image145.svg"/><Relationship Id="rId39" Type="http://schemas.openxmlformats.org/officeDocument/2006/relationships/image" Target="../media/image66.png"/><Relationship Id="rId3" Type="http://schemas.openxmlformats.org/officeDocument/2006/relationships/image" Target="../media/image50.png"/><Relationship Id="rId34" Type="http://schemas.openxmlformats.org/officeDocument/2006/relationships/image" Target="../media/image12.svg"/><Relationship Id="rId7" Type="http://schemas.openxmlformats.org/officeDocument/2006/relationships/image" Target="../media/image54.png"/><Relationship Id="rId38" Type="http://schemas.openxmlformats.org/officeDocument/2006/relationships/image" Target="../media/image65.png"/><Relationship Id="rId2" Type="http://schemas.openxmlformats.org/officeDocument/2006/relationships/notesSlide" Target="../notesSlides/notesSlide9.xml"/><Relationship Id="rId29"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53.png"/><Relationship Id="rId11" Type="http://schemas.openxmlformats.org/officeDocument/2006/relationships/image" Target="../media/image57.png"/><Relationship Id="rId32" Type="http://schemas.openxmlformats.org/officeDocument/2006/relationships/image" Target="../media/image63.png"/><Relationship Id="rId37" Type="http://schemas.openxmlformats.org/officeDocument/2006/relationships/image" Target="../media/image141.svg"/><Relationship Id="rId40" Type="http://schemas.openxmlformats.org/officeDocument/2006/relationships/image" Target="../media/image143.svg"/><Relationship Id="rId5" Type="http://schemas.openxmlformats.org/officeDocument/2006/relationships/image" Target="../media/image52.png"/><Relationship Id="rId28" Type="http://schemas.openxmlformats.org/officeDocument/2006/relationships/image" Target="../media/image59.png"/><Relationship Id="rId10" Type="http://schemas.openxmlformats.org/officeDocument/2006/relationships/image" Target="../media/image68.png"/><Relationship Id="rId31" Type="http://schemas.openxmlformats.org/officeDocument/2006/relationships/image" Target="../media/image62.jpeg"/><Relationship Id="rId4" Type="http://schemas.openxmlformats.org/officeDocument/2006/relationships/image" Target="../media/image51.png"/><Relationship Id="rId9" Type="http://schemas.openxmlformats.org/officeDocument/2006/relationships/image" Target="../media/image56.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23" Type="http://schemas.openxmlformats.org/officeDocument/2006/relationships/image" Target="NUL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44.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hyperlink" Target="https://aws.amazon.com/quickstart/architecture/cognizant-jupiter/"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2.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36.xml"/><Relationship Id="rId1" Type="http://schemas.openxmlformats.org/officeDocument/2006/relationships/slideLayout" Target="../slideLayouts/slideLayout11.xml"/><Relationship Id="rId6" Type="http://schemas.microsoft.com/office/2007/relationships/hdphoto" Target="../media/hdphoto4.wdp"/><Relationship Id="rId5" Type="http://schemas.openxmlformats.org/officeDocument/2006/relationships/image" Target="../media/image109.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3" Type="http://schemas.microsoft.com/office/2007/relationships/hdphoto" Target="../media/hdphoto5.wdp"/><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Layout" Target="../slideLayouts/slideLayout11.xml"/><Relationship Id="rId6" Type="http://schemas.openxmlformats.org/officeDocument/2006/relationships/image" Target="../media/image112.png"/><Relationship Id="rId5" Type="http://schemas.microsoft.com/office/2007/relationships/hdphoto" Target="../media/hdphoto6.wdp"/><Relationship Id="rId4" Type="http://schemas.openxmlformats.org/officeDocument/2006/relationships/image" Target="../media/image111.png"/><Relationship Id="rId9" Type="http://schemas.openxmlformats.org/officeDocument/2006/relationships/image" Target="../media/image115.png"/></Relationships>
</file>

<file path=ppt/slides/_rels/slide3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microsoft.com/office/2007/relationships/hdphoto" Target="../media/hdphoto7.wdp"/><Relationship Id="rId2" Type="http://schemas.openxmlformats.org/officeDocument/2006/relationships/image" Target="../media/image110.png"/><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microsoft.com/office/2007/relationships/hdphoto" Target="../media/hdphoto5.wdp"/><Relationship Id="rId7" Type="http://schemas.microsoft.com/office/2007/relationships/hdphoto" Target="../media/hdphoto8.wdp"/><Relationship Id="rId2" Type="http://schemas.openxmlformats.org/officeDocument/2006/relationships/image" Target="../media/image110.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5.png"/><Relationship Id="rId4" Type="http://schemas.openxmlformats.org/officeDocument/2006/relationships/image" Target="../media/image111.png"/><Relationship Id="rId9" Type="http://schemas.microsoft.com/office/2007/relationships/hdphoto" Target="../media/hdphoto7.wdp"/></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36.png"/><Relationship Id="rId18" Type="http://schemas.openxmlformats.org/officeDocument/2006/relationships/image" Target="../media/image123.png"/><Relationship Id="rId3" Type="http://schemas.microsoft.com/office/2007/relationships/hdphoto" Target="../media/hdphoto5.wdp"/><Relationship Id="rId21" Type="http://schemas.openxmlformats.org/officeDocument/2006/relationships/image" Target="../media/image126.png"/><Relationship Id="rId7" Type="http://schemas.microsoft.com/office/2007/relationships/hdphoto" Target="../media/hdphoto8.wdp"/><Relationship Id="rId12" Type="http://schemas.openxmlformats.org/officeDocument/2006/relationships/image" Target="../media/image118.jpeg"/><Relationship Id="rId17" Type="http://schemas.openxmlformats.org/officeDocument/2006/relationships/image" Target="../media/image122.png"/><Relationship Id="rId2" Type="http://schemas.openxmlformats.org/officeDocument/2006/relationships/image" Target="../media/image110.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1.xml"/><Relationship Id="rId6" Type="http://schemas.openxmlformats.org/officeDocument/2006/relationships/image" Target="../media/image113.png"/><Relationship Id="rId11" Type="http://schemas.openxmlformats.org/officeDocument/2006/relationships/image" Target="../media/image115.png"/><Relationship Id="rId5" Type="http://schemas.openxmlformats.org/officeDocument/2006/relationships/image" Target="../media/image112.png"/><Relationship Id="rId15" Type="http://schemas.openxmlformats.org/officeDocument/2006/relationships/image" Target="../media/image120.png"/><Relationship Id="rId10" Type="http://schemas.openxmlformats.org/officeDocument/2006/relationships/image" Target="../media/image117.png"/><Relationship Id="rId19" Type="http://schemas.openxmlformats.org/officeDocument/2006/relationships/image" Target="../media/image124.png"/><Relationship Id="rId4" Type="http://schemas.openxmlformats.org/officeDocument/2006/relationships/image" Target="../media/image111.png"/><Relationship Id="rId9" Type="http://schemas.microsoft.com/office/2007/relationships/hdphoto" Target="../media/hdphoto7.wdp"/><Relationship Id="rId14"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slide" Target="slide2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hyperlink" Target="https://www.cognizant.com/whitepapers/driving-digital-experience-through-the-cloud-Codex3022.pdf" TargetMode="External"/><Relationship Id="rId1" Type="http://schemas.openxmlformats.org/officeDocument/2006/relationships/slideLayout" Target="../slideLayouts/slideLayout11.xml"/><Relationship Id="rId6" Type="http://schemas.openxmlformats.org/officeDocument/2006/relationships/image" Target="../media/image130.png"/><Relationship Id="rId5" Type="http://schemas.openxmlformats.org/officeDocument/2006/relationships/image" Target="../media/image129.png"/><Relationship Id="rId4" Type="http://schemas.microsoft.com/office/2007/relationships/hdphoto" Target="../media/hdphoto9.wdp"/></Relationships>
</file>

<file path=ppt/slides/_rels/slide3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1.png"/><Relationship Id="rId2" Type="http://schemas.openxmlformats.org/officeDocument/2006/relationships/image" Target="../media/image132.png"/><Relationship Id="rId1" Type="http://schemas.openxmlformats.org/officeDocument/2006/relationships/slideLayout" Target="../slideLayouts/slideLayout11.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13.xml"/><Relationship Id="rId5" Type="http://schemas.openxmlformats.org/officeDocument/2006/relationships/image" Target="../media/image145.png"/><Relationship Id="rId4" Type="http://schemas.openxmlformats.org/officeDocument/2006/relationships/image" Target="../media/image1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3"/>
          </p:nvPr>
        </p:nvSpPr>
        <p:spPr>
          <a:xfrm>
            <a:off x="523863" y="6148851"/>
            <a:ext cx="6096000" cy="207264"/>
          </a:xfrm>
        </p:spPr>
        <p:txBody>
          <a:bodyPr/>
          <a:lstStyle/>
          <a:p>
            <a:pPr defTabSz="609585"/>
            <a:r>
              <a:rPr lang="en-US" dirty="0">
                <a:solidFill>
                  <a:srgbClr val="FFFFFF"/>
                </a:solidFill>
              </a:rPr>
              <a:t>© 2020 Cognizant</a:t>
            </a:r>
          </a:p>
        </p:txBody>
      </p:sp>
      <p:sp>
        <p:nvSpPr>
          <p:cNvPr id="16" name="Title 15">
            <a:extLst>
              <a:ext uri="{FF2B5EF4-FFF2-40B4-BE49-F238E27FC236}">
                <a16:creationId xmlns:a16="http://schemas.microsoft.com/office/drawing/2014/main" id="{4BCE1D04-0A9E-5D41-992E-0FA6F4F8B1DE}"/>
              </a:ext>
            </a:extLst>
          </p:cNvPr>
          <p:cNvSpPr>
            <a:spLocks noGrp="1"/>
          </p:cNvSpPr>
          <p:nvPr>
            <p:ph type="ctrTitle"/>
          </p:nvPr>
        </p:nvSpPr>
        <p:spPr>
          <a:xfrm>
            <a:off x="552218" y="2081754"/>
            <a:ext cx="11131783" cy="1477199"/>
          </a:xfrm>
        </p:spPr>
        <p:txBody>
          <a:bodyPr/>
          <a:lstStyle/>
          <a:p>
            <a:r>
              <a:rPr lang="en-US" dirty="0" smtClean="0"/>
              <a:t>Cognizant’s proposal </a:t>
            </a:r>
            <a:r>
              <a:rPr lang="en-US" dirty="0"/>
              <a:t>for</a:t>
            </a:r>
            <a:br>
              <a:rPr lang="en-US" dirty="0"/>
            </a:br>
            <a:r>
              <a:rPr lang="en-US" dirty="0" smtClean="0"/>
              <a:t>WXDM Process </a:t>
            </a:r>
            <a:r>
              <a:rPr lang="en-US" dirty="0"/>
              <a:t>Migration</a:t>
            </a:r>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lstStyle/>
          <a:p>
            <a:r>
              <a:rPr lang="en-US" dirty="0" smtClean="0"/>
              <a:t>April,2020</a:t>
            </a:r>
            <a:endParaRPr lang="en-US" dirty="0"/>
          </a:p>
        </p:txBody>
      </p:sp>
    </p:spTree>
    <p:extLst>
      <p:ext uri="{BB962C8B-B14F-4D97-AF65-F5344CB8AC3E}">
        <p14:creationId xmlns:p14="http://schemas.microsoft.com/office/powerpoint/2010/main" val="20745115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64" y="70198"/>
            <a:ext cx="11222736" cy="828040"/>
          </a:xfrm>
        </p:spPr>
        <p:txBody>
          <a:bodyPr/>
          <a:lstStyle/>
          <a:p>
            <a:r>
              <a:rPr lang="en-US" dirty="0" smtClean="0"/>
              <a:t>Migration strategy</a:t>
            </a:r>
            <a:endParaRPr lang="en-US" dirty="0"/>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7CE75860-63AD-D842-8DEB-F6B70B8E68F4}"/>
              </a:ext>
            </a:extLst>
          </p:cNvPr>
          <p:cNvCxnSpPr/>
          <p:nvPr/>
        </p:nvCxnSpPr>
        <p:spPr>
          <a:xfrm>
            <a:off x="2224753" y="1752557"/>
            <a:ext cx="7544987" cy="5183"/>
          </a:xfrm>
          <a:prstGeom prst="straightConnector1">
            <a:avLst/>
          </a:prstGeom>
          <a:noFill/>
          <a:ln w="12700" cap="flat" cmpd="sng" algn="ctr">
            <a:solidFill>
              <a:schemeClr val="bg1">
                <a:lumMod val="50000"/>
              </a:schemeClr>
            </a:solidFill>
            <a:prstDash val="solid"/>
            <a:miter lim="800000"/>
            <a:headEnd type="none" w="med" len="sm"/>
            <a:tailEnd type="arrow" w="med" len="sm"/>
          </a:ln>
          <a:effectLst/>
        </p:spPr>
      </p:cxnSp>
      <p:sp>
        <p:nvSpPr>
          <p:cNvPr id="10" name="Can 9"/>
          <p:cNvSpPr/>
          <p:nvPr/>
        </p:nvSpPr>
        <p:spPr>
          <a:xfrm rot="5400000">
            <a:off x="5633963" y="517083"/>
            <a:ext cx="563632" cy="2586289"/>
          </a:xfrm>
          <a:prstGeom prst="ca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Rectangle 10"/>
          <p:cNvSpPr/>
          <p:nvPr/>
        </p:nvSpPr>
        <p:spPr>
          <a:xfrm rot="16200000">
            <a:off x="-154010" y="2021320"/>
            <a:ext cx="1818307" cy="367855"/>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Migration</a:t>
            </a:r>
          </a:p>
        </p:txBody>
      </p:sp>
      <p:sp>
        <p:nvSpPr>
          <p:cNvPr id="12" name="Rectangle 11"/>
          <p:cNvSpPr/>
          <p:nvPr/>
        </p:nvSpPr>
        <p:spPr>
          <a:xfrm rot="16200000">
            <a:off x="-516465" y="4394177"/>
            <a:ext cx="2533606" cy="37746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Process Migration</a:t>
            </a:r>
          </a:p>
        </p:txBody>
      </p:sp>
      <p:sp>
        <p:nvSpPr>
          <p:cNvPr id="13" name="Rectangle 12">
            <a:extLst>
              <a:ext uri="{FF2B5EF4-FFF2-40B4-BE49-F238E27FC236}">
                <a16:creationId xmlns:a16="http://schemas.microsoft.com/office/drawing/2014/main" id="{383D9547-D6A1-E945-BD04-01A514A70167}"/>
              </a:ext>
            </a:extLst>
          </p:cNvPr>
          <p:cNvSpPr/>
          <p:nvPr/>
        </p:nvSpPr>
        <p:spPr>
          <a:xfrm>
            <a:off x="1074983" y="1070017"/>
            <a:ext cx="1928585" cy="501169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sp>
        <p:nvSpPr>
          <p:cNvPr id="14" name="Rectangle 13">
            <a:extLst>
              <a:ext uri="{FF2B5EF4-FFF2-40B4-BE49-F238E27FC236}">
                <a16:creationId xmlns:a16="http://schemas.microsoft.com/office/drawing/2014/main" id="{92A0ABFB-D447-D349-9C47-3EE861DD0794}"/>
              </a:ext>
            </a:extLst>
          </p:cNvPr>
          <p:cNvSpPr/>
          <p:nvPr/>
        </p:nvSpPr>
        <p:spPr>
          <a:xfrm>
            <a:off x="8758086" y="1025097"/>
            <a:ext cx="2733151" cy="505661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cxnSp>
        <p:nvCxnSpPr>
          <p:cNvPr id="15" name="Straight Connector 14"/>
          <p:cNvCxnSpPr/>
          <p:nvPr/>
        </p:nvCxnSpPr>
        <p:spPr>
          <a:xfrm>
            <a:off x="145377" y="3215453"/>
            <a:ext cx="1193399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32983" y="1515347"/>
            <a:ext cx="451317" cy="451317"/>
          </a:xfrm>
          <a:prstGeom prst="rect">
            <a:avLst/>
          </a:prstGeom>
        </p:spPr>
      </p:pic>
      <p:pic>
        <p:nvPicPr>
          <p:cNvPr id="17" name="Picture 16"/>
          <p:cNvPicPr>
            <a:picLocks noChangeAspect="1"/>
          </p:cNvPicPr>
          <p:nvPr/>
        </p:nvPicPr>
        <p:blipFill>
          <a:blip r:embed="rId4">
            <a:clrChange>
              <a:clrFrom>
                <a:srgbClr val="FFFFFF"/>
              </a:clrFrom>
              <a:clrTo>
                <a:srgbClr val="FFFFFF">
                  <a:alpha val="0"/>
                </a:srgbClr>
              </a:clrTo>
            </a:clrChange>
            <a:duotone>
              <a:schemeClr val="accent6">
                <a:shade val="45000"/>
                <a:satMod val="135000"/>
              </a:schemeClr>
              <a:prstClr val="white"/>
            </a:duotone>
          </a:blip>
          <a:stretch>
            <a:fillRect/>
          </a:stretch>
        </p:blipFill>
        <p:spPr>
          <a:xfrm>
            <a:off x="1643234" y="2285749"/>
            <a:ext cx="647861" cy="540120"/>
          </a:xfrm>
          <a:prstGeom prst="rect">
            <a:avLst/>
          </a:prstGeom>
        </p:spPr>
      </p:pic>
      <p:sp>
        <p:nvSpPr>
          <p:cNvPr id="18" name="Rectangle 17"/>
          <p:cNvSpPr/>
          <p:nvPr/>
        </p:nvSpPr>
        <p:spPr>
          <a:xfrm>
            <a:off x="1424540" y="1966664"/>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DDL</a:t>
            </a:r>
          </a:p>
        </p:txBody>
      </p:sp>
      <p:sp>
        <p:nvSpPr>
          <p:cNvPr id="19" name="Rectangle 18"/>
          <p:cNvSpPr/>
          <p:nvPr/>
        </p:nvSpPr>
        <p:spPr>
          <a:xfrm>
            <a:off x="1411476" y="2800740"/>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Data</a:t>
            </a:r>
          </a:p>
        </p:txBody>
      </p:sp>
      <p:sp>
        <p:nvSpPr>
          <p:cNvPr id="20" name="Rounded Rectangle 19"/>
          <p:cNvSpPr/>
          <p:nvPr/>
        </p:nvSpPr>
        <p:spPr>
          <a:xfrm>
            <a:off x="1155931" y="1107680"/>
            <a:ext cx="1588954" cy="2006721"/>
          </a:xfrm>
          <a:prstGeom prst="roundRect">
            <a:avLst>
              <a:gd name="adj" fmla="val 2243"/>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Calibri" panose="020F0502020204030204" pitchFamily="3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9489" y="1532082"/>
            <a:ext cx="451317" cy="451317"/>
          </a:xfrm>
          <a:prstGeom prst="rect">
            <a:avLst/>
          </a:prstGeom>
        </p:spPr>
      </p:pic>
      <p:pic>
        <p:nvPicPr>
          <p:cNvPr id="22" name="Picture 21"/>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blip>
          <a:stretch>
            <a:fillRect/>
          </a:stretch>
        </p:blipFill>
        <p:spPr>
          <a:xfrm>
            <a:off x="9769740" y="2302484"/>
            <a:ext cx="647861" cy="540120"/>
          </a:xfrm>
          <a:prstGeom prst="rect">
            <a:avLst/>
          </a:prstGeom>
        </p:spPr>
      </p:pic>
      <p:sp>
        <p:nvSpPr>
          <p:cNvPr id="23" name="Rectangle 22"/>
          <p:cNvSpPr/>
          <p:nvPr/>
        </p:nvSpPr>
        <p:spPr>
          <a:xfrm>
            <a:off x="9551046" y="1983399"/>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DDL</a:t>
            </a:r>
          </a:p>
        </p:txBody>
      </p:sp>
      <p:sp>
        <p:nvSpPr>
          <p:cNvPr id="24" name="Rectangle 23"/>
          <p:cNvSpPr/>
          <p:nvPr/>
        </p:nvSpPr>
        <p:spPr>
          <a:xfrm>
            <a:off x="9537982" y="2817475"/>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Data</a:t>
            </a:r>
          </a:p>
        </p:txBody>
      </p:sp>
      <p:sp>
        <p:nvSpPr>
          <p:cNvPr id="25" name="Rounded Rectangle 24"/>
          <p:cNvSpPr/>
          <p:nvPr/>
        </p:nvSpPr>
        <p:spPr>
          <a:xfrm>
            <a:off x="9290542" y="1059661"/>
            <a:ext cx="1598152" cy="2046113"/>
          </a:xfrm>
          <a:prstGeom prst="roundRect">
            <a:avLst>
              <a:gd name="adj" fmla="val 2243"/>
            </a:avLst>
          </a:prstGeom>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Calibri" panose="020F0502020204030204" pitchFamily="34" charset="0"/>
            </a:endParaRPr>
          </a:p>
        </p:txBody>
      </p:sp>
      <p:cxnSp>
        <p:nvCxnSpPr>
          <p:cNvPr id="26" name="Straight Arrow Connector 25">
            <a:extLst>
              <a:ext uri="{FF2B5EF4-FFF2-40B4-BE49-F238E27FC236}">
                <a16:creationId xmlns:a16="http://schemas.microsoft.com/office/drawing/2014/main" id="{7CE75860-63AD-D842-8DEB-F6B70B8E68F4}"/>
              </a:ext>
            </a:extLst>
          </p:cNvPr>
          <p:cNvCxnSpPr/>
          <p:nvPr/>
        </p:nvCxnSpPr>
        <p:spPr>
          <a:xfrm>
            <a:off x="2224752" y="2631078"/>
            <a:ext cx="7544987" cy="5183"/>
          </a:xfrm>
          <a:prstGeom prst="straightConnector1">
            <a:avLst/>
          </a:prstGeom>
          <a:noFill/>
          <a:ln w="12700" cap="flat" cmpd="sng" algn="ctr">
            <a:solidFill>
              <a:schemeClr val="bg1">
                <a:lumMod val="50000"/>
              </a:schemeClr>
            </a:solidFill>
            <a:prstDash val="solid"/>
            <a:miter lim="800000"/>
            <a:headEnd type="none" w="med" len="sm"/>
            <a:tailEnd type="arrow" w="med" len="sm"/>
          </a:ln>
          <a:effectLst/>
        </p:spPr>
      </p:cxn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5567" y="1595548"/>
            <a:ext cx="420195" cy="382854"/>
          </a:xfrm>
          <a:prstGeom prst="rect">
            <a:avLst/>
          </a:prstGeom>
        </p:spPr>
      </p:pic>
      <p:sp>
        <p:nvSpPr>
          <p:cNvPr id="28" name="Rectangle 27"/>
          <p:cNvSpPr/>
          <p:nvPr/>
        </p:nvSpPr>
        <p:spPr>
          <a:xfrm>
            <a:off x="5426386" y="1607344"/>
            <a:ext cx="12791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AWS - SCT</a:t>
            </a:r>
          </a:p>
        </p:txBody>
      </p:sp>
      <p:grpSp>
        <p:nvGrpSpPr>
          <p:cNvPr id="29" name="Group 28"/>
          <p:cNvGrpSpPr/>
          <p:nvPr/>
        </p:nvGrpSpPr>
        <p:grpSpPr>
          <a:xfrm>
            <a:off x="4622634" y="2341463"/>
            <a:ext cx="2598414" cy="563632"/>
            <a:chOff x="4607886" y="2414014"/>
            <a:chExt cx="2598414" cy="563632"/>
          </a:xfrm>
          <a:solidFill>
            <a:srgbClr val="00B050"/>
          </a:solidFill>
        </p:grpSpPr>
        <p:sp>
          <p:nvSpPr>
            <p:cNvPr id="30" name="Can 29"/>
            <p:cNvSpPr/>
            <p:nvPr/>
          </p:nvSpPr>
          <p:spPr>
            <a:xfrm rot="5400000">
              <a:off x="5625277" y="1396623"/>
              <a:ext cx="563632" cy="2598414"/>
            </a:xfrm>
            <a:prstGeom prst="ca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1457" y="2508963"/>
              <a:ext cx="420195" cy="382854"/>
            </a:xfrm>
            <a:prstGeom prst="rect">
              <a:avLst/>
            </a:prstGeom>
            <a:grpFill/>
          </p:spPr>
        </p:pic>
        <p:sp>
          <p:nvSpPr>
            <p:cNvPr id="32" name="Rectangle 31"/>
            <p:cNvSpPr/>
            <p:nvPr/>
          </p:nvSpPr>
          <p:spPr>
            <a:xfrm>
              <a:off x="5456903" y="2550280"/>
              <a:ext cx="1430382" cy="27699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AWS – </a:t>
              </a:r>
              <a:r>
                <a:rPr kumimoji="0" lang="en-US" sz="1200" b="0" i="1"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SCT</a:t>
              </a:r>
              <a:endParaRPr kumimoji="0" lang="en-US" sz="12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grpSp>
      <p:pic>
        <p:nvPicPr>
          <p:cNvPr id="33" name="Picture 32"/>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28863" y="3299479"/>
            <a:ext cx="443285" cy="443285"/>
          </a:xfrm>
          <a:prstGeom prst="rect">
            <a:avLst/>
          </a:prstGeom>
        </p:spPr>
      </p:pic>
      <p:grpSp>
        <p:nvGrpSpPr>
          <p:cNvPr id="34" name="Group 33"/>
          <p:cNvGrpSpPr/>
          <p:nvPr/>
        </p:nvGrpSpPr>
        <p:grpSpPr>
          <a:xfrm>
            <a:off x="1595237" y="4356932"/>
            <a:ext cx="545288" cy="497271"/>
            <a:chOff x="3709184" y="3627036"/>
            <a:chExt cx="1664829" cy="1425388"/>
          </a:xfrm>
        </p:grpSpPr>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14812" t="17038" r="14599" b="17038"/>
            <a:stretch/>
          </p:blipFill>
          <p:spPr>
            <a:xfrm>
              <a:off x="3881389" y="3627036"/>
              <a:ext cx="1492624" cy="1425388"/>
            </a:xfrm>
            <a:prstGeom prst="rect">
              <a:avLst/>
            </a:prstGeom>
          </p:spPr>
        </p:pic>
        <p:sp>
          <p:nvSpPr>
            <p:cNvPr id="36" name="TextBox 35"/>
            <p:cNvSpPr txBox="1"/>
            <p:nvPr/>
          </p:nvSpPr>
          <p:spPr>
            <a:xfrm>
              <a:off x="3709184" y="4224576"/>
              <a:ext cx="937039" cy="48521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33A0">
                      <a:lumMod val="60000"/>
                      <a:lumOff val="40000"/>
                    </a:srgbClr>
                  </a:solidFill>
                  <a:effectLst/>
                  <a:uLnTx/>
                  <a:uFillTx/>
                  <a:latin typeface="Arial" panose="020B0604020202020204"/>
                  <a:ea typeface="+mn-ea"/>
                  <a:cs typeface="+mn-cs"/>
                </a:rPr>
                <a:t>etl</a:t>
              </a:r>
            </a:p>
          </p:txBody>
        </p:sp>
      </p:grpSp>
      <p:sp>
        <p:nvSpPr>
          <p:cNvPr id="37" name="Rectangle 36"/>
          <p:cNvSpPr/>
          <p:nvPr/>
        </p:nvSpPr>
        <p:spPr>
          <a:xfrm>
            <a:off x="1355928" y="3691969"/>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BTEQ</a:t>
            </a:r>
          </a:p>
        </p:txBody>
      </p:sp>
      <p:sp>
        <p:nvSpPr>
          <p:cNvPr id="38" name="Rectangle 37"/>
          <p:cNvSpPr/>
          <p:nvPr/>
        </p:nvSpPr>
        <p:spPr>
          <a:xfrm>
            <a:off x="9574165" y="4578341"/>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ETL</a:t>
            </a:r>
          </a:p>
        </p:txBody>
      </p:sp>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3817" y="5467719"/>
            <a:ext cx="476911" cy="476911"/>
          </a:xfrm>
          <a:prstGeom prst="rect">
            <a:avLst/>
          </a:prstGeom>
        </p:spPr>
      </p:pic>
      <p:sp>
        <p:nvSpPr>
          <p:cNvPr id="40" name="Rectangle 39"/>
          <p:cNvSpPr/>
          <p:nvPr/>
        </p:nvSpPr>
        <p:spPr>
          <a:xfrm>
            <a:off x="1355815" y="5882769"/>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Report</a:t>
            </a:r>
          </a:p>
        </p:txBody>
      </p:sp>
      <p:pic>
        <p:nvPicPr>
          <p:cNvPr id="41" name="Picture 4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74554" y="3280289"/>
            <a:ext cx="443285" cy="443285"/>
          </a:xfrm>
          <a:prstGeom prst="rect">
            <a:avLst/>
          </a:prstGeom>
        </p:spPr>
      </p:pic>
      <p:sp>
        <p:nvSpPr>
          <p:cNvPr id="42" name="TextBox 41"/>
          <p:cNvSpPr txBox="1"/>
          <p:nvPr/>
        </p:nvSpPr>
        <p:spPr>
          <a:xfrm>
            <a:off x="9790354" y="4607991"/>
            <a:ext cx="815829"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300" normalizeH="0" baseline="0" noProof="0" dirty="0">
              <a:ln>
                <a:noFill/>
              </a:ln>
              <a:solidFill>
                <a:srgbClr val="0033A0">
                  <a:lumMod val="60000"/>
                  <a:lumOff val="40000"/>
                </a:srgbClr>
              </a:solidFill>
              <a:effectLst/>
              <a:uLnTx/>
              <a:uFillTx/>
              <a:latin typeface="Arial" panose="020B0604020202020204"/>
              <a:ea typeface="+mn-ea"/>
              <a:cs typeface="+mn-cs"/>
            </a:endParaRPr>
          </a:p>
        </p:txBody>
      </p:sp>
      <p:sp>
        <p:nvSpPr>
          <p:cNvPr id="43" name="Rectangle 42"/>
          <p:cNvSpPr/>
          <p:nvPr/>
        </p:nvSpPr>
        <p:spPr>
          <a:xfrm>
            <a:off x="9130916" y="3685136"/>
            <a:ext cx="1757777"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Redshift SQL/UDFs/Stored Procedures</a:t>
            </a: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34220" y="5408634"/>
            <a:ext cx="476911" cy="476911"/>
          </a:xfrm>
          <a:prstGeom prst="rect">
            <a:avLst/>
          </a:prstGeom>
        </p:spPr>
      </p:pic>
      <p:sp>
        <p:nvSpPr>
          <p:cNvPr id="45" name="Rectangle 44"/>
          <p:cNvSpPr/>
          <p:nvPr/>
        </p:nvSpPr>
        <p:spPr>
          <a:xfrm>
            <a:off x="9550931" y="5851222"/>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Report</a:t>
            </a:r>
          </a:p>
        </p:txBody>
      </p:sp>
      <p:cxnSp>
        <p:nvCxnSpPr>
          <p:cNvPr id="46" name="Straight Arrow Connector 45">
            <a:extLst>
              <a:ext uri="{FF2B5EF4-FFF2-40B4-BE49-F238E27FC236}">
                <a16:creationId xmlns:a16="http://schemas.microsoft.com/office/drawing/2014/main" id="{7CE75860-63AD-D842-8DEB-F6B70B8E68F4}"/>
              </a:ext>
            </a:extLst>
          </p:cNvPr>
          <p:cNvCxnSpPr/>
          <p:nvPr/>
        </p:nvCxnSpPr>
        <p:spPr>
          <a:xfrm>
            <a:off x="2187734" y="3566992"/>
            <a:ext cx="7544987" cy="5183"/>
          </a:xfrm>
          <a:prstGeom prst="straightConnector1">
            <a:avLst/>
          </a:prstGeom>
          <a:noFill/>
          <a:ln w="12700" cap="flat" cmpd="sng" algn="ctr">
            <a:solidFill>
              <a:schemeClr val="bg1">
                <a:lumMod val="50000"/>
              </a:schemeClr>
            </a:solidFill>
            <a:prstDash val="solid"/>
            <a:miter lim="800000"/>
            <a:headEnd type="none" w="med" len="sm"/>
            <a:tailEnd type="arrow" w="med" len="sm"/>
          </a:ln>
          <a:effectLst/>
        </p:spPr>
      </p:cxnSp>
      <p:sp>
        <p:nvSpPr>
          <p:cNvPr id="47" name="Can 46"/>
          <p:cNvSpPr/>
          <p:nvPr/>
        </p:nvSpPr>
        <p:spPr>
          <a:xfrm rot="5400000">
            <a:off x="5596944" y="2318455"/>
            <a:ext cx="563632" cy="2586289"/>
          </a:xfrm>
          <a:prstGeom prst="can">
            <a:avLst/>
          </a:prstGeom>
          <a:solidFill>
            <a:srgbClr val="00B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8" name="Straight Arrow Connector 47">
            <a:extLst>
              <a:ext uri="{FF2B5EF4-FFF2-40B4-BE49-F238E27FC236}">
                <a16:creationId xmlns:a16="http://schemas.microsoft.com/office/drawing/2014/main" id="{7CE75860-63AD-D842-8DEB-F6B70B8E68F4}"/>
              </a:ext>
            </a:extLst>
          </p:cNvPr>
          <p:cNvCxnSpPr>
            <a:cxnSpLocks/>
          </p:cNvCxnSpPr>
          <p:nvPr/>
        </p:nvCxnSpPr>
        <p:spPr>
          <a:xfrm>
            <a:off x="3593558" y="4662490"/>
            <a:ext cx="6052663" cy="36985"/>
          </a:xfrm>
          <a:prstGeom prst="straightConnector1">
            <a:avLst/>
          </a:prstGeom>
          <a:noFill/>
          <a:ln w="12700" cap="flat" cmpd="sng" algn="ctr">
            <a:solidFill>
              <a:schemeClr val="bg1">
                <a:lumMod val="50000"/>
              </a:schemeClr>
            </a:solidFill>
            <a:prstDash val="solid"/>
            <a:miter lim="800000"/>
            <a:headEnd type="none" w="med" len="sm"/>
            <a:tailEnd type="arrow" w="med" len="sm"/>
          </a:ln>
          <a:effectLst/>
        </p:spPr>
      </p:cxnSp>
      <p:cxnSp>
        <p:nvCxnSpPr>
          <p:cNvPr id="49" name="Straight Arrow Connector 48">
            <a:extLst>
              <a:ext uri="{FF2B5EF4-FFF2-40B4-BE49-F238E27FC236}">
                <a16:creationId xmlns:a16="http://schemas.microsoft.com/office/drawing/2014/main" id="{7CE75860-63AD-D842-8DEB-F6B70B8E68F4}"/>
              </a:ext>
            </a:extLst>
          </p:cNvPr>
          <p:cNvCxnSpPr/>
          <p:nvPr/>
        </p:nvCxnSpPr>
        <p:spPr>
          <a:xfrm>
            <a:off x="2139823" y="5733552"/>
            <a:ext cx="7544987" cy="5183"/>
          </a:xfrm>
          <a:prstGeom prst="straightConnector1">
            <a:avLst/>
          </a:prstGeom>
          <a:noFill/>
          <a:ln w="12700" cap="flat" cmpd="sng" algn="ctr">
            <a:solidFill>
              <a:schemeClr val="bg1">
                <a:lumMod val="50000"/>
              </a:schemeClr>
            </a:solidFill>
            <a:prstDash val="solid"/>
            <a:miter lim="800000"/>
            <a:headEnd type="none" w="med" len="sm"/>
            <a:tailEnd type="arrow" w="med" len="sm"/>
          </a:ln>
          <a:effectLst/>
        </p:spPr>
      </p:cxnSp>
      <p:sp>
        <p:nvSpPr>
          <p:cNvPr id="50" name="Can 49"/>
          <p:cNvSpPr/>
          <p:nvPr/>
        </p:nvSpPr>
        <p:spPr>
          <a:xfrm rot="5400000">
            <a:off x="5555331" y="4475975"/>
            <a:ext cx="563632" cy="2598414"/>
          </a:xfrm>
          <a:prstGeom prst="can">
            <a:avLst/>
          </a:prstGeom>
          <a:solidFill>
            <a:srgbClr val="00B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9468" y="3450399"/>
            <a:ext cx="420195" cy="382854"/>
          </a:xfrm>
          <a:prstGeom prst="rect">
            <a:avLst/>
          </a:prstGeom>
        </p:spPr>
      </p:pic>
      <p:sp>
        <p:nvSpPr>
          <p:cNvPr id="52" name="Rectangle 51"/>
          <p:cNvSpPr/>
          <p:nvPr/>
        </p:nvSpPr>
        <p:spPr>
          <a:xfrm>
            <a:off x="5420820" y="3422333"/>
            <a:ext cx="12791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IDW – Script Converter</a:t>
            </a:r>
          </a:p>
        </p:txBody>
      </p:sp>
      <p:grpSp>
        <p:nvGrpSpPr>
          <p:cNvPr id="53" name="Group 52"/>
          <p:cNvGrpSpPr/>
          <p:nvPr/>
        </p:nvGrpSpPr>
        <p:grpSpPr>
          <a:xfrm>
            <a:off x="4573491" y="4404678"/>
            <a:ext cx="2598414" cy="563632"/>
            <a:chOff x="4558743" y="3902808"/>
            <a:chExt cx="2598414" cy="563632"/>
          </a:xfrm>
        </p:grpSpPr>
        <p:sp>
          <p:nvSpPr>
            <p:cNvPr id="54" name="Can 53"/>
            <p:cNvSpPr/>
            <p:nvPr/>
          </p:nvSpPr>
          <p:spPr>
            <a:xfrm rot="5400000">
              <a:off x="5576134" y="2885417"/>
              <a:ext cx="563632" cy="2598414"/>
            </a:xfrm>
            <a:prstGeom prst="can">
              <a:avLst/>
            </a:prstGeom>
            <a:solidFill>
              <a:srgbClr val="00B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4125" y="4023761"/>
              <a:ext cx="420195" cy="382854"/>
            </a:xfrm>
            <a:prstGeom prst="rect">
              <a:avLst/>
            </a:prstGeom>
          </p:spPr>
        </p:pic>
        <p:sp>
          <p:nvSpPr>
            <p:cNvPr id="56" name="Rectangle 55"/>
            <p:cNvSpPr/>
            <p:nvPr/>
          </p:nvSpPr>
          <p:spPr>
            <a:xfrm>
              <a:off x="5223423" y="4051766"/>
              <a:ext cx="187990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IDW – App Remediator</a:t>
              </a:r>
            </a:p>
          </p:txBody>
        </p:sp>
      </p:grpSp>
      <p:sp>
        <p:nvSpPr>
          <p:cNvPr id="57" name="Rectangle 56"/>
          <p:cNvSpPr/>
          <p:nvPr/>
        </p:nvSpPr>
        <p:spPr>
          <a:xfrm>
            <a:off x="4975826" y="5546081"/>
            <a:ext cx="1879905" cy="461665"/>
          </a:xfrm>
          <a:prstGeom prst="rect">
            <a:avLst/>
          </a:prstGeom>
          <a:noFill/>
        </p:spPr>
        <p:txBody>
          <a:bodyPr wrap="square" rtlCol="0">
            <a:spAutoFit/>
          </a:bodyPr>
          <a:lstStyle/>
          <a:p>
            <a:pPr algn="ctr">
              <a:defRPr/>
            </a:pPr>
            <a:r>
              <a:rPr lang="en-US" sz="1200" i="1" dirty="0">
                <a:solidFill>
                  <a:srgbClr val="000000"/>
                </a:solidFill>
                <a:latin typeface="Arial" panose="020B0604020202020204"/>
                <a:cs typeface="Calibri" panose="020F0502020204030204" pitchFamily="34" charset="0"/>
              </a:rPr>
              <a:t>Report Repointing &amp; Remediation</a:t>
            </a:r>
          </a:p>
        </p:txBody>
      </p:sp>
      <p:pic>
        <p:nvPicPr>
          <p:cNvPr id="58" name="Picture 57"/>
          <p:cNvPicPr>
            <a:picLocks noChangeAspect="1"/>
          </p:cNvPicPr>
          <p:nvPr/>
        </p:nvPicPr>
        <p:blipFill>
          <a:blip r:embed="rId9"/>
          <a:stretch>
            <a:fillRect/>
          </a:stretch>
        </p:blipFill>
        <p:spPr>
          <a:xfrm>
            <a:off x="1460073" y="1206099"/>
            <a:ext cx="964055" cy="239373"/>
          </a:xfrm>
          <a:prstGeom prst="rect">
            <a:avLst/>
          </a:prstGeom>
        </p:spPr>
      </p:pic>
      <p:sp>
        <p:nvSpPr>
          <p:cNvPr id="59" name="Round Same Side Corner Rectangle 58"/>
          <p:cNvSpPr/>
          <p:nvPr/>
        </p:nvSpPr>
        <p:spPr>
          <a:xfrm>
            <a:off x="1069020" y="613650"/>
            <a:ext cx="1969147" cy="374376"/>
          </a:xfrm>
          <a:prstGeom prst="round2SameRect">
            <a:avLst>
              <a:gd name="adj1" fmla="val 43460"/>
              <a:gd name="adj2" fmla="val 0"/>
            </a:avLst>
          </a:prstGeom>
          <a:solidFill>
            <a:schemeClr val="tx1"/>
          </a:solidFill>
          <a:ln/>
          <a:effectLst/>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rial" panose="020B0604020202020204"/>
                <a:ea typeface="+mn-ea"/>
                <a:cs typeface="Calibri" panose="020F0502020204030204" pitchFamily="34" charset="0"/>
              </a:rPr>
              <a:t>SMDW</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60" name="Round Same Side Corner Rectangle 59"/>
          <p:cNvSpPr/>
          <p:nvPr/>
        </p:nvSpPr>
        <p:spPr>
          <a:xfrm>
            <a:off x="8750780" y="609067"/>
            <a:ext cx="2740457" cy="371490"/>
          </a:xfrm>
          <a:prstGeom prst="round2SameRect">
            <a:avLst>
              <a:gd name="adj1" fmla="val 43460"/>
              <a:gd name="adj2" fmla="val 0"/>
            </a:avLst>
          </a:prstGeom>
          <a:solidFill>
            <a:srgbClr val="00B050"/>
          </a:solidFill>
          <a:ln/>
          <a:effectLst/>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pic>
        <p:nvPicPr>
          <p:cNvPr id="61" name="Picture 60"/>
          <p:cNvPicPr>
            <a:picLocks noChangeAspect="1"/>
          </p:cNvPicPr>
          <p:nvPr/>
        </p:nvPicPr>
        <p:blipFill rotWithShape="1">
          <a:blip r:embed="rId10">
            <a:clrChange>
              <a:clrFrom>
                <a:srgbClr val="FFFFFF"/>
              </a:clrFrom>
              <a:clrTo>
                <a:srgbClr val="FFFFFF">
                  <a:alpha val="0"/>
                </a:srgbClr>
              </a:clrTo>
            </a:clrChange>
          </a:blip>
          <a:srcRect l="22473" t="15644" r="22473" b="13190"/>
          <a:stretch/>
        </p:blipFill>
        <p:spPr>
          <a:xfrm>
            <a:off x="9840831" y="632672"/>
            <a:ext cx="586154" cy="378325"/>
          </a:xfrm>
          <a:prstGeom prst="rect">
            <a:avLst/>
          </a:prstGeom>
        </p:spPr>
      </p:pic>
      <p:pic>
        <p:nvPicPr>
          <p:cNvPr id="62" name="Picture 61">
            <a:extLst>
              <a:ext uri="{FF2B5EF4-FFF2-40B4-BE49-F238E27FC236}">
                <a16:creationId xmlns:a16="http://schemas.microsoft.com/office/drawing/2014/main" id="{202F2991-2083-7C46-B934-3EE18EB1BCC8}"/>
              </a:ext>
            </a:extLst>
          </p:cNvPr>
          <p:cNvPicPr>
            <a:picLocks noChangeAspect="1"/>
          </p:cNvPicPr>
          <p:nvPr/>
        </p:nvPicPr>
        <p:blipFill>
          <a:blip r:embed="rId11"/>
          <a:stretch>
            <a:fillRect/>
          </a:stretch>
        </p:blipFill>
        <p:spPr>
          <a:xfrm>
            <a:off x="9760601" y="1552426"/>
            <a:ext cx="38100" cy="50800"/>
          </a:xfrm>
          <a:prstGeom prst="rect">
            <a:avLst/>
          </a:prstGeom>
        </p:spPr>
      </p:pic>
      <p:grpSp>
        <p:nvGrpSpPr>
          <p:cNvPr id="63" name="Group 62">
            <a:extLst>
              <a:ext uri="{FF2B5EF4-FFF2-40B4-BE49-F238E27FC236}">
                <a16:creationId xmlns:a16="http://schemas.microsoft.com/office/drawing/2014/main" id="{41B9B492-CF21-0F43-BCF8-7A6C02F59B0B}"/>
              </a:ext>
            </a:extLst>
          </p:cNvPr>
          <p:cNvGrpSpPr/>
          <p:nvPr/>
        </p:nvGrpSpPr>
        <p:grpSpPr>
          <a:xfrm>
            <a:off x="9807421" y="4455665"/>
            <a:ext cx="545288" cy="497271"/>
            <a:chOff x="3709184" y="3627036"/>
            <a:chExt cx="1664829" cy="1425388"/>
          </a:xfrm>
        </p:grpSpPr>
        <p:pic>
          <p:nvPicPr>
            <p:cNvPr id="64" name="Picture 63">
              <a:extLst>
                <a:ext uri="{FF2B5EF4-FFF2-40B4-BE49-F238E27FC236}">
                  <a16:creationId xmlns:a16="http://schemas.microsoft.com/office/drawing/2014/main" id="{051470C7-CCDC-D444-A0C0-54B7F29C47A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812" t="17038" r="14599" b="17038"/>
            <a:stretch/>
          </p:blipFill>
          <p:spPr>
            <a:xfrm>
              <a:off x="3881389" y="3627036"/>
              <a:ext cx="1492624" cy="1425388"/>
            </a:xfrm>
            <a:prstGeom prst="rect">
              <a:avLst/>
            </a:prstGeom>
          </p:spPr>
        </p:pic>
        <p:sp>
          <p:nvSpPr>
            <p:cNvPr id="65" name="TextBox 64">
              <a:extLst>
                <a:ext uri="{FF2B5EF4-FFF2-40B4-BE49-F238E27FC236}">
                  <a16:creationId xmlns:a16="http://schemas.microsoft.com/office/drawing/2014/main" id="{14630BD9-E5B1-F044-93DC-DD9B5AF96203}"/>
                </a:ext>
              </a:extLst>
            </p:cNvPr>
            <p:cNvSpPr txBox="1"/>
            <p:nvPr/>
          </p:nvSpPr>
          <p:spPr>
            <a:xfrm>
              <a:off x="3709184" y="4224576"/>
              <a:ext cx="937039" cy="48521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a:ln>
                    <a:noFill/>
                  </a:ln>
                  <a:solidFill>
                    <a:srgbClr val="0033A0">
                      <a:lumMod val="60000"/>
                      <a:lumOff val="40000"/>
                    </a:srgbClr>
                  </a:solidFill>
                  <a:effectLst/>
                  <a:uLnTx/>
                  <a:uFillTx/>
                  <a:latin typeface="Arial" panose="020B0604020202020204"/>
                  <a:ea typeface="+mn-ea"/>
                  <a:cs typeface="+mn-cs"/>
                </a:rPr>
                <a:t>etl</a:t>
              </a:r>
            </a:p>
          </p:txBody>
        </p:sp>
      </p:grpSp>
      <p:sp>
        <p:nvSpPr>
          <p:cNvPr id="66" name="Rectangle 65">
            <a:extLst>
              <a:ext uri="{FF2B5EF4-FFF2-40B4-BE49-F238E27FC236}">
                <a16:creationId xmlns:a16="http://schemas.microsoft.com/office/drawing/2014/main" id="{9721F025-B130-E646-8412-425CE1E17C00}"/>
              </a:ext>
            </a:extLst>
          </p:cNvPr>
          <p:cNvSpPr/>
          <p:nvPr/>
        </p:nvSpPr>
        <p:spPr>
          <a:xfrm>
            <a:off x="9547718" y="4939092"/>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ETL</a:t>
            </a:r>
          </a:p>
        </p:txBody>
      </p:sp>
      <p:cxnSp>
        <p:nvCxnSpPr>
          <p:cNvPr id="67" name="Straight Connector 66">
            <a:extLst>
              <a:ext uri="{FF2B5EF4-FFF2-40B4-BE49-F238E27FC236}">
                <a16:creationId xmlns:a16="http://schemas.microsoft.com/office/drawing/2014/main" id="{EBF5BF57-5A46-6440-86FF-C56EC2D9CB77}"/>
              </a:ext>
            </a:extLst>
          </p:cNvPr>
          <p:cNvCxnSpPr/>
          <p:nvPr/>
        </p:nvCxnSpPr>
        <p:spPr>
          <a:xfrm>
            <a:off x="2281097" y="4659717"/>
            <a:ext cx="132248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F98C2FA-701A-374A-8682-1B1DE7ED1E37}"/>
              </a:ext>
            </a:extLst>
          </p:cNvPr>
          <p:cNvSpPr/>
          <p:nvPr/>
        </p:nvSpPr>
        <p:spPr>
          <a:xfrm>
            <a:off x="7184984" y="6327425"/>
            <a:ext cx="3005648"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Future Scope , Not considered for this proposal</a:t>
            </a:r>
            <a:r>
              <a:rPr kumimoji="0" lang="en-US" sz="10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p:txBody>
      </p:sp>
      <p:sp>
        <p:nvSpPr>
          <p:cNvPr id="70" name="Rectangle 69">
            <a:extLst>
              <a:ext uri="{FF2B5EF4-FFF2-40B4-BE49-F238E27FC236}">
                <a16:creationId xmlns:a16="http://schemas.microsoft.com/office/drawing/2014/main" id="{2AAF9146-8A5D-C54A-976B-E70FBE008481}"/>
              </a:ext>
            </a:extLst>
          </p:cNvPr>
          <p:cNvSpPr/>
          <p:nvPr/>
        </p:nvSpPr>
        <p:spPr>
          <a:xfrm>
            <a:off x="1320520" y="4909387"/>
            <a:ext cx="106820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ETL</a:t>
            </a:r>
          </a:p>
        </p:txBody>
      </p:sp>
      <p:pic>
        <p:nvPicPr>
          <p:cNvPr id="73" name="Picture 7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725023" y="1073803"/>
            <a:ext cx="261997" cy="346238"/>
          </a:xfrm>
          <a:prstGeom prst="rect">
            <a:avLst/>
          </a:prstGeom>
        </p:spPr>
      </p:pic>
      <p:pic>
        <p:nvPicPr>
          <p:cNvPr id="74" name="Picture 73"/>
          <p:cNvPicPr>
            <a:picLocks noChangeAspect="1"/>
          </p:cNvPicPr>
          <p:nvPr/>
        </p:nvPicPr>
        <p:blipFill>
          <a:blip r:embed="rId13"/>
          <a:stretch>
            <a:fillRect/>
          </a:stretch>
        </p:blipFill>
        <p:spPr>
          <a:xfrm>
            <a:off x="10114333" y="1073803"/>
            <a:ext cx="317500" cy="317501"/>
          </a:xfrm>
          <a:prstGeom prst="rect">
            <a:avLst/>
          </a:prstGeom>
        </p:spPr>
      </p:pic>
      <p:sp>
        <p:nvSpPr>
          <p:cNvPr id="75" name="5-Point Star 74"/>
          <p:cNvSpPr/>
          <p:nvPr/>
        </p:nvSpPr>
        <p:spPr>
          <a:xfrm>
            <a:off x="7009449" y="6315710"/>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6" name="5-Point Star 75"/>
          <p:cNvSpPr/>
          <p:nvPr/>
        </p:nvSpPr>
        <p:spPr>
          <a:xfrm>
            <a:off x="4622634" y="5503290"/>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586109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c</a:t>
            </a:r>
            <a:r>
              <a:rPr lang="en-US" dirty="0" smtClean="0"/>
              <a:t>onsiderations </a:t>
            </a:r>
            <a:r>
              <a:rPr lang="en-US" dirty="0"/>
              <a:t>for m</a:t>
            </a:r>
            <a:r>
              <a:rPr lang="en-US" dirty="0" smtClean="0"/>
              <a:t>igration </a:t>
            </a:r>
            <a:r>
              <a:rPr lang="en-US" dirty="0"/>
              <a:t>s</a:t>
            </a:r>
            <a:r>
              <a:rPr lang="en-US" dirty="0" smtClean="0"/>
              <a:t>trategy </a:t>
            </a:r>
            <a:endParaRPr lang="en-US" dirty="0"/>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11</a:t>
            </a:fld>
            <a:endParaRPr lang="en-US" dirty="0"/>
          </a:p>
        </p:txBody>
      </p:sp>
      <p:sp>
        <p:nvSpPr>
          <p:cNvPr id="6" name="Rounded Rectangle 5"/>
          <p:cNvSpPr/>
          <p:nvPr/>
        </p:nvSpPr>
        <p:spPr>
          <a:xfrm>
            <a:off x="0" y="943428"/>
            <a:ext cx="12192000" cy="30480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Ensuring Quality of </a:t>
            </a:r>
            <a:r>
              <a:rPr lang="en-US" sz="1600" dirty="0" smtClean="0">
                <a:solidFill>
                  <a:schemeClr val="tx2"/>
                </a:solidFill>
              </a:rPr>
              <a:t>Incoming </a:t>
            </a:r>
            <a:r>
              <a:rPr lang="en-US" sz="1600" dirty="0">
                <a:solidFill>
                  <a:schemeClr val="tx2"/>
                </a:solidFill>
              </a:rPr>
              <a:t>P</a:t>
            </a:r>
            <a:r>
              <a:rPr lang="en-US" sz="1600" dirty="0" smtClean="0">
                <a:solidFill>
                  <a:schemeClr val="tx2"/>
                </a:solidFill>
              </a:rPr>
              <a:t>rocess  </a:t>
            </a:r>
            <a:r>
              <a:rPr lang="en-US" sz="1600" dirty="0">
                <a:solidFill>
                  <a:schemeClr val="tx2"/>
                </a:solidFill>
              </a:rPr>
              <a:t>(DQM) </a:t>
            </a:r>
          </a:p>
        </p:txBody>
      </p:sp>
      <p:sp>
        <p:nvSpPr>
          <p:cNvPr id="9" name="Oval 8"/>
          <p:cNvSpPr/>
          <p:nvPr/>
        </p:nvSpPr>
        <p:spPr>
          <a:xfrm>
            <a:off x="1671064" y="1532360"/>
            <a:ext cx="2073143" cy="1996601"/>
          </a:xfrm>
          <a:prstGeom prst="ellipse">
            <a:avLst/>
          </a:prstGeom>
          <a:solidFill>
            <a:schemeClr val="accent1"/>
          </a:solidFill>
          <a:ln w="25400" cap="flat" cmpd="sng" algn="ctr">
            <a:noFill/>
            <a:prstDash val="solid"/>
          </a:ln>
          <a:effectLst/>
        </p:spPr>
        <p:txBody>
          <a:bodyPr rtlCol="0" anchor="ctr"/>
          <a:lstStyle/>
          <a:p>
            <a:pPr algn="ctr" defTabSz="609479">
              <a:defRPr/>
            </a:pPr>
            <a:endParaRPr lang="en-US" sz="3120" kern="0" dirty="0">
              <a:solidFill>
                <a:prstClr val="white"/>
              </a:solidFill>
              <a:latin typeface="Calibri" panose="020F0502020204030204" pitchFamily="34" charset="0"/>
            </a:endParaRPr>
          </a:p>
        </p:txBody>
      </p:sp>
      <p:cxnSp>
        <p:nvCxnSpPr>
          <p:cNvPr id="12" name="Straight Connector 11"/>
          <p:cNvCxnSpPr/>
          <p:nvPr/>
        </p:nvCxnSpPr>
        <p:spPr>
          <a:xfrm>
            <a:off x="1671068" y="3780316"/>
            <a:ext cx="2067247" cy="0"/>
          </a:xfrm>
          <a:prstGeom prst="line">
            <a:avLst/>
          </a:prstGeom>
          <a:noFill/>
          <a:ln w="38100" cap="flat" cmpd="sng" algn="ctr">
            <a:solidFill>
              <a:schemeClr val="accent1"/>
            </a:solidFill>
            <a:prstDash val="solid"/>
          </a:ln>
          <a:effectLst/>
        </p:spPr>
      </p:cxnSp>
      <p:sp>
        <p:nvSpPr>
          <p:cNvPr id="13" name="TextBox 12"/>
          <p:cNvSpPr txBox="1"/>
          <p:nvPr/>
        </p:nvSpPr>
        <p:spPr>
          <a:xfrm>
            <a:off x="1640115" y="3915744"/>
            <a:ext cx="2840854" cy="646331"/>
          </a:xfrm>
          <a:prstGeom prst="rect">
            <a:avLst/>
          </a:prstGeom>
          <a:noFill/>
        </p:spPr>
        <p:txBody>
          <a:bodyPr wrap="square" lIns="0" tIns="0" rIns="0" bIns="0" rtlCol="0">
            <a:spAutoFit/>
          </a:bodyPr>
          <a:lstStyle/>
          <a:p>
            <a:pPr defTabSz="609479">
              <a:defRPr/>
            </a:pPr>
            <a:r>
              <a:rPr lang="en-US" sz="1400" kern="0" dirty="0">
                <a:solidFill>
                  <a:srgbClr val="E3DED1">
                    <a:lumMod val="25000"/>
                  </a:srgbClr>
                </a:solidFill>
              </a:rPr>
              <a:t>Lift and shift of existing DQM Process – leads to longer development timeline </a:t>
            </a:r>
          </a:p>
        </p:txBody>
      </p:sp>
      <p:sp>
        <p:nvSpPr>
          <p:cNvPr id="14" name="Oval 13"/>
          <p:cNvSpPr/>
          <p:nvPr/>
        </p:nvSpPr>
        <p:spPr>
          <a:xfrm>
            <a:off x="8454045" y="1488621"/>
            <a:ext cx="2073143" cy="1996601"/>
          </a:xfrm>
          <a:prstGeom prst="ellipse">
            <a:avLst/>
          </a:prstGeom>
          <a:solidFill>
            <a:schemeClr val="accent1"/>
          </a:solidFill>
          <a:ln w="25400" cap="flat" cmpd="sng" algn="ctr">
            <a:noFill/>
            <a:prstDash val="solid"/>
          </a:ln>
          <a:effectLst/>
        </p:spPr>
        <p:txBody>
          <a:bodyPr rtlCol="0" anchor="ctr"/>
          <a:lstStyle/>
          <a:p>
            <a:pPr algn="ctr" defTabSz="609479">
              <a:defRPr/>
            </a:pPr>
            <a:endParaRPr lang="en-US" sz="3120" kern="0" dirty="0">
              <a:solidFill>
                <a:prstClr val="white"/>
              </a:solidFill>
              <a:latin typeface="Calibri" panose="020F0502020204030204" pitchFamily="34" charset="0"/>
            </a:endParaRPr>
          </a:p>
        </p:txBody>
      </p:sp>
      <p:cxnSp>
        <p:nvCxnSpPr>
          <p:cNvPr id="16" name="Straight Connector 15"/>
          <p:cNvCxnSpPr/>
          <p:nvPr/>
        </p:nvCxnSpPr>
        <p:spPr>
          <a:xfrm>
            <a:off x="8534917" y="3780316"/>
            <a:ext cx="2067247" cy="0"/>
          </a:xfrm>
          <a:prstGeom prst="line">
            <a:avLst/>
          </a:prstGeom>
          <a:noFill/>
          <a:ln w="38100" cap="flat" cmpd="sng" algn="ctr">
            <a:solidFill>
              <a:schemeClr val="accent1"/>
            </a:solidFill>
            <a:prstDash val="solid"/>
          </a:ln>
          <a:effectLst/>
        </p:spPr>
      </p:cxnSp>
      <p:sp>
        <p:nvSpPr>
          <p:cNvPr id="17" name="Rectangle 16"/>
          <p:cNvSpPr/>
          <p:nvPr/>
        </p:nvSpPr>
        <p:spPr>
          <a:xfrm>
            <a:off x="8529021" y="3901229"/>
            <a:ext cx="2141591" cy="1508105"/>
          </a:xfrm>
          <a:prstGeom prst="rect">
            <a:avLst/>
          </a:prstGeom>
          <a:noFill/>
        </p:spPr>
        <p:txBody>
          <a:bodyPr wrap="square" lIns="0" tIns="0" rIns="0" bIns="0" rtlCol="0">
            <a:spAutoFit/>
          </a:bodyPr>
          <a:lstStyle/>
          <a:p>
            <a:pPr defTabSz="609479">
              <a:defRPr/>
            </a:pPr>
            <a:r>
              <a:rPr lang="en-US" sz="1400" kern="0" dirty="0">
                <a:solidFill>
                  <a:srgbClr val="E3DED1">
                    <a:lumMod val="25000"/>
                  </a:srgbClr>
                </a:solidFill>
              </a:rPr>
              <a:t>Deploy a strip down </a:t>
            </a:r>
            <a:r>
              <a:rPr lang="en-US" sz="1400" kern="0" dirty="0" smtClean="0">
                <a:solidFill>
                  <a:srgbClr val="E3DED1">
                    <a:lumMod val="25000"/>
                  </a:srgbClr>
                </a:solidFill>
              </a:rPr>
              <a:t>version </a:t>
            </a:r>
            <a:r>
              <a:rPr lang="en-US" sz="1400" kern="0" dirty="0">
                <a:solidFill>
                  <a:srgbClr val="E3DED1">
                    <a:lumMod val="25000"/>
                  </a:srgbClr>
                </a:solidFill>
              </a:rPr>
              <a:t>of DQM </a:t>
            </a:r>
            <a:r>
              <a:rPr lang="en-US" sz="1400" kern="0" dirty="0" smtClean="0">
                <a:solidFill>
                  <a:srgbClr val="E3DED1">
                    <a:lumMod val="25000"/>
                  </a:srgbClr>
                </a:solidFill>
              </a:rPr>
              <a:t> </a:t>
            </a:r>
          </a:p>
          <a:p>
            <a:pPr defTabSz="609479">
              <a:defRPr/>
            </a:pPr>
            <a:endParaRPr lang="en-US" sz="1400" kern="0" dirty="0">
              <a:solidFill>
                <a:srgbClr val="E3DED1">
                  <a:lumMod val="25000"/>
                </a:srgbClr>
              </a:solidFill>
            </a:endParaRPr>
          </a:p>
          <a:p>
            <a:pPr defTabSz="609479">
              <a:defRPr/>
            </a:pPr>
            <a:r>
              <a:rPr lang="en-US" sz="1400" kern="0" dirty="0" smtClean="0">
                <a:solidFill>
                  <a:srgbClr val="E3DED1">
                    <a:lumMod val="25000"/>
                  </a:srgbClr>
                </a:solidFill>
              </a:rPr>
              <a:t> Option#1 Custom build of ABC</a:t>
            </a:r>
            <a:r>
              <a:rPr lang="en-US" sz="1400" kern="0" dirty="0">
                <a:solidFill>
                  <a:srgbClr val="E3DED1">
                    <a:lumMod val="25000"/>
                  </a:srgbClr>
                </a:solidFill>
              </a:rPr>
              <a:t>, SPC etc. </a:t>
            </a:r>
            <a:r>
              <a:rPr lang="en-US" sz="1400" kern="0" dirty="0" smtClean="0">
                <a:solidFill>
                  <a:srgbClr val="E3DED1">
                    <a:lumMod val="25000"/>
                  </a:srgbClr>
                </a:solidFill>
              </a:rPr>
              <a:t> </a:t>
            </a:r>
          </a:p>
          <a:p>
            <a:pPr defTabSz="609479">
              <a:defRPr/>
            </a:pPr>
            <a:endParaRPr lang="en-US" sz="1400" kern="0" dirty="0">
              <a:solidFill>
                <a:srgbClr val="E3DED1">
                  <a:lumMod val="25000"/>
                </a:srgbClr>
              </a:solidFill>
            </a:endParaRPr>
          </a:p>
          <a:p>
            <a:pPr defTabSz="609479">
              <a:defRPr/>
            </a:pPr>
            <a:r>
              <a:rPr lang="en-US" sz="1400" kern="0" dirty="0" smtClean="0">
                <a:solidFill>
                  <a:srgbClr val="E3DED1">
                    <a:lumMod val="25000"/>
                  </a:srgbClr>
                </a:solidFill>
              </a:rPr>
              <a:t>Option#2 </a:t>
            </a:r>
            <a:r>
              <a:rPr lang="en-US" sz="1400" kern="0" dirty="0" err="1" smtClean="0">
                <a:solidFill>
                  <a:srgbClr val="E3DED1">
                    <a:lumMod val="25000"/>
                  </a:srgbClr>
                </a:solidFill>
              </a:rPr>
              <a:t>Databuck</a:t>
            </a:r>
            <a:endParaRPr lang="en-US" sz="1400" kern="0" dirty="0">
              <a:solidFill>
                <a:srgbClr val="E3DED1">
                  <a:lumMod val="25000"/>
                </a:srgbClr>
              </a:solidFill>
            </a:endParaRPr>
          </a:p>
        </p:txBody>
      </p:sp>
      <p:sp>
        <p:nvSpPr>
          <p:cNvPr id="19" name="Oval 18"/>
          <p:cNvSpPr/>
          <p:nvPr/>
        </p:nvSpPr>
        <p:spPr>
          <a:xfrm>
            <a:off x="5087561" y="1478348"/>
            <a:ext cx="2073143" cy="1996601"/>
          </a:xfrm>
          <a:prstGeom prst="ellipse">
            <a:avLst/>
          </a:prstGeom>
          <a:solidFill>
            <a:schemeClr val="tx1"/>
          </a:solidFill>
          <a:ln w="25400" cap="flat" cmpd="sng" algn="ctr">
            <a:noFill/>
            <a:prstDash val="solid"/>
          </a:ln>
          <a:effectLst/>
        </p:spPr>
        <p:txBody>
          <a:bodyPr rtlCol="0" anchor="ctr"/>
          <a:lstStyle/>
          <a:p>
            <a:pPr algn="ctr" defTabSz="609479">
              <a:defRPr/>
            </a:pPr>
            <a:endParaRPr lang="en-US" sz="3120" kern="0" dirty="0">
              <a:solidFill>
                <a:prstClr val="white"/>
              </a:solidFill>
              <a:latin typeface="Calibri" panose="020F0502020204030204" pitchFamily="34" charset="0"/>
            </a:endParaRPr>
          </a:p>
        </p:txBody>
      </p:sp>
      <p:pic>
        <p:nvPicPr>
          <p:cNvPr id="20" name="Picture 6"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031" y="4761873"/>
            <a:ext cx="328571" cy="358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5094324" y="3780316"/>
            <a:ext cx="2067247" cy="0"/>
          </a:xfrm>
          <a:prstGeom prst="line">
            <a:avLst/>
          </a:prstGeom>
          <a:noFill/>
          <a:ln w="38100" cap="flat" cmpd="sng" algn="ctr">
            <a:solidFill>
              <a:schemeClr val="tx1"/>
            </a:solidFill>
            <a:prstDash val="solid"/>
          </a:ln>
          <a:effectLst/>
        </p:spPr>
      </p:cxnSp>
      <p:sp>
        <p:nvSpPr>
          <p:cNvPr id="23" name="TextBox 22"/>
          <p:cNvSpPr txBox="1"/>
          <p:nvPr/>
        </p:nvSpPr>
        <p:spPr>
          <a:xfrm>
            <a:off x="5099035" y="3901229"/>
            <a:ext cx="2287387" cy="646331"/>
          </a:xfrm>
          <a:prstGeom prst="rect">
            <a:avLst/>
          </a:prstGeom>
          <a:noFill/>
        </p:spPr>
        <p:txBody>
          <a:bodyPr wrap="square" lIns="0" tIns="0" rIns="0" bIns="0" rtlCol="0">
            <a:spAutoFit/>
          </a:bodyPr>
          <a:lstStyle/>
          <a:p>
            <a:pPr defTabSz="609479">
              <a:defRPr/>
            </a:pPr>
            <a:r>
              <a:rPr lang="en-US" sz="1400" kern="0" dirty="0">
                <a:solidFill>
                  <a:srgbClr val="E3DED1">
                    <a:lumMod val="25000"/>
                  </a:srgbClr>
                </a:solidFill>
              </a:rPr>
              <a:t>Leverage existing process by pointing the incoming file to </a:t>
            </a:r>
            <a:r>
              <a:rPr lang="en-US" sz="1400" kern="0" dirty="0" smtClean="0">
                <a:solidFill>
                  <a:srgbClr val="E3DED1">
                    <a:lumMod val="25000"/>
                  </a:srgbClr>
                </a:solidFill>
              </a:rPr>
              <a:t>existing environment</a:t>
            </a:r>
            <a:endParaRPr lang="en-US" sz="1400" kern="0" dirty="0">
              <a:solidFill>
                <a:srgbClr val="E3DED1">
                  <a:lumMod val="25000"/>
                </a:srgbClr>
              </a:solidFill>
            </a:endParaRPr>
          </a:p>
        </p:txBody>
      </p:sp>
      <p:pic>
        <p:nvPicPr>
          <p:cNvPr id="1026" name="Picture 2" descr="Youtube Thumbs Up Sign - Thumbs Up Youtube Png | Transparent PNG ..."/>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backgroundRemoval t="0" b="89809" l="1522" r="99348"/>
                    </a14:imgEffect>
                  </a14:imgLayer>
                </a14:imgProps>
              </a:ext>
              <a:ext uri="{28A0092B-C50C-407E-A947-70E740481C1C}">
                <a14:useLocalDpi xmlns:a14="http://schemas.microsoft.com/office/drawing/2010/main" val="0"/>
              </a:ext>
            </a:extLst>
          </a:blip>
          <a:srcRect/>
          <a:stretch>
            <a:fillRect/>
          </a:stretch>
        </p:blipFill>
        <p:spPr bwMode="auto">
          <a:xfrm>
            <a:off x="8936702" y="1886858"/>
            <a:ext cx="1099472" cy="1125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s Down Icon #92442 - Free Icons Library"/>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558972" y="1994355"/>
            <a:ext cx="963386" cy="9633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Thumbs Down Icon #92442 - Free Icons Library"/>
          <p:cNvPicPr>
            <a:picLocks noChangeAspect="1" noChangeArrowheads="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126343" y="2016127"/>
            <a:ext cx="963386" cy="963386"/>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a:xfrm>
            <a:off x="0" y="5660571"/>
            <a:ext cx="4528457" cy="3918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solidFill>
                  <a:schemeClr val="tx2"/>
                </a:solidFill>
              </a:rPr>
              <a:t>Note- Master data will Continue to reside in Teradata </a:t>
            </a:r>
            <a:endParaRPr lang="en-US" sz="1400" i="1" dirty="0">
              <a:solidFill>
                <a:schemeClr val="tx2"/>
              </a:solidFill>
            </a:endParaRPr>
          </a:p>
        </p:txBody>
      </p:sp>
      <p:sp>
        <p:nvSpPr>
          <p:cNvPr id="21" name="Rectangle 20"/>
          <p:cNvSpPr/>
          <p:nvPr/>
        </p:nvSpPr>
        <p:spPr>
          <a:xfrm>
            <a:off x="7958067" y="6428607"/>
            <a:ext cx="226283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00000"/>
                </a:solidFill>
                <a:effectLst/>
                <a:uLnTx/>
                <a:uFillTx/>
                <a:latin typeface="Arial" panose="020B0604020202020204"/>
                <a:ea typeface="+mn-ea"/>
                <a:cs typeface="+mn-cs"/>
              </a:rPr>
              <a:t>If its approved for production </a:t>
            </a:r>
            <a:endParaRPr kumimoji="0" lang="en-US" sz="1200" b="0" i="1"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5-Point Star 23"/>
          <p:cNvSpPr/>
          <p:nvPr/>
        </p:nvSpPr>
        <p:spPr>
          <a:xfrm>
            <a:off x="7767827" y="6462994"/>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10036174" y="5111174"/>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Ajay </a:t>
            </a:r>
            <a:r>
              <a:rPr lang="en-US" dirty="0"/>
              <a:t>/</a:t>
            </a:r>
            <a:r>
              <a:rPr lang="en-US" dirty="0" smtClean="0"/>
              <a:t> Rishi</a:t>
            </a:r>
            <a:endParaRPr lang="en-US" dirty="0"/>
          </a:p>
        </p:txBody>
      </p:sp>
    </p:spTree>
    <p:extLst>
      <p:ext uri="{BB962C8B-B14F-4D97-AF65-F5344CB8AC3E}">
        <p14:creationId xmlns:p14="http://schemas.microsoft.com/office/powerpoint/2010/main" val="329694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p:cNvSpPr/>
          <p:nvPr/>
        </p:nvSpPr>
        <p:spPr>
          <a:xfrm>
            <a:off x="10928850" y="1151939"/>
            <a:ext cx="1088715" cy="4036918"/>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ea typeface="+mn-ea"/>
                <a:cs typeface="+mn-cs"/>
              </a:rPr>
              <a:t>DAL</a:t>
            </a:r>
          </a:p>
        </p:txBody>
      </p:sp>
      <p:sp>
        <p:nvSpPr>
          <p:cNvPr id="130" name="Rectangle 129"/>
          <p:cNvSpPr/>
          <p:nvPr/>
        </p:nvSpPr>
        <p:spPr>
          <a:xfrm>
            <a:off x="2489056" y="831405"/>
            <a:ext cx="7733212" cy="4387140"/>
          </a:xfrm>
          <a:prstGeom prst="rect">
            <a:avLst/>
          </a:prstGeom>
          <a:solidFill>
            <a:schemeClr val="bg1"/>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ea typeface="+mn-ea"/>
                <a:cs typeface="+mn-cs"/>
              </a:rPr>
              <a:t>DAL</a:t>
            </a:r>
          </a:p>
        </p:txBody>
      </p:sp>
      <p:sp>
        <p:nvSpPr>
          <p:cNvPr id="2" name="Title 1"/>
          <p:cNvSpPr>
            <a:spLocks noGrp="1"/>
          </p:cNvSpPr>
          <p:nvPr>
            <p:ph type="title"/>
          </p:nvPr>
        </p:nvSpPr>
        <p:spPr/>
        <p:txBody>
          <a:bodyPr/>
          <a:lstStyle/>
          <a:p>
            <a:r>
              <a:rPr lang="en-US" dirty="0" smtClean="0"/>
              <a:t>Redshift-to-be- </a:t>
            </a:r>
            <a:r>
              <a:rPr lang="en-US" dirty="0"/>
              <a:t>a</a:t>
            </a:r>
            <a:r>
              <a:rPr lang="en-US" dirty="0" smtClean="0"/>
              <a:t>rchitecture using </a:t>
            </a:r>
            <a:r>
              <a:rPr lang="en-US" dirty="0" err="1" smtClean="0"/>
              <a:t>Informatica</a:t>
            </a:r>
            <a:endParaRPr lang="en-US" dirty="0"/>
          </a:p>
        </p:txBody>
      </p:sp>
      <p:sp>
        <p:nvSpPr>
          <p:cNvPr id="4" name="Footer Placeholder 3"/>
          <p:cNvSpPr>
            <a:spLocks noGrp="1"/>
          </p:cNvSpPr>
          <p:nvPr>
            <p:ph type="ftr" sz="quarter" idx="3"/>
          </p:nvPr>
        </p:nvSpPr>
        <p:spPr/>
        <p:txBody>
          <a:bodyPr/>
          <a:lstStyle/>
          <a:p>
            <a:pPr lvl="0"/>
            <a:r>
              <a:rPr lang="en-US" noProof="0" smtClean="0"/>
              <a:t>© 2020 Cognizant</a:t>
            </a:r>
            <a:endParaRPr lang="en-US" noProof="0" dirty="0"/>
          </a:p>
        </p:txBody>
      </p:sp>
      <p:sp>
        <p:nvSpPr>
          <p:cNvPr id="5" name="Slide Number Placeholder 4"/>
          <p:cNvSpPr>
            <a:spLocks noGrp="1"/>
          </p:cNvSpPr>
          <p:nvPr>
            <p:ph type="sldNum" sz="quarter" idx="4"/>
          </p:nvPr>
        </p:nvSpPr>
        <p:spPr/>
        <p:txBody>
          <a:bodyPr/>
          <a:lstStyle/>
          <a:p>
            <a:pPr lvl="0"/>
            <a:fld id="{2EFEF571-C9B4-4D92-A7F7-315B894862A8}" type="slidenum">
              <a:rPr lang="en-US" noProof="0" smtClean="0"/>
              <a:pPr lvl="0"/>
              <a:t>12</a:t>
            </a:fld>
            <a:endParaRPr lang="en-US" noProof="0" dirty="0"/>
          </a:p>
        </p:txBody>
      </p:sp>
      <p:sp>
        <p:nvSpPr>
          <p:cNvPr id="11" name="TextBox 10"/>
          <p:cNvSpPr txBox="1"/>
          <p:nvPr/>
        </p:nvSpPr>
        <p:spPr>
          <a:xfrm>
            <a:off x="3485553" y="4822313"/>
            <a:ext cx="938759"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ea typeface="+mn-ea"/>
                <a:cs typeface="+mn-cs"/>
              </a:rPr>
              <a:t>Informatica EIC</a:t>
            </a:r>
          </a:p>
        </p:txBody>
      </p:sp>
      <p:sp>
        <p:nvSpPr>
          <p:cNvPr id="14" name="Round Same Side Corner Rectangle 13"/>
          <p:cNvSpPr/>
          <p:nvPr/>
        </p:nvSpPr>
        <p:spPr>
          <a:xfrm>
            <a:off x="373139" y="1054461"/>
            <a:ext cx="1116555" cy="276498"/>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ea typeface="+mn-ea"/>
                <a:cs typeface="+mn-cs"/>
              </a:rPr>
              <a:t>Source Layer</a:t>
            </a:r>
            <a:endParaRPr kumimoji="0" lang="en-US" sz="1050" b="0" i="0" u="none" strike="noStrike" kern="1200" cap="none" spc="0" normalizeH="0" baseline="0" noProof="0" dirty="0">
              <a:ln>
                <a:noFill/>
              </a:ln>
              <a:solidFill>
                <a:srgbClr val="FFFFFF"/>
              </a:solidFill>
              <a:effectLst/>
              <a:uLnTx/>
              <a:uFillTx/>
              <a:ea typeface="+mn-ea"/>
              <a:cs typeface="+mn-cs"/>
            </a:endParaRPr>
          </a:p>
        </p:txBody>
      </p:sp>
      <p:sp>
        <p:nvSpPr>
          <p:cNvPr id="15" name="Round Same Side Corner Rectangle 14"/>
          <p:cNvSpPr/>
          <p:nvPr/>
        </p:nvSpPr>
        <p:spPr>
          <a:xfrm>
            <a:off x="1721683" y="1067524"/>
            <a:ext cx="536886" cy="26670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45720" rIns="18288"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ea typeface="+mn-ea"/>
                <a:cs typeface="+mn-cs"/>
              </a:rPr>
              <a:t>Data Access</a:t>
            </a:r>
            <a:endParaRPr kumimoji="0" lang="en-US" sz="1000" b="0" i="0" u="none" strike="noStrike" kern="1200" cap="none" spc="0" normalizeH="0" baseline="0" noProof="0" dirty="0">
              <a:ln>
                <a:noFill/>
              </a:ln>
              <a:solidFill>
                <a:srgbClr val="FFFFFF"/>
              </a:solidFill>
              <a:effectLst/>
              <a:uLnTx/>
              <a:uFillTx/>
              <a:ea typeface="+mn-ea"/>
              <a:cs typeface="+mn-cs"/>
            </a:endParaRPr>
          </a:p>
        </p:txBody>
      </p:sp>
      <p:sp>
        <p:nvSpPr>
          <p:cNvPr id="16" name="Rectangle 15"/>
          <p:cNvSpPr/>
          <p:nvPr/>
        </p:nvSpPr>
        <p:spPr>
          <a:xfrm>
            <a:off x="1708620" y="1362528"/>
            <a:ext cx="526218" cy="359664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 name="Rectangle 16"/>
          <p:cNvSpPr/>
          <p:nvPr/>
        </p:nvSpPr>
        <p:spPr>
          <a:xfrm>
            <a:off x="4891436" y="1330961"/>
            <a:ext cx="2168434" cy="52251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4" name="Rounded Rectangle 23"/>
          <p:cNvSpPr/>
          <p:nvPr/>
        </p:nvSpPr>
        <p:spPr>
          <a:xfrm>
            <a:off x="2723725" y="4540794"/>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5" name="Rounded Rectangle 24"/>
          <p:cNvSpPr/>
          <p:nvPr/>
        </p:nvSpPr>
        <p:spPr>
          <a:xfrm>
            <a:off x="4026891" y="4541223"/>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6" name="Rounded Rectangle 25"/>
          <p:cNvSpPr/>
          <p:nvPr/>
        </p:nvSpPr>
        <p:spPr>
          <a:xfrm>
            <a:off x="5359450" y="4542444"/>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7" name="Rounded Rectangle 26"/>
          <p:cNvSpPr/>
          <p:nvPr/>
        </p:nvSpPr>
        <p:spPr>
          <a:xfrm>
            <a:off x="8466700" y="4496032"/>
            <a:ext cx="1240969" cy="608510"/>
          </a:xfrm>
          <a:prstGeom prst="roundRect">
            <a:avLst>
              <a:gd name="adj" fmla="val 9091"/>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cxnSp>
        <p:nvCxnSpPr>
          <p:cNvPr id="41" name="Straight Connector 40"/>
          <p:cNvCxnSpPr/>
          <p:nvPr/>
        </p:nvCxnSpPr>
        <p:spPr>
          <a:xfrm>
            <a:off x="1519430" y="1987853"/>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519430" y="4418633"/>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41059" y="1854507"/>
            <a:ext cx="1324957" cy="271838"/>
          </a:xfrm>
          <a:prstGeom prst="rect">
            <a:avLst/>
          </a:prstGeom>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ea typeface="+mn-ea"/>
              <a:cs typeface="+mn-cs"/>
            </a:endParaRPr>
          </a:p>
        </p:txBody>
      </p:sp>
      <p:pic>
        <p:nvPicPr>
          <p:cNvPr id="69" name="Picture 68"/>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55349" y="1687429"/>
            <a:ext cx="258889" cy="311165"/>
          </a:xfrm>
          <a:prstGeom prst="rect">
            <a:avLst/>
          </a:prstGeom>
        </p:spPr>
      </p:pic>
      <p:pic>
        <p:nvPicPr>
          <p:cNvPr id="70" name="Picture 6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834874" y="4252040"/>
            <a:ext cx="352089" cy="283673"/>
          </a:xfrm>
          <a:prstGeom prst="rect">
            <a:avLst/>
          </a:prstGeom>
        </p:spPr>
      </p:pic>
      <p:pic>
        <p:nvPicPr>
          <p:cNvPr id="85" name="Picture 84"/>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602920" y="4543114"/>
            <a:ext cx="235854" cy="267152"/>
          </a:xfrm>
          <a:prstGeom prst="rect">
            <a:avLst/>
          </a:prstGeom>
        </p:spPr>
      </p:pic>
      <p:sp>
        <p:nvSpPr>
          <p:cNvPr id="106" name="Rectangle 105"/>
          <p:cNvSpPr/>
          <p:nvPr/>
        </p:nvSpPr>
        <p:spPr>
          <a:xfrm>
            <a:off x="532963" y="1804150"/>
            <a:ext cx="101728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Source Systems - RDBMS</a:t>
            </a:r>
          </a:p>
        </p:txBody>
      </p:sp>
      <p:sp>
        <p:nvSpPr>
          <p:cNvPr id="113" name="Rectangle 112"/>
          <p:cNvSpPr/>
          <p:nvPr/>
        </p:nvSpPr>
        <p:spPr>
          <a:xfrm>
            <a:off x="1602982" y="2035781"/>
            <a:ext cx="719436"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ea typeface="+mn-ea"/>
                <a:cs typeface="+mn-cs"/>
              </a:rPr>
              <a:t>Files</a:t>
            </a:r>
            <a:endParaRPr kumimoji="0" lang="en-US" sz="800" b="0" i="0" u="none" strike="noStrike" kern="1200" cap="none" spc="0" normalizeH="0" baseline="0" noProof="0" dirty="0">
              <a:ln>
                <a:noFill/>
              </a:ln>
              <a:solidFill>
                <a:srgbClr val="000000"/>
              </a:solidFill>
              <a:effectLst/>
              <a:uLnTx/>
              <a:uFillTx/>
              <a:ea typeface="+mn-ea"/>
              <a:cs typeface="+mn-cs"/>
            </a:endParaRPr>
          </a:p>
        </p:txBody>
      </p:sp>
      <p:sp>
        <p:nvSpPr>
          <p:cNvPr id="114" name="Rectangle 113"/>
          <p:cNvSpPr/>
          <p:nvPr/>
        </p:nvSpPr>
        <p:spPr>
          <a:xfrm>
            <a:off x="1612986" y="4519056"/>
            <a:ext cx="71943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ea typeface="+mn-ea"/>
                <a:cs typeface="+mn-cs"/>
              </a:rPr>
              <a:t>ODBC/ JDBC</a:t>
            </a:r>
            <a:endParaRPr kumimoji="0" lang="en-US" sz="800" b="0" i="0" u="none" strike="noStrike" kern="1200" cap="none" spc="0" normalizeH="0" baseline="0" noProof="0" dirty="0">
              <a:ln>
                <a:noFill/>
              </a:ln>
              <a:solidFill>
                <a:srgbClr val="000000"/>
              </a:solidFill>
              <a:effectLst/>
              <a:uLnTx/>
              <a:uFillTx/>
              <a:ea typeface="+mn-ea"/>
              <a:cs typeface="+mn-cs"/>
            </a:endParaRPr>
          </a:p>
        </p:txBody>
      </p:sp>
      <p:grpSp>
        <p:nvGrpSpPr>
          <p:cNvPr id="193" name="Group 192"/>
          <p:cNvGrpSpPr/>
          <p:nvPr/>
        </p:nvGrpSpPr>
        <p:grpSpPr>
          <a:xfrm>
            <a:off x="3352393" y="2351052"/>
            <a:ext cx="1023258" cy="1301931"/>
            <a:chOff x="4167048" y="2275457"/>
            <a:chExt cx="2546522" cy="1512771"/>
          </a:xfrm>
        </p:grpSpPr>
        <p:grpSp>
          <p:nvGrpSpPr>
            <p:cNvPr id="187" name="Group 186"/>
            <p:cNvGrpSpPr/>
            <p:nvPr/>
          </p:nvGrpSpPr>
          <p:grpSpPr>
            <a:xfrm>
              <a:off x="4207935" y="2442891"/>
              <a:ext cx="2505635" cy="1345337"/>
              <a:chOff x="3293535" y="2429828"/>
              <a:chExt cx="2505635" cy="1345337"/>
            </a:xfrm>
          </p:grpSpPr>
          <p:sp>
            <p:nvSpPr>
              <p:cNvPr id="9" name="Rectangle 8"/>
              <p:cNvSpPr/>
              <p:nvPr/>
            </p:nvSpPr>
            <p:spPr>
              <a:xfrm>
                <a:off x="3293535" y="2479764"/>
                <a:ext cx="2441059" cy="1295401"/>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0" name="Rectangle 49"/>
              <p:cNvSpPr/>
              <p:nvPr/>
            </p:nvSpPr>
            <p:spPr>
              <a:xfrm>
                <a:off x="3455513" y="2707820"/>
                <a:ext cx="1141314" cy="94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95" name="Picture 94"/>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flipH="1">
                <a:off x="5407395" y="2468057"/>
                <a:ext cx="269343" cy="377607"/>
              </a:xfrm>
              <a:prstGeom prst="rect">
                <a:avLst/>
              </a:prstGeom>
              <a:ln>
                <a:solidFill>
                  <a:srgbClr val="0070C0"/>
                </a:solidFill>
              </a:ln>
            </p:spPr>
          </p:pic>
          <p:sp>
            <p:nvSpPr>
              <p:cNvPr id="150" name="Rectangle 149"/>
              <p:cNvSpPr/>
              <p:nvPr/>
            </p:nvSpPr>
            <p:spPr>
              <a:xfrm>
                <a:off x="4109652" y="2429828"/>
                <a:ext cx="1689518" cy="264955"/>
              </a:xfrm>
              <a:prstGeom prst="rect">
                <a:avLst/>
              </a:prstGeom>
              <a:ln>
                <a:no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solidFill>
                    <a:effectLst/>
                    <a:uLnTx/>
                    <a:uFillTx/>
                    <a:ea typeface="+mn-ea"/>
                    <a:cs typeface="+mn-cs"/>
                  </a:rPr>
                  <a:t>AES-256</a:t>
                </a:r>
                <a:endParaRPr kumimoji="0" lang="en-US" sz="600" b="0" i="0" u="none" strike="noStrike" kern="1200" cap="none" spc="0" normalizeH="0" baseline="0" noProof="0" dirty="0">
                  <a:ln>
                    <a:noFill/>
                  </a:ln>
                  <a:solidFill>
                    <a:srgbClr val="000000"/>
                  </a:solidFill>
                  <a:effectLst/>
                  <a:uLnTx/>
                  <a:uFillTx/>
                  <a:ea typeface="+mn-ea"/>
                  <a:cs typeface="+mn-cs"/>
                </a:endParaRPr>
              </a:p>
            </p:txBody>
          </p:sp>
        </p:grpSp>
        <p:sp>
          <p:nvSpPr>
            <p:cNvPr id="103" name="Rectangle 102"/>
            <p:cNvSpPr/>
            <p:nvPr/>
          </p:nvSpPr>
          <p:spPr>
            <a:xfrm>
              <a:off x="4637315" y="3468013"/>
              <a:ext cx="561702" cy="215711"/>
            </a:xfrm>
            <a:prstGeom prst="rect">
              <a:avLst/>
            </a:prstGeom>
            <a:ln>
              <a:no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ea typeface="+mn-ea"/>
                  <a:cs typeface="+mn-cs"/>
                </a:rPr>
                <a:t>AWS S3</a:t>
              </a:r>
              <a:endParaRPr kumimoji="0" lang="en-US" sz="800" b="1" i="0" u="none" strike="noStrike" kern="1200" cap="none" spc="0" normalizeH="0" baseline="0" noProof="0" dirty="0">
                <a:ln>
                  <a:noFill/>
                </a:ln>
                <a:solidFill>
                  <a:srgbClr val="000000"/>
                </a:solidFill>
                <a:effectLst/>
                <a:uLnTx/>
                <a:uFillTx/>
                <a:ea typeface="+mn-ea"/>
                <a:cs typeface="+mn-cs"/>
              </a:endParaRPr>
            </a:p>
          </p:txBody>
        </p:sp>
        <p:sp>
          <p:nvSpPr>
            <p:cNvPr id="118" name="Rectangle 117"/>
            <p:cNvSpPr/>
            <p:nvPr/>
          </p:nvSpPr>
          <p:spPr>
            <a:xfrm>
              <a:off x="4167048" y="2275457"/>
              <a:ext cx="1785492" cy="210805"/>
            </a:xfrm>
            <a:prstGeom prst="rect">
              <a:avLst/>
            </a:prstGeom>
            <a:ln>
              <a:solidFill>
                <a:srgbClr val="0070C0"/>
              </a:solid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0000"/>
                  </a:solidFill>
                  <a:effectLst/>
                  <a:uLnTx/>
                  <a:uFillTx/>
                  <a:ea typeface="+mn-ea"/>
                  <a:cs typeface="+mn-cs"/>
                </a:rPr>
                <a:t>Raw Layer</a:t>
              </a:r>
              <a:endParaRPr kumimoji="0" lang="en-US" sz="1000" b="1" i="0" u="none" strike="noStrike" kern="1200" cap="none" spc="0" normalizeH="0" baseline="0" noProof="0" dirty="0">
                <a:ln>
                  <a:noFill/>
                </a:ln>
                <a:solidFill>
                  <a:srgbClr val="000000"/>
                </a:solidFill>
                <a:effectLst/>
                <a:uLnTx/>
                <a:uFillTx/>
                <a:ea typeface="+mn-ea"/>
                <a:cs typeface="+mn-cs"/>
              </a:endParaRPr>
            </a:p>
          </p:txBody>
        </p:sp>
      </p:grpSp>
      <p:sp>
        <p:nvSpPr>
          <p:cNvPr id="124" name="Rectangle 123"/>
          <p:cNvSpPr/>
          <p:nvPr/>
        </p:nvSpPr>
        <p:spPr>
          <a:xfrm>
            <a:off x="2802462" y="4519937"/>
            <a:ext cx="109643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Authentication, Authorization, Accounting &amp; Data Protection</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5" name="Rectangle 124"/>
          <p:cNvSpPr/>
          <p:nvPr/>
        </p:nvSpPr>
        <p:spPr>
          <a:xfrm>
            <a:off x="4154878" y="4627066"/>
            <a:ext cx="9826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Workflow Orchestration</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6" name="Rectangle 125"/>
          <p:cNvSpPr/>
          <p:nvPr/>
        </p:nvSpPr>
        <p:spPr>
          <a:xfrm>
            <a:off x="5514029" y="4658661"/>
            <a:ext cx="98262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0000"/>
                </a:solidFill>
                <a:effectLst/>
                <a:uLnTx/>
                <a:uFillTx/>
                <a:ea typeface="+mn-ea"/>
                <a:cs typeface="+mn-cs"/>
              </a:rPr>
              <a:t>Metadata Management</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127" name="Rectangle 126"/>
          <p:cNvSpPr/>
          <p:nvPr/>
        </p:nvSpPr>
        <p:spPr>
          <a:xfrm>
            <a:off x="8439722" y="4763360"/>
            <a:ext cx="126307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0000"/>
                </a:solidFill>
                <a:effectLst/>
                <a:uLnTx/>
                <a:uFillTx/>
                <a:ea typeface="+mn-ea"/>
                <a:cs typeface="+mn-cs"/>
              </a:rPr>
              <a:t>Monitoring &amp; Administration</a:t>
            </a:r>
            <a:endParaRPr kumimoji="0" lang="en-US" sz="1000" b="1" i="0" u="none" strike="noStrike" kern="1200" cap="none" spc="0" normalizeH="0" baseline="0" noProof="0" dirty="0">
              <a:ln>
                <a:noFill/>
              </a:ln>
              <a:solidFill>
                <a:srgbClr val="000000"/>
              </a:solidFill>
              <a:effectLst/>
              <a:uLnTx/>
              <a:uFillTx/>
              <a:ea typeface="+mn-ea"/>
              <a:cs typeface="+mn-cs"/>
            </a:endParaRPr>
          </a:p>
        </p:txBody>
      </p:sp>
      <p:sp>
        <p:nvSpPr>
          <p:cNvPr id="128" name="Rectangle 127"/>
          <p:cNvSpPr/>
          <p:nvPr/>
        </p:nvSpPr>
        <p:spPr>
          <a:xfrm>
            <a:off x="8882774" y="4487240"/>
            <a:ext cx="9826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ea typeface="+mn-ea"/>
                <a:cs typeface="+mn-cs"/>
              </a:rPr>
              <a:t>AWS </a:t>
            </a:r>
            <a:r>
              <a:rPr kumimoji="0" lang="en-US" sz="900" b="0" i="0" u="none" strike="noStrike" kern="1200" cap="none" spc="0" normalizeH="0" baseline="0" noProof="0" dirty="0" err="1" smtClean="0">
                <a:ln>
                  <a:noFill/>
                </a:ln>
                <a:solidFill>
                  <a:srgbClr val="000000"/>
                </a:solidFill>
                <a:effectLst/>
                <a:uLnTx/>
                <a:uFillTx/>
                <a:ea typeface="+mn-ea"/>
                <a:cs typeface="+mn-cs"/>
              </a:rPr>
              <a:t>CloudWatch</a:t>
            </a:r>
            <a:endParaRPr kumimoji="0" lang="en-US" sz="900" b="0" i="0" u="none" strike="noStrike" kern="1200" cap="none" spc="0" normalizeH="0" baseline="0" noProof="0" dirty="0">
              <a:ln>
                <a:noFill/>
              </a:ln>
              <a:solidFill>
                <a:srgbClr val="000000"/>
              </a:solidFill>
              <a:effectLst/>
              <a:uLnTx/>
              <a:uFillTx/>
              <a:ea typeface="+mn-ea"/>
              <a:cs typeface="+mn-cs"/>
            </a:endParaRPr>
          </a:p>
        </p:txBody>
      </p:sp>
      <p:sp>
        <p:nvSpPr>
          <p:cNvPr id="133" name="Rectangle 132"/>
          <p:cNvSpPr/>
          <p:nvPr/>
        </p:nvSpPr>
        <p:spPr>
          <a:xfrm>
            <a:off x="8326581" y="1680267"/>
            <a:ext cx="166570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000000"/>
                </a:solidFill>
                <a:effectLst/>
                <a:uLnTx/>
                <a:uFillTx/>
                <a:ea typeface="+mn-ea"/>
                <a:cs typeface="+mn-cs"/>
              </a:rPr>
              <a:t>Data Warehouse Layer</a:t>
            </a:r>
            <a:endParaRPr kumimoji="0" lang="en-US" sz="1050" b="1" i="0" u="none" strike="noStrike" kern="1200" cap="none" spc="0" normalizeH="0" baseline="0" noProof="0" dirty="0">
              <a:ln>
                <a:noFill/>
              </a:ln>
              <a:solidFill>
                <a:srgbClr val="000000"/>
              </a:solidFill>
              <a:effectLst/>
              <a:uLnTx/>
              <a:uFillTx/>
              <a:ea typeface="+mn-ea"/>
              <a:cs typeface="+mn-cs"/>
            </a:endParaRPr>
          </a:p>
        </p:txBody>
      </p:sp>
      <p:sp>
        <p:nvSpPr>
          <p:cNvPr id="137" name="Rectangle 136"/>
          <p:cNvSpPr/>
          <p:nvPr/>
        </p:nvSpPr>
        <p:spPr>
          <a:xfrm>
            <a:off x="4359731" y="3447862"/>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Archive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38" name="Rectangle 137"/>
          <p:cNvSpPr/>
          <p:nvPr/>
        </p:nvSpPr>
        <p:spPr>
          <a:xfrm>
            <a:off x="4461158" y="1646052"/>
            <a:ext cx="206432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grpSp>
        <p:nvGrpSpPr>
          <p:cNvPr id="185" name="Group 184"/>
          <p:cNvGrpSpPr/>
          <p:nvPr/>
        </p:nvGrpSpPr>
        <p:grpSpPr>
          <a:xfrm>
            <a:off x="6551212" y="1961839"/>
            <a:ext cx="3324692" cy="1538744"/>
            <a:chOff x="7067007" y="2030185"/>
            <a:chExt cx="3257753" cy="1888672"/>
          </a:xfrm>
        </p:grpSpPr>
        <p:sp>
          <p:nvSpPr>
            <p:cNvPr id="19" name="Rectangle 18"/>
            <p:cNvSpPr/>
            <p:nvPr/>
          </p:nvSpPr>
          <p:spPr>
            <a:xfrm>
              <a:off x="7067007" y="2030185"/>
              <a:ext cx="3257753" cy="188867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84" name="Picture 20" descr="C:\Users\190722\Desktop\db1_4.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10800000" flipV="1">
              <a:off x="7267806" y="2488278"/>
              <a:ext cx="477590" cy="326293"/>
            </a:xfrm>
            <a:prstGeom prst="rect">
              <a:avLst/>
            </a:prstGeom>
            <a:noFill/>
            <a:extLst>
              <a:ext uri="{909E8E84-426E-40DD-AFC4-6F175D3DCCD1}">
                <a14:hiddenFill xmlns:a14="http://schemas.microsoft.com/office/drawing/2010/main">
                  <a:solidFill>
                    <a:srgbClr val="FFFFFF"/>
                  </a:solidFill>
                </a14:hiddenFill>
              </a:ext>
            </a:extLst>
          </p:spPr>
        </p:pic>
      </p:grpSp>
      <p:sp>
        <p:nvSpPr>
          <p:cNvPr id="194" name="TextBox 193"/>
          <p:cNvSpPr txBox="1"/>
          <p:nvPr/>
        </p:nvSpPr>
        <p:spPr>
          <a:xfrm>
            <a:off x="6342353" y="1957978"/>
            <a:ext cx="1226967" cy="230887"/>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Stage </a:t>
            </a:r>
            <a:r>
              <a:rPr kumimoji="0" lang="en-US" sz="11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13" name="Rectangle 12"/>
          <p:cNvSpPr/>
          <p:nvPr/>
        </p:nvSpPr>
        <p:spPr>
          <a:xfrm>
            <a:off x="385541" y="1375591"/>
            <a:ext cx="1088715" cy="3596640"/>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mn-cs"/>
              </a:rPr>
              <a:t>DAL</a:t>
            </a:r>
          </a:p>
        </p:txBody>
      </p:sp>
      <p:pic>
        <p:nvPicPr>
          <p:cNvPr id="190" name="Picture 189"/>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50721" y="4439113"/>
            <a:ext cx="311293" cy="311293"/>
          </a:xfrm>
          <a:prstGeom prst="rect">
            <a:avLst/>
          </a:prstGeom>
        </p:spPr>
      </p:pic>
      <p:pic>
        <p:nvPicPr>
          <p:cNvPr id="191" name="Picture 190"/>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59428" y="3886121"/>
            <a:ext cx="311293" cy="311293"/>
          </a:xfrm>
          <a:prstGeom prst="rect">
            <a:avLst/>
          </a:prstGeom>
        </p:spPr>
      </p:pic>
      <p:pic>
        <p:nvPicPr>
          <p:cNvPr id="192" name="Picture 191"/>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68137" y="3293937"/>
            <a:ext cx="311293" cy="311293"/>
          </a:xfrm>
          <a:prstGeom prst="rect">
            <a:avLst/>
          </a:prstGeom>
        </p:spPr>
      </p:pic>
      <p:sp>
        <p:nvSpPr>
          <p:cNvPr id="195" name="Rectangle 194"/>
          <p:cNvSpPr/>
          <p:nvPr/>
        </p:nvSpPr>
        <p:spPr>
          <a:xfrm>
            <a:off x="711403" y="3569453"/>
            <a:ext cx="862857"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DDS</a:t>
            </a:r>
          </a:p>
        </p:txBody>
      </p:sp>
      <p:sp>
        <p:nvSpPr>
          <p:cNvPr id="196" name="Rounded Rectangle 195"/>
          <p:cNvSpPr/>
          <p:nvPr/>
        </p:nvSpPr>
        <p:spPr>
          <a:xfrm>
            <a:off x="476981" y="3225074"/>
            <a:ext cx="914400" cy="1698172"/>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7" name="Rectangle 196"/>
          <p:cNvSpPr/>
          <p:nvPr/>
        </p:nvSpPr>
        <p:spPr>
          <a:xfrm>
            <a:off x="691927" y="4157283"/>
            <a:ext cx="684803"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ODS</a:t>
            </a:r>
          </a:p>
        </p:txBody>
      </p:sp>
      <p:sp>
        <p:nvSpPr>
          <p:cNvPr id="198" name="Rectangle 197"/>
          <p:cNvSpPr/>
          <p:nvPr/>
        </p:nvSpPr>
        <p:spPr>
          <a:xfrm>
            <a:off x="730639" y="4705922"/>
            <a:ext cx="38504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DAL</a:t>
            </a:r>
          </a:p>
        </p:txBody>
      </p:sp>
      <p:sp>
        <p:nvSpPr>
          <p:cNvPr id="200" name="Rectangle 199"/>
          <p:cNvSpPr/>
          <p:nvPr/>
        </p:nvSpPr>
        <p:spPr>
          <a:xfrm>
            <a:off x="685196" y="2733947"/>
            <a:ext cx="550228"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3A0"/>
                </a:solidFill>
                <a:effectLst/>
                <a:uLnTx/>
                <a:uFillTx/>
                <a:ea typeface="+mn-ea"/>
                <a:cs typeface="+mn-cs"/>
              </a:rPr>
              <a:t>CDL</a:t>
            </a:r>
            <a:r>
              <a:rPr kumimoji="0" lang="en-US" sz="1800" b="0" i="0" u="none" strike="noStrike" kern="1200" cap="none" spc="0" normalizeH="0" baseline="0" noProof="0" dirty="0">
                <a:ln>
                  <a:noFill/>
                </a:ln>
                <a:solidFill>
                  <a:srgbClr val="0033A0"/>
                </a:solidFill>
                <a:effectLst/>
                <a:uLnTx/>
                <a:uFillTx/>
                <a:ea typeface="+mn-ea"/>
                <a:cs typeface="+mn-cs"/>
              </a:rPr>
              <a:t> </a:t>
            </a:r>
          </a:p>
        </p:txBody>
      </p:sp>
      <p:pic>
        <p:nvPicPr>
          <p:cNvPr id="201" name="Picture 17" descr="D:\My New Ds Top\Crystel Iconss\data ware h [Converted]aa.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10954" y="2276352"/>
            <a:ext cx="382514" cy="31385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17" descr="D:\My New Ds Top\Crystel Iconss\data ware h [Converted]aa.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286759" y="2329791"/>
            <a:ext cx="367473" cy="301508"/>
          </a:xfrm>
          <a:prstGeom prst="rect">
            <a:avLst/>
          </a:prstGeom>
          <a:noFill/>
          <a:extLst>
            <a:ext uri="{909E8E84-426E-40DD-AFC4-6F175D3DCCD1}">
              <a14:hiddenFill xmlns:a14="http://schemas.microsoft.com/office/drawing/2010/main">
                <a:solidFill>
                  <a:srgbClr val="FFFFFF"/>
                </a:solidFill>
              </a14:hiddenFill>
            </a:ext>
          </a:extLst>
        </p:spPr>
      </p:pic>
      <p:cxnSp>
        <p:nvCxnSpPr>
          <p:cNvPr id="204" name="Straight Arrow Connector 203"/>
          <p:cNvCxnSpPr/>
          <p:nvPr/>
        </p:nvCxnSpPr>
        <p:spPr>
          <a:xfrm flipV="1">
            <a:off x="2269325" y="2794000"/>
            <a:ext cx="1080693" cy="5876"/>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cxnSp>
        <p:nvCxnSpPr>
          <p:cNvPr id="206" name="Straight Connector 205"/>
          <p:cNvCxnSpPr/>
          <p:nvPr/>
        </p:nvCxnSpPr>
        <p:spPr>
          <a:xfrm>
            <a:off x="7394668" y="2532198"/>
            <a:ext cx="510540" cy="0"/>
          </a:xfrm>
          <a:prstGeom prst="line">
            <a:avLst/>
          </a:prstGeom>
          <a:ln w="28575">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207" name="Straight Connector 206"/>
          <p:cNvCxnSpPr/>
          <p:nvPr/>
        </p:nvCxnSpPr>
        <p:spPr>
          <a:xfrm>
            <a:off x="8740142" y="2519135"/>
            <a:ext cx="510540" cy="0"/>
          </a:xfrm>
          <a:prstGeom prst="line">
            <a:avLst/>
          </a:prstGeom>
          <a:ln w="28575">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208" name="Rounded Rectangle 207"/>
          <p:cNvSpPr/>
          <p:nvPr/>
        </p:nvSpPr>
        <p:spPr>
          <a:xfrm>
            <a:off x="6576544" y="2930963"/>
            <a:ext cx="3271651" cy="500347"/>
          </a:xfrm>
          <a:prstGeom prst="roundRect">
            <a:avLst/>
          </a:prstGeom>
          <a:noFill/>
          <a:ln w="190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10" name="Rounded Rectangle 209"/>
          <p:cNvSpPr/>
          <p:nvPr/>
        </p:nvSpPr>
        <p:spPr>
          <a:xfrm>
            <a:off x="8227213" y="1641300"/>
            <a:ext cx="1672837" cy="29371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212" name="Graphic 119">
            <a:extLst>
              <a:ext uri="{FF2B5EF4-FFF2-40B4-BE49-F238E27FC236}">
                <a16:creationId xmlns:a16="http://schemas.microsoft.com/office/drawing/2014/main" id="{A6943B1C-81F9-4F51-9661-BA67AEC70E5E}"/>
              </a:ext>
            </a:extLst>
          </p:cNvPr>
          <p:cNvPicPr>
            <a:picLocks noChangeAspect="1"/>
          </p:cNvPicPr>
          <p:nvPr/>
        </p:nvPicPr>
        <p:blipFill>
          <a:blip r:embed="rId10">
            <a:extLst>
              <a:ext uri="{96DAC541-7B7A-43D3-8B79-37D633B846F1}">
                <asvg:svgBlip xmlns="" xmlns:asvg="http://schemas.microsoft.com/office/drawing/2016/SVG/main" r:embed="rId26"/>
              </a:ext>
            </a:extLst>
          </a:blip>
          <a:stretch>
            <a:fillRect/>
          </a:stretch>
        </p:blipFill>
        <p:spPr>
          <a:xfrm>
            <a:off x="5109305" y="3706783"/>
            <a:ext cx="533400" cy="533400"/>
          </a:xfrm>
          <a:prstGeom prst="rect">
            <a:avLst/>
          </a:prstGeom>
        </p:spPr>
      </p:pic>
      <p:pic>
        <p:nvPicPr>
          <p:cNvPr id="213" name="Graphic 101">
            <a:extLst>
              <a:ext uri="{FF2B5EF4-FFF2-40B4-BE49-F238E27FC236}">
                <a16:creationId xmlns:a16="http://schemas.microsoft.com/office/drawing/2014/main" id="{6E99B1B9-1D61-4DB9-A6C4-B87E71A684DA}"/>
              </a:ext>
            </a:extLst>
          </p:cNvPr>
          <p:cNvPicPr>
            <a:picLocks noChangeAspect="1"/>
          </p:cNvPicPr>
          <p:nvPr/>
        </p:nvPicPr>
        <p:blipFill>
          <a:blip r:embed="rId27">
            <a:extLst>
              <a:ext uri="{96DAC541-7B7A-43D3-8B79-37D633B846F1}">
                <asvg:svgBlip xmlns="" xmlns:asvg="http://schemas.microsoft.com/office/drawing/2016/SVG/main" r:embed="rId18"/>
              </a:ext>
            </a:extLst>
          </a:blip>
          <a:stretch>
            <a:fillRect/>
          </a:stretch>
        </p:blipFill>
        <p:spPr>
          <a:xfrm>
            <a:off x="3402756" y="2785148"/>
            <a:ext cx="533400" cy="533400"/>
          </a:xfrm>
          <a:prstGeom prst="rect">
            <a:avLst/>
          </a:prstGeom>
        </p:spPr>
      </p:pic>
      <p:cxnSp>
        <p:nvCxnSpPr>
          <p:cNvPr id="215" name="Elbow Connector 214"/>
          <p:cNvCxnSpPr>
            <a:endCxn id="237" idx="1"/>
          </p:cNvCxnSpPr>
          <p:nvPr/>
        </p:nvCxnSpPr>
        <p:spPr>
          <a:xfrm>
            <a:off x="3846407" y="3682273"/>
            <a:ext cx="1018903" cy="287385"/>
          </a:xfrm>
          <a:prstGeom prst="bentConnector3">
            <a:avLst>
              <a:gd name="adj1" fmla="val 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7544136" y="1953623"/>
            <a:ext cx="1226967" cy="230887"/>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Transform </a:t>
            </a:r>
            <a:r>
              <a:rPr kumimoji="0" lang="en-US" sz="11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218" name="TextBox 217"/>
          <p:cNvSpPr txBox="1"/>
          <p:nvPr/>
        </p:nvSpPr>
        <p:spPr>
          <a:xfrm>
            <a:off x="8812024" y="1951835"/>
            <a:ext cx="1226967" cy="230887"/>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Publish </a:t>
            </a:r>
            <a:r>
              <a:rPr kumimoji="0" lang="en-US" sz="11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237" name="Rounded Rectangle 236"/>
          <p:cNvSpPr/>
          <p:nvPr/>
        </p:nvSpPr>
        <p:spPr>
          <a:xfrm>
            <a:off x="4865310" y="3460206"/>
            <a:ext cx="1149531" cy="101890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43" name="Rectangle 242"/>
          <p:cNvSpPr/>
          <p:nvPr/>
        </p:nvSpPr>
        <p:spPr>
          <a:xfrm>
            <a:off x="4838702" y="1144443"/>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Processing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244" name="Rectangle 243"/>
          <p:cNvSpPr/>
          <p:nvPr/>
        </p:nvSpPr>
        <p:spPr>
          <a:xfrm>
            <a:off x="4385856" y="4244694"/>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AWS S3 Glacier</a:t>
            </a:r>
            <a:endParaRPr kumimoji="0" lang="en-US" sz="900" b="1" i="0" u="none" strike="noStrike" kern="1200" cap="none" spc="0" normalizeH="0" baseline="0" noProof="0" dirty="0">
              <a:ln>
                <a:noFill/>
              </a:ln>
              <a:solidFill>
                <a:srgbClr val="000000"/>
              </a:solidFill>
              <a:effectLst/>
              <a:uLnTx/>
              <a:uFillTx/>
              <a:ea typeface="+mn-ea"/>
              <a:cs typeface="+mn-cs"/>
            </a:endParaRPr>
          </a:p>
        </p:txBody>
      </p:sp>
      <p:cxnSp>
        <p:nvCxnSpPr>
          <p:cNvPr id="245" name="Straight Arrow Connector 244"/>
          <p:cNvCxnSpPr/>
          <p:nvPr/>
        </p:nvCxnSpPr>
        <p:spPr>
          <a:xfrm flipV="1">
            <a:off x="4404905" y="2807063"/>
            <a:ext cx="2134823" cy="1522"/>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cxnSp>
        <p:nvCxnSpPr>
          <p:cNvPr id="250" name="Elbow Connector 249"/>
          <p:cNvCxnSpPr/>
          <p:nvPr/>
        </p:nvCxnSpPr>
        <p:spPr>
          <a:xfrm rot="10800000">
            <a:off x="5583767" y="1884381"/>
            <a:ext cx="940526" cy="486827"/>
          </a:xfrm>
          <a:prstGeom prst="bentConnector3">
            <a:avLst>
              <a:gd name="adj1" fmla="val 10000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p:nvPr/>
        </p:nvCxnSpPr>
        <p:spPr>
          <a:xfrm>
            <a:off x="7046807" y="1539968"/>
            <a:ext cx="1018903" cy="365758"/>
          </a:xfrm>
          <a:prstGeom prst="bentConnector3">
            <a:avLst>
              <a:gd name="adj1" fmla="val 10000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3"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79638" y="2461656"/>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63"/>
          <p:cNvPicPr>
            <a:picLocks noChangeAspect="1"/>
          </p:cNvPicPr>
          <p:nvPr/>
        </p:nvPicPr>
        <p:blipFill>
          <a:blip r:embed="rId29">
            <a:biLevel thresh="75000"/>
            <a:extLst>
              <a:ext uri="{28A0092B-C50C-407E-A947-70E740481C1C}">
                <a14:useLocalDpi xmlns:a14="http://schemas.microsoft.com/office/drawing/2010/main" val="0"/>
              </a:ext>
            </a:extLst>
          </a:blip>
          <a:stretch>
            <a:fillRect/>
          </a:stretch>
        </p:blipFill>
        <p:spPr>
          <a:xfrm>
            <a:off x="654090" y="1565675"/>
            <a:ext cx="483742" cy="483742"/>
          </a:xfrm>
          <a:prstGeom prst="rect">
            <a:avLst/>
          </a:prstGeom>
        </p:spPr>
      </p:pic>
      <p:sp>
        <p:nvSpPr>
          <p:cNvPr id="265" name="Rounded Rectangle 264"/>
          <p:cNvSpPr/>
          <p:nvPr/>
        </p:nvSpPr>
        <p:spPr>
          <a:xfrm>
            <a:off x="554567" y="2336800"/>
            <a:ext cx="640080" cy="731520"/>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66" name="Rectangle 265"/>
          <p:cNvSpPr/>
          <p:nvPr/>
        </p:nvSpPr>
        <p:spPr>
          <a:xfrm>
            <a:off x="698743" y="2001911"/>
            <a:ext cx="46038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IQVIA</a:t>
            </a:r>
          </a:p>
        </p:txBody>
      </p:sp>
      <p:sp>
        <p:nvSpPr>
          <p:cNvPr id="267" name="Rounded Rectangle 266"/>
          <p:cNvSpPr/>
          <p:nvPr/>
        </p:nvSpPr>
        <p:spPr>
          <a:xfrm>
            <a:off x="563276" y="1470297"/>
            <a:ext cx="640080" cy="731520"/>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71" name="Rectangle 270"/>
          <p:cNvSpPr/>
          <p:nvPr/>
        </p:nvSpPr>
        <p:spPr>
          <a:xfrm>
            <a:off x="864170" y="5220956"/>
            <a:ext cx="2596915"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Batch Ingestion (Incremental, CDC, ETL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Load)</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	</a:t>
            </a:r>
          </a:p>
        </p:txBody>
      </p:sp>
      <p:sp>
        <p:nvSpPr>
          <p:cNvPr id="272" name="Oval 271"/>
          <p:cNvSpPr/>
          <p:nvPr/>
        </p:nvSpPr>
        <p:spPr>
          <a:xfrm>
            <a:off x="2294587" y="2458812"/>
            <a:ext cx="219408" cy="2045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1</a:t>
            </a:r>
          </a:p>
        </p:txBody>
      </p:sp>
      <p:sp>
        <p:nvSpPr>
          <p:cNvPr id="274" name="Oval 273"/>
          <p:cNvSpPr/>
          <p:nvPr/>
        </p:nvSpPr>
        <p:spPr>
          <a:xfrm>
            <a:off x="4408689" y="2460807"/>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2</a:t>
            </a:r>
          </a:p>
        </p:txBody>
      </p:sp>
      <p:sp>
        <p:nvSpPr>
          <p:cNvPr id="276" name="Rectangle 275"/>
          <p:cNvSpPr/>
          <p:nvPr/>
        </p:nvSpPr>
        <p:spPr>
          <a:xfrm>
            <a:off x="901380" y="5607958"/>
            <a:ext cx="2711975"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Load data to Redshift using copy command</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	</a:t>
            </a:r>
          </a:p>
        </p:txBody>
      </p:sp>
      <p:sp>
        <p:nvSpPr>
          <p:cNvPr id="278" name="Oval 277"/>
          <p:cNvSpPr/>
          <p:nvPr/>
        </p:nvSpPr>
        <p:spPr>
          <a:xfrm>
            <a:off x="6791150" y="1387520"/>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3</a:t>
            </a:r>
          </a:p>
        </p:txBody>
      </p:sp>
      <p:sp>
        <p:nvSpPr>
          <p:cNvPr id="279" name="Rectangle 278"/>
          <p:cNvSpPr/>
          <p:nvPr/>
        </p:nvSpPr>
        <p:spPr>
          <a:xfrm>
            <a:off x="876318" y="5949891"/>
            <a:ext cx="3363628"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Transformation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 using Informatica along with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 Python </a:t>
            </a: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UDF, Stored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Procedures</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280" name="Oval 279"/>
          <p:cNvSpPr/>
          <p:nvPr/>
        </p:nvSpPr>
        <p:spPr>
          <a:xfrm>
            <a:off x="4536433" y="5375246"/>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281" name="Oval 280"/>
          <p:cNvSpPr/>
          <p:nvPr/>
        </p:nvSpPr>
        <p:spPr>
          <a:xfrm>
            <a:off x="8776705" y="2275524"/>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4</a:t>
            </a:r>
          </a:p>
        </p:txBody>
      </p:sp>
      <p:sp>
        <p:nvSpPr>
          <p:cNvPr id="282" name="Rectangle 281"/>
          <p:cNvSpPr/>
          <p:nvPr/>
        </p:nvSpPr>
        <p:spPr>
          <a:xfrm>
            <a:off x="4744896" y="5337812"/>
            <a:ext cx="3100736"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Publish Layer </a:t>
            </a: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Load Informatica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along </a:t>
            </a: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with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Python </a:t>
            </a: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UDF, Stored </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Procedures</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283" name="Oval 282"/>
          <p:cNvSpPr/>
          <p:nvPr/>
        </p:nvSpPr>
        <p:spPr>
          <a:xfrm>
            <a:off x="4553380" y="5779144"/>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284" name="Rectangle 283"/>
          <p:cNvSpPr/>
          <p:nvPr/>
        </p:nvSpPr>
        <p:spPr>
          <a:xfrm>
            <a:off x="4769834" y="5720593"/>
            <a:ext cx="2475202"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Archive data based on data retention policy</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285" name="Oval 284"/>
          <p:cNvSpPr/>
          <p:nvPr/>
        </p:nvSpPr>
        <p:spPr>
          <a:xfrm>
            <a:off x="4566828" y="3724844"/>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cxnSp>
        <p:nvCxnSpPr>
          <p:cNvPr id="288" name="Elbow Connector 287"/>
          <p:cNvCxnSpPr/>
          <p:nvPr/>
        </p:nvCxnSpPr>
        <p:spPr>
          <a:xfrm rot="5400000" flipH="1" flipV="1">
            <a:off x="2523122" y="3430238"/>
            <a:ext cx="708921" cy="1257364"/>
          </a:xfrm>
          <a:prstGeom prst="bentConnector3">
            <a:avLst>
              <a:gd name="adj1" fmla="val -254"/>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1475888" y="2912050"/>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8" name="Oval 297"/>
          <p:cNvSpPr/>
          <p:nvPr/>
        </p:nvSpPr>
        <p:spPr>
          <a:xfrm>
            <a:off x="2381673" y="4152630"/>
            <a:ext cx="219408" cy="2045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1</a:t>
            </a:r>
          </a:p>
        </p:txBody>
      </p:sp>
      <p:pic>
        <p:nvPicPr>
          <p:cNvPr id="117" name="Picture 116"/>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5282024" y="1409778"/>
            <a:ext cx="384888" cy="292342"/>
          </a:xfrm>
          <a:prstGeom prst="rect">
            <a:avLst/>
          </a:prstGeom>
          <a:noFill/>
          <a:ln w="6350">
            <a:noFill/>
            <a:prstDash val="dash"/>
          </a:ln>
        </p:spPr>
      </p:pic>
      <p:pic>
        <p:nvPicPr>
          <p:cNvPr id="119" name="Picture 4" descr="Image result for aws ec2 image"/>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619731" y="1607576"/>
            <a:ext cx="416810" cy="23492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2769600" y="4044122"/>
            <a:ext cx="384888" cy="292342"/>
          </a:xfrm>
          <a:prstGeom prst="rect">
            <a:avLst/>
          </a:prstGeom>
          <a:noFill/>
          <a:ln w="6350">
            <a:noFill/>
            <a:prstDash val="dash"/>
          </a:ln>
        </p:spPr>
      </p:pic>
      <p:pic>
        <p:nvPicPr>
          <p:cNvPr id="122" name="Picture 121"/>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2652035" y="2463516"/>
            <a:ext cx="384888" cy="292342"/>
          </a:xfrm>
          <a:prstGeom prst="rect">
            <a:avLst/>
          </a:prstGeom>
          <a:noFill/>
          <a:ln w="6350">
            <a:noFill/>
            <a:prstDash val="dash"/>
          </a:ln>
        </p:spPr>
      </p:pic>
      <p:sp>
        <p:nvSpPr>
          <p:cNvPr id="123" name="Rectangle 122"/>
          <p:cNvSpPr/>
          <p:nvPr/>
        </p:nvSpPr>
        <p:spPr>
          <a:xfrm>
            <a:off x="2195742" y="2802708"/>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9" name="Rectangle 128"/>
          <p:cNvSpPr/>
          <p:nvPr/>
        </p:nvSpPr>
        <p:spPr>
          <a:xfrm>
            <a:off x="2348142" y="4365896"/>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3" name="TextBox 2"/>
          <p:cNvSpPr txBox="1"/>
          <p:nvPr/>
        </p:nvSpPr>
        <p:spPr>
          <a:xfrm>
            <a:off x="2840566" y="1004389"/>
            <a:ext cx="1084217" cy="161583"/>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smtClean="0">
                <a:ln>
                  <a:noFill/>
                </a:ln>
                <a:solidFill>
                  <a:srgbClr val="000000"/>
                </a:solidFill>
                <a:effectLst/>
                <a:uLnTx/>
                <a:uFillTx/>
                <a:ea typeface="+mn-ea"/>
                <a:cs typeface="+mn-cs"/>
              </a:rPr>
              <a:t>Autosys</a:t>
            </a:r>
            <a:endParaRPr kumimoji="0" lang="en-US" sz="1050" b="1" i="0" u="none" strike="noStrike" kern="1200" cap="none" spc="0" normalizeH="0" baseline="0" noProof="0" dirty="0" smtClean="0">
              <a:ln>
                <a:noFill/>
              </a:ln>
              <a:solidFill>
                <a:srgbClr val="000000"/>
              </a:solidFill>
              <a:effectLst/>
              <a:uLnTx/>
              <a:uFillTx/>
              <a:ea typeface="+mn-ea"/>
              <a:cs typeface="+mn-cs"/>
            </a:endParaRPr>
          </a:p>
        </p:txBody>
      </p:sp>
      <p:sp>
        <p:nvSpPr>
          <p:cNvPr id="7" name="Rectangle 6"/>
          <p:cNvSpPr/>
          <p:nvPr/>
        </p:nvSpPr>
        <p:spPr>
          <a:xfrm>
            <a:off x="2749128" y="952137"/>
            <a:ext cx="878378" cy="30400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31" name="Oval 130"/>
          <p:cNvSpPr/>
          <p:nvPr/>
        </p:nvSpPr>
        <p:spPr>
          <a:xfrm>
            <a:off x="2798988" y="1303862"/>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6</a:t>
            </a:r>
          </a:p>
        </p:txBody>
      </p:sp>
      <p:sp>
        <p:nvSpPr>
          <p:cNvPr id="132" name="Rectangle 131"/>
          <p:cNvSpPr/>
          <p:nvPr/>
        </p:nvSpPr>
        <p:spPr>
          <a:xfrm>
            <a:off x="4801897" y="6108717"/>
            <a:ext cx="2475202"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smtClean="0">
                <a:ln>
                  <a:noFill/>
                </a:ln>
                <a:solidFill>
                  <a:srgbClr val="000000"/>
                </a:solidFill>
                <a:effectLst/>
                <a:uLnTx/>
                <a:uFillTx/>
                <a:ea typeface="+mn-ea"/>
                <a:cs typeface="Calibri" panose="020F0502020204030204" pitchFamily="34" charset="0"/>
              </a:rPr>
              <a:t>Autosys</a:t>
            </a: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 will be used for job scheduling</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134" name="Oval 133"/>
          <p:cNvSpPr/>
          <p:nvPr/>
        </p:nvSpPr>
        <p:spPr>
          <a:xfrm>
            <a:off x="4554165" y="6098591"/>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p>
        </p:txBody>
      </p:sp>
      <p:pic>
        <p:nvPicPr>
          <p:cNvPr id="120" name="Graphic 10">
            <a:extLst>
              <a:ext uri="{FF2B5EF4-FFF2-40B4-BE49-F238E27FC236}">
                <a16:creationId xmlns:a16="http://schemas.microsoft.com/office/drawing/2014/main" id="{CFBA858E-1F39-BC4A-8A1C-B3B0FE9B326E}"/>
              </a:ext>
            </a:extLst>
          </p:cNvPr>
          <p:cNvPicPr>
            <a:picLocks noChangeAspect="1"/>
          </p:cNvPicPr>
          <p:nvPr/>
        </p:nvPicPr>
        <p:blipFill>
          <a:blip r:embed="rId32">
            <a:extLst>
              <a:ext uri="{96DAC541-7B7A-43D3-8B79-37D633B846F1}">
                <asvg:svgBlip xmlns="" xmlns:asvg="http://schemas.microsoft.com/office/drawing/2016/SVG/main" r:embed="rId34"/>
              </a:ext>
            </a:extLst>
          </a:blip>
          <a:stretch>
            <a:fillRect/>
          </a:stretch>
        </p:blipFill>
        <p:spPr>
          <a:xfrm>
            <a:off x="9704440" y="841810"/>
            <a:ext cx="502914" cy="370179"/>
          </a:xfrm>
          <a:prstGeom prst="rect">
            <a:avLst/>
          </a:prstGeom>
        </p:spPr>
      </p:pic>
      <p:pic>
        <p:nvPicPr>
          <p:cNvPr id="140" name="Graphic 82">
            <a:extLst>
              <a:ext uri="{FF2B5EF4-FFF2-40B4-BE49-F238E27FC236}">
                <a16:creationId xmlns:a16="http://schemas.microsoft.com/office/drawing/2014/main" id="{FE35AF64-99EB-DD4D-9C9A-310E61A479CB}"/>
              </a:ext>
            </a:extLst>
          </p:cNvPr>
          <p:cNvPicPr>
            <a:picLocks noChangeAspect="1"/>
          </p:cNvPicPr>
          <p:nvPr/>
        </p:nvPicPr>
        <p:blipFill>
          <a:blip r:embed="rId35">
            <a:extLst>
              <a:ext uri="{96DAC541-7B7A-43D3-8B79-37D633B846F1}">
                <asvg:svgBlip xmlns="" xmlns:asvg="http://schemas.microsoft.com/office/drawing/2016/SVG/main" r:embed="rId37"/>
              </a:ext>
            </a:extLst>
          </a:blip>
          <a:stretch>
            <a:fillRect/>
          </a:stretch>
        </p:blipFill>
        <p:spPr>
          <a:xfrm>
            <a:off x="3897122" y="949593"/>
            <a:ext cx="492383" cy="492383"/>
          </a:xfrm>
          <a:prstGeom prst="rect">
            <a:avLst/>
          </a:prstGeom>
        </p:spPr>
      </p:pic>
      <p:cxnSp>
        <p:nvCxnSpPr>
          <p:cNvPr id="141" name="Straight Arrow Connector 140"/>
          <p:cNvCxnSpPr/>
          <p:nvPr/>
        </p:nvCxnSpPr>
        <p:spPr>
          <a:xfrm flipV="1">
            <a:off x="4264812" y="1821245"/>
            <a:ext cx="2" cy="674199"/>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42" name="Oval 141"/>
          <p:cNvSpPr/>
          <p:nvPr/>
        </p:nvSpPr>
        <p:spPr>
          <a:xfrm>
            <a:off x="7972286" y="5437529"/>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3" name="Oval 142"/>
          <p:cNvSpPr/>
          <p:nvPr/>
        </p:nvSpPr>
        <p:spPr>
          <a:xfrm>
            <a:off x="3579986" y="1430926"/>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144" name="Rectangle 143"/>
          <p:cNvSpPr/>
          <p:nvPr/>
        </p:nvSpPr>
        <p:spPr>
          <a:xfrm>
            <a:off x="8249699" y="5359913"/>
            <a:ext cx="3825759"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ea typeface="+mn-ea"/>
                <a:cs typeface="Calibri" panose="020F0502020204030204" pitchFamily="34" charset="0"/>
              </a:rPr>
              <a:t>Data Catalog will be created on top of Raw S3 bucket to  access and analyze data using Amazon Athena</a:t>
            </a:r>
            <a:endPar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146" name="Rectangle 145"/>
          <p:cNvSpPr/>
          <p:nvPr/>
        </p:nvSpPr>
        <p:spPr>
          <a:xfrm>
            <a:off x="3511923" y="1444963"/>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Athena</a:t>
            </a:r>
            <a:endParaRPr kumimoji="0" lang="en-US" sz="900" b="1" i="0" u="none" strike="noStrike" kern="1200" cap="none" spc="0" normalizeH="0" baseline="0" noProof="0" dirty="0">
              <a:ln>
                <a:noFill/>
              </a:ln>
              <a:solidFill>
                <a:srgbClr val="000000"/>
              </a:solidFill>
              <a:effectLst/>
              <a:uLnTx/>
              <a:uFillTx/>
              <a:ea typeface="+mn-ea"/>
              <a:cs typeface="+mn-cs"/>
            </a:endParaRPr>
          </a:p>
        </p:txBody>
      </p:sp>
      <p:pic>
        <p:nvPicPr>
          <p:cNvPr id="147" name="Graphic 27">
            <a:extLst>
              <a:ext uri="{FF2B5EF4-FFF2-40B4-BE49-F238E27FC236}">
                <a16:creationId xmlns:a16="http://schemas.microsoft.com/office/drawing/2014/main" id="{93DF1A20-E933-CD40-93FA-FF1A39F9B590}"/>
              </a:ext>
            </a:extLst>
          </p:cNvPr>
          <p:cNvPicPr>
            <a:picLocks noChangeAspect="1"/>
          </p:cNvPicPr>
          <p:nvPr/>
        </p:nvPicPr>
        <p:blipFill>
          <a:blip r:embed="rId38">
            <a:extLst>
              <a:ext uri="{96DAC541-7B7A-43D3-8B79-37D633B846F1}">
                <asvg:svgBlip xmlns="" xmlns:asvg="http://schemas.microsoft.com/office/drawing/2016/SVG/main" r:embed="rId13"/>
              </a:ext>
            </a:extLst>
          </a:blip>
          <a:stretch>
            <a:fillRect/>
          </a:stretch>
        </p:blipFill>
        <p:spPr>
          <a:xfrm>
            <a:off x="4389505" y="1450756"/>
            <a:ext cx="207819" cy="207819"/>
          </a:xfrm>
          <a:prstGeom prst="rect">
            <a:avLst/>
          </a:prstGeom>
        </p:spPr>
      </p:pic>
      <p:pic>
        <p:nvPicPr>
          <p:cNvPr id="148" name="Graphic 26">
            <a:extLst>
              <a:ext uri="{FF2B5EF4-FFF2-40B4-BE49-F238E27FC236}">
                <a16:creationId xmlns:a16="http://schemas.microsoft.com/office/drawing/2014/main" id="{E5706DD9-D4B3-B04C-A3AA-EF939C07DEDB}"/>
              </a:ext>
            </a:extLst>
          </p:cNvPr>
          <p:cNvPicPr>
            <a:picLocks noChangeAspect="1"/>
          </p:cNvPicPr>
          <p:nvPr/>
        </p:nvPicPr>
        <p:blipFill>
          <a:blip r:embed="rId39">
            <a:extLst>
              <a:ext uri="{96DAC541-7B7A-43D3-8B79-37D633B846F1}">
                <asvg:svgBlip xmlns="" xmlns:asvg="http://schemas.microsoft.com/office/drawing/2016/SVG/main" r:embed="rId40"/>
              </a:ext>
            </a:extLst>
          </a:blip>
          <a:stretch>
            <a:fillRect/>
          </a:stretch>
        </p:blipFill>
        <p:spPr>
          <a:xfrm>
            <a:off x="4389506" y="1947142"/>
            <a:ext cx="221674" cy="234573"/>
          </a:xfrm>
          <a:prstGeom prst="rect">
            <a:avLst/>
          </a:prstGeom>
        </p:spPr>
      </p:pic>
      <p:sp>
        <p:nvSpPr>
          <p:cNvPr id="20" name="Rounded Rectangle 19"/>
          <p:cNvSpPr/>
          <p:nvPr/>
        </p:nvSpPr>
        <p:spPr>
          <a:xfrm>
            <a:off x="3766050" y="923637"/>
            <a:ext cx="1011381" cy="858982"/>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9" name="Rectangle 148"/>
          <p:cNvSpPr/>
          <p:nvPr/>
        </p:nvSpPr>
        <p:spPr>
          <a:xfrm>
            <a:off x="3982979" y="2109981"/>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Crawler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1" name="Rectangle 150"/>
          <p:cNvSpPr/>
          <p:nvPr/>
        </p:nvSpPr>
        <p:spPr>
          <a:xfrm>
            <a:off x="3816725" y="1597363"/>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Catalog</a:t>
            </a:r>
            <a:endParaRPr kumimoji="0" lang="en-US" sz="900" b="1" i="0" u="none" strike="noStrike" kern="1200" cap="none" spc="0" normalizeH="0" baseline="0" noProof="0" dirty="0">
              <a:ln>
                <a:noFill/>
              </a:ln>
              <a:solidFill>
                <a:srgbClr val="000000"/>
              </a:solidFill>
              <a:effectLst/>
              <a:uLnTx/>
              <a:uFillTx/>
              <a:ea typeface="+mn-ea"/>
              <a:cs typeface="+mn-cs"/>
            </a:endParaRPr>
          </a:p>
        </p:txBody>
      </p:sp>
      <p:pic>
        <p:nvPicPr>
          <p:cNvPr id="135" name="Graphic 101">
            <a:extLst>
              <a:ext uri="{FF2B5EF4-FFF2-40B4-BE49-F238E27FC236}">
                <a16:creationId xmlns:a16="http://schemas.microsoft.com/office/drawing/2014/main" id="{6E99B1B9-1D61-4DB9-A6C4-B87E71A684DA}"/>
              </a:ext>
            </a:extLst>
          </p:cNvPr>
          <p:cNvPicPr>
            <a:picLocks noChangeAspect="1"/>
          </p:cNvPicPr>
          <p:nvPr/>
        </p:nvPicPr>
        <p:blipFill>
          <a:blip r:embed="rId27">
            <a:extLst>
              <a:ext uri="{96DAC541-7B7A-43D3-8B79-37D633B846F1}">
                <asvg:svgBlip xmlns="" xmlns:asvg="http://schemas.microsoft.com/office/drawing/2016/SVG/main" r:embed="rId18"/>
              </a:ext>
            </a:extLst>
          </a:blip>
          <a:stretch>
            <a:fillRect/>
          </a:stretch>
        </p:blipFill>
        <p:spPr>
          <a:xfrm>
            <a:off x="7254320" y="4101329"/>
            <a:ext cx="533400" cy="533400"/>
          </a:xfrm>
          <a:prstGeom prst="rect">
            <a:avLst/>
          </a:prstGeom>
        </p:spPr>
      </p:pic>
      <p:cxnSp>
        <p:nvCxnSpPr>
          <p:cNvPr id="136" name="Straight Arrow Connector 135"/>
          <p:cNvCxnSpPr/>
          <p:nvPr/>
        </p:nvCxnSpPr>
        <p:spPr>
          <a:xfrm>
            <a:off x="7506382" y="3484376"/>
            <a:ext cx="359" cy="372994"/>
          </a:xfrm>
          <a:prstGeom prst="straightConnector1">
            <a:avLst/>
          </a:prstGeom>
          <a:ln w="28575">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139" name="Rectangle 138"/>
          <p:cNvSpPr/>
          <p:nvPr/>
        </p:nvSpPr>
        <p:spPr>
          <a:xfrm>
            <a:off x="6933997" y="4617654"/>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AWS S3</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2" name="Rounded Rectangle 151"/>
          <p:cNvSpPr/>
          <p:nvPr/>
        </p:nvSpPr>
        <p:spPr>
          <a:xfrm>
            <a:off x="6758633" y="3875843"/>
            <a:ext cx="1510144" cy="1018903"/>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3" name="Rectangle 152"/>
          <p:cNvSpPr/>
          <p:nvPr/>
        </p:nvSpPr>
        <p:spPr>
          <a:xfrm>
            <a:off x="6479476" y="3877353"/>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Consumption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4" name="Oval 153"/>
          <p:cNvSpPr/>
          <p:nvPr/>
        </p:nvSpPr>
        <p:spPr>
          <a:xfrm>
            <a:off x="8013443" y="3647654"/>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8</a:t>
            </a:r>
          </a:p>
        </p:txBody>
      </p:sp>
      <p:sp>
        <p:nvSpPr>
          <p:cNvPr id="155" name="Oval 154"/>
          <p:cNvSpPr/>
          <p:nvPr/>
        </p:nvSpPr>
        <p:spPr>
          <a:xfrm>
            <a:off x="7972286" y="5991711"/>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p>
        </p:txBody>
      </p:sp>
      <p:sp>
        <p:nvSpPr>
          <p:cNvPr id="156" name="Rectangle 155"/>
          <p:cNvSpPr/>
          <p:nvPr/>
        </p:nvSpPr>
        <p:spPr>
          <a:xfrm>
            <a:off x="8235844" y="5858677"/>
            <a:ext cx="3812721"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7">
              <a:defRPr/>
            </a:pPr>
            <a:r>
              <a:rPr lang="en-US" sz="1000" dirty="0">
                <a:solidFill>
                  <a:srgbClr val="000000"/>
                </a:solidFill>
                <a:cs typeface="Calibri" panose="020F0502020204030204" pitchFamily="34" charset="0"/>
              </a:rPr>
              <a:t>Data will be unloaded from command and </a:t>
            </a:r>
            <a:r>
              <a:rPr lang="en-US" sz="1000" dirty="0" smtClean="0">
                <a:solidFill>
                  <a:srgbClr val="000000"/>
                </a:solidFill>
                <a:cs typeface="Calibri" panose="020F0502020204030204" pitchFamily="34" charset="0"/>
              </a:rPr>
              <a:t>downstream </a:t>
            </a:r>
            <a:r>
              <a:rPr lang="en-US" sz="1000" dirty="0">
                <a:solidFill>
                  <a:srgbClr val="000000"/>
                </a:solidFill>
                <a:cs typeface="Calibri" panose="020F0502020204030204" pitchFamily="34" charset="0"/>
              </a:rPr>
              <a:t>applications to </a:t>
            </a:r>
            <a:r>
              <a:rPr lang="en-US" sz="1000" dirty="0" smtClean="0">
                <a:solidFill>
                  <a:srgbClr val="000000"/>
                </a:solidFill>
                <a:cs typeface="Calibri" panose="020F0502020204030204" pitchFamily="34" charset="0"/>
              </a:rPr>
              <a:t>data consumption layer </a:t>
            </a:r>
            <a:r>
              <a:rPr lang="en-US" sz="1000" dirty="0">
                <a:solidFill>
                  <a:srgbClr val="000000"/>
                </a:solidFill>
                <a:cs typeface="Calibri" panose="020F0502020204030204" pitchFamily="34" charset="0"/>
              </a:rPr>
              <a:t>S3 bucket using </a:t>
            </a:r>
            <a:r>
              <a:rPr lang="en-US" sz="1000" dirty="0" smtClean="0">
                <a:solidFill>
                  <a:srgbClr val="000000"/>
                </a:solidFill>
                <a:cs typeface="Calibri" panose="020F0502020204030204" pitchFamily="34" charset="0"/>
              </a:rPr>
              <a:t>copy </a:t>
            </a:r>
            <a:r>
              <a:rPr lang="en-US" sz="1000" dirty="0">
                <a:solidFill>
                  <a:srgbClr val="000000"/>
                </a:solidFill>
                <a:cs typeface="Calibri" panose="020F0502020204030204" pitchFamily="34" charset="0"/>
              </a:rPr>
              <a:t>will consume from there.</a:t>
            </a:r>
          </a:p>
        </p:txBody>
      </p:sp>
      <p:sp>
        <p:nvSpPr>
          <p:cNvPr id="159" name="Round Same Side Corner Rectangle 158"/>
          <p:cNvSpPr/>
          <p:nvPr/>
        </p:nvSpPr>
        <p:spPr>
          <a:xfrm>
            <a:off x="10915788" y="770775"/>
            <a:ext cx="1116555" cy="375854"/>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ea typeface="+mn-ea"/>
                <a:cs typeface="+mn-cs"/>
              </a:rPr>
              <a:t>Downstream Applications</a:t>
            </a:r>
            <a:endParaRPr kumimoji="0" lang="en-US" sz="1050" b="0" i="0" u="none" strike="noStrike" kern="1200" cap="none" spc="0" normalizeH="0" baseline="0" noProof="0" dirty="0">
              <a:ln>
                <a:noFill/>
              </a:ln>
              <a:solidFill>
                <a:srgbClr val="FFFFFF"/>
              </a:solidFill>
              <a:effectLst/>
              <a:uLnTx/>
              <a:uFillTx/>
              <a:ea typeface="+mn-ea"/>
              <a:cs typeface="+mn-cs"/>
            </a:endParaRPr>
          </a:p>
        </p:txBody>
      </p:sp>
      <p:pic>
        <p:nvPicPr>
          <p:cNvPr id="160"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50656" y="1574965"/>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92220" y="2281546"/>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92219" y="3057402"/>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319928" y="3888674"/>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8" name="Graphic 39">
            <a:extLst>
              <a:ext uri="{FF2B5EF4-FFF2-40B4-BE49-F238E27FC236}">
                <a16:creationId xmlns:a16="http://schemas.microsoft.com/office/drawing/2014/main" id="{F0688CD4-F910-354F-B619-94CC7044E0FB}"/>
              </a:ext>
            </a:extLst>
          </p:cNvPr>
          <p:cNvPicPr>
            <a:picLocks noChangeAspect="1"/>
          </p:cNvPicPr>
          <p:nvPr/>
        </p:nvPicPr>
        <p:blipFill>
          <a:blip r:embed="rId41">
            <a:extLst>
              <a:ext uri="{96DAC541-7B7A-43D3-8B79-37D633B846F1}">
                <asvg:svgBlip xmlns="" xmlns:asvg="http://schemas.microsoft.com/office/drawing/2016/SVG/main" r:embed="rId23"/>
              </a:ext>
            </a:extLst>
          </a:blip>
          <a:stretch>
            <a:fillRect/>
          </a:stretch>
        </p:blipFill>
        <p:spPr>
          <a:xfrm>
            <a:off x="6913053" y="2958011"/>
            <a:ext cx="431736" cy="431736"/>
          </a:xfrm>
          <a:prstGeom prst="rect">
            <a:avLst/>
          </a:prstGeom>
        </p:spPr>
      </p:pic>
      <p:sp>
        <p:nvSpPr>
          <p:cNvPr id="169" name="Rectangle 168"/>
          <p:cNvSpPr/>
          <p:nvPr/>
        </p:nvSpPr>
        <p:spPr>
          <a:xfrm>
            <a:off x="7323697" y="2995285"/>
            <a:ext cx="1249880"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Amazon Redshift</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70" name="Rectangle 169"/>
          <p:cNvSpPr/>
          <p:nvPr/>
        </p:nvSpPr>
        <p:spPr>
          <a:xfrm>
            <a:off x="4506689" y="2589962"/>
            <a:ext cx="2562560"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ea typeface="+mn-ea"/>
                <a:cs typeface="Calibri" panose="020F0502020204030204" pitchFamily="34" charset="0"/>
              </a:rPr>
              <a:t>Redshift Load (COPY/DEEP COPY</a:t>
            </a:r>
            <a:r>
              <a:rPr kumimoji="0" lang="en-US" sz="1000" b="0" i="0" u="none" strike="noStrike" kern="1200" cap="none" spc="0" normalizeH="0" baseline="0" noProof="0" dirty="0">
                <a:ln>
                  <a:noFill/>
                </a:ln>
                <a:solidFill>
                  <a:srgbClr val="000000"/>
                </a:solidFill>
                <a:effectLst/>
                <a:uLnTx/>
                <a:uFillTx/>
                <a:ea typeface="+mn-ea"/>
                <a:cs typeface="Calibri" panose="020F0502020204030204" pitchFamily="34" charset="0"/>
              </a:rPr>
              <a:t>)</a:t>
            </a:r>
          </a:p>
        </p:txBody>
      </p:sp>
      <p:sp>
        <p:nvSpPr>
          <p:cNvPr id="145" name="Oval 144"/>
          <p:cNvSpPr/>
          <p:nvPr/>
        </p:nvSpPr>
        <p:spPr>
          <a:xfrm>
            <a:off x="529572" y="51670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rPr>
              <a:t>1</a:t>
            </a:r>
          </a:p>
        </p:txBody>
      </p:sp>
      <p:sp>
        <p:nvSpPr>
          <p:cNvPr id="157" name="Oval 156"/>
          <p:cNvSpPr/>
          <p:nvPr/>
        </p:nvSpPr>
        <p:spPr>
          <a:xfrm>
            <a:off x="544087" y="55734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2</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1" name="Oval 160"/>
          <p:cNvSpPr/>
          <p:nvPr/>
        </p:nvSpPr>
        <p:spPr>
          <a:xfrm>
            <a:off x="544087" y="5950858"/>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3</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2" name="Oval 161"/>
          <p:cNvSpPr/>
          <p:nvPr/>
        </p:nvSpPr>
        <p:spPr>
          <a:xfrm>
            <a:off x="4412343" y="5268686"/>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4</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1" name="Oval 170"/>
          <p:cNvSpPr/>
          <p:nvPr/>
        </p:nvSpPr>
        <p:spPr>
          <a:xfrm>
            <a:off x="4412343" y="5704115"/>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2" name="Oval 171"/>
          <p:cNvSpPr/>
          <p:nvPr/>
        </p:nvSpPr>
        <p:spPr>
          <a:xfrm>
            <a:off x="4412342" y="6096001"/>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6</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3" name="Oval 172"/>
          <p:cNvSpPr/>
          <p:nvPr/>
        </p:nvSpPr>
        <p:spPr>
          <a:xfrm>
            <a:off x="7815942" y="5334001"/>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4" name="Oval 173"/>
          <p:cNvSpPr/>
          <p:nvPr/>
        </p:nvSpPr>
        <p:spPr>
          <a:xfrm>
            <a:off x="7808686" y="5892800"/>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8</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5" name="Oval 174"/>
          <p:cNvSpPr/>
          <p:nvPr/>
        </p:nvSpPr>
        <p:spPr>
          <a:xfrm>
            <a:off x="2307572" y="40494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rPr>
              <a:t>1</a:t>
            </a:r>
          </a:p>
        </p:txBody>
      </p:sp>
      <p:sp>
        <p:nvSpPr>
          <p:cNvPr id="176" name="Oval 175"/>
          <p:cNvSpPr/>
          <p:nvPr/>
        </p:nvSpPr>
        <p:spPr>
          <a:xfrm>
            <a:off x="2205972" y="24492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rPr>
              <a:t>1</a:t>
            </a:r>
          </a:p>
        </p:txBody>
      </p:sp>
      <p:sp>
        <p:nvSpPr>
          <p:cNvPr id="177" name="Oval 176"/>
          <p:cNvSpPr/>
          <p:nvPr/>
        </p:nvSpPr>
        <p:spPr>
          <a:xfrm>
            <a:off x="2713972" y="12681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6</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8" name="Oval 177"/>
          <p:cNvSpPr/>
          <p:nvPr/>
        </p:nvSpPr>
        <p:spPr>
          <a:xfrm>
            <a:off x="3387072" y="13570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9" name="Oval 178"/>
          <p:cNvSpPr/>
          <p:nvPr/>
        </p:nvSpPr>
        <p:spPr>
          <a:xfrm>
            <a:off x="6663672" y="13316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3</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80" name="Oval 179"/>
          <p:cNvSpPr/>
          <p:nvPr/>
        </p:nvSpPr>
        <p:spPr>
          <a:xfrm>
            <a:off x="4314172" y="23349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2</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81" name="Oval 180"/>
          <p:cNvSpPr/>
          <p:nvPr/>
        </p:nvSpPr>
        <p:spPr>
          <a:xfrm>
            <a:off x="4428472" y="35795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82" name="Oval 181"/>
          <p:cNvSpPr/>
          <p:nvPr/>
        </p:nvSpPr>
        <p:spPr>
          <a:xfrm>
            <a:off x="7908272" y="35287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8</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83" name="Oval 182"/>
          <p:cNvSpPr/>
          <p:nvPr/>
        </p:nvSpPr>
        <p:spPr>
          <a:xfrm>
            <a:off x="8670272" y="21444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4</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cxnSp>
        <p:nvCxnSpPr>
          <p:cNvPr id="186" name="Straight Arrow Connector 185"/>
          <p:cNvCxnSpPr/>
          <p:nvPr/>
        </p:nvCxnSpPr>
        <p:spPr>
          <a:xfrm>
            <a:off x="8283389" y="4155141"/>
            <a:ext cx="2662518" cy="0"/>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5273239" y="2822232"/>
            <a:ext cx="1232654" cy="230832"/>
          </a:xfrm>
          <a:prstGeom prst="rect">
            <a:avLst/>
          </a:prstGeom>
        </p:spPr>
        <p:txBody>
          <a:bodyPr wrap="square">
            <a:spAutoFit/>
          </a:bodyPr>
          <a:lstStyle/>
          <a:p>
            <a:pPr lvl="0" algn="ctr">
              <a:defRPr/>
            </a:pPr>
            <a:r>
              <a:rPr lang="en-US" sz="900" b="1" dirty="0">
                <a:solidFill>
                  <a:srgbClr val="000000"/>
                </a:solidFill>
              </a:rPr>
              <a:t>Unload command</a:t>
            </a:r>
          </a:p>
        </p:txBody>
      </p:sp>
      <p:sp>
        <p:nvSpPr>
          <p:cNvPr id="158" name="Rectangle 157"/>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Santanu, Ajay</a:t>
            </a:r>
            <a:endParaRPr lang="en-US" dirty="0"/>
          </a:p>
        </p:txBody>
      </p:sp>
    </p:spTree>
    <p:extLst>
      <p:ext uri="{BB962C8B-B14F-4D97-AF65-F5344CB8AC3E}">
        <p14:creationId xmlns:p14="http://schemas.microsoft.com/office/powerpoint/2010/main" val="3672939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p:cNvSpPr/>
          <p:nvPr/>
        </p:nvSpPr>
        <p:spPr>
          <a:xfrm>
            <a:off x="10890991" y="1195481"/>
            <a:ext cx="1088715" cy="4036918"/>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ea typeface="+mn-ea"/>
                <a:cs typeface="+mn-cs"/>
              </a:rPr>
              <a:t>DAL</a:t>
            </a:r>
          </a:p>
        </p:txBody>
      </p:sp>
      <p:sp>
        <p:nvSpPr>
          <p:cNvPr id="130" name="Rectangle 129"/>
          <p:cNvSpPr/>
          <p:nvPr/>
        </p:nvSpPr>
        <p:spPr>
          <a:xfrm>
            <a:off x="2451198" y="831404"/>
            <a:ext cx="7733212" cy="4387140"/>
          </a:xfrm>
          <a:prstGeom prst="rect">
            <a:avLst/>
          </a:prstGeom>
          <a:solidFill>
            <a:schemeClr val="bg1"/>
          </a:soli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ea typeface="+mn-ea"/>
                <a:cs typeface="+mn-cs"/>
              </a:rPr>
              <a:t>DAL</a:t>
            </a:r>
          </a:p>
        </p:txBody>
      </p:sp>
      <p:sp>
        <p:nvSpPr>
          <p:cNvPr id="2" name="Title 1"/>
          <p:cNvSpPr>
            <a:spLocks noGrp="1"/>
          </p:cNvSpPr>
          <p:nvPr>
            <p:ph type="title"/>
          </p:nvPr>
        </p:nvSpPr>
        <p:spPr/>
        <p:txBody>
          <a:bodyPr/>
          <a:lstStyle/>
          <a:p>
            <a:r>
              <a:rPr lang="en-US" dirty="0"/>
              <a:t>Snowflake </a:t>
            </a:r>
            <a:r>
              <a:rPr lang="en-US" dirty="0" smtClean="0"/>
              <a:t>-</a:t>
            </a:r>
            <a:r>
              <a:rPr lang="en-US" dirty="0"/>
              <a:t>t</a:t>
            </a:r>
            <a:r>
              <a:rPr lang="en-US" dirty="0" smtClean="0"/>
              <a:t>o-be- architecture </a:t>
            </a:r>
            <a:r>
              <a:rPr lang="en-US" dirty="0"/>
              <a:t>using </a:t>
            </a:r>
            <a:r>
              <a:rPr lang="en-US" dirty="0" err="1"/>
              <a:t>Informatica</a:t>
            </a:r>
            <a:endParaRPr lang="en-US" dirty="0"/>
          </a:p>
        </p:txBody>
      </p:sp>
      <p:sp>
        <p:nvSpPr>
          <p:cNvPr id="4" name="Footer Placeholder 3"/>
          <p:cNvSpPr>
            <a:spLocks noGrp="1"/>
          </p:cNvSpPr>
          <p:nvPr>
            <p:ph type="ftr" sz="quarter" idx="3"/>
          </p:nvPr>
        </p:nvSpPr>
        <p:spPr/>
        <p:txBody>
          <a:bodyPr/>
          <a:lstStyle/>
          <a:p>
            <a:pPr lvl="0"/>
            <a:r>
              <a:rPr lang="en-US" noProof="0" smtClean="0"/>
              <a:t>© 2020 Cognizant</a:t>
            </a:r>
            <a:endParaRPr lang="en-US" noProof="0" dirty="0"/>
          </a:p>
        </p:txBody>
      </p:sp>
      <p:sp>
        <p:nvSpPr>
          <p:cNvPr id="5" name="Slide Number Placeholder 4"/>
          <p:cNvSpPr>
            <a:spLocks noGrp="1"/>
          </p:cNvSpPr>
          <p:nvPr>
            <p:ph type="sldNum" sz="quarter" idx="4"/>
          </p:nvPr>
        </p:nvSpPr>
        <p:spPr/>
        <p:txBody>
          <a:bodyPr/>
          <a:lstStyle/>
          <a:p>
            <a:pPr lvl="0"/>
            <a:fld id="{2EFEF571-C9B4-4D92-A7F7-315B894862A8}" type="slidenum">
              <a:rPr lang="en-US" noProof="0" smtClean="0"/>
              <a:pPr lvl="0"/>
              <a:t>13</a:t>
            </a:fld>
            <a:endParaRPr lang="en-US" noProof="0" dirty="0"/>
          </a:p>
        </p:txBody>
      </p:sp>
      <p:sp>
        <p:nvSpPr>
          <p:cNvPr id="11" name="TextBox 10"/>
          <p:cNvSpPr txBox="1"/>
          <p:nvPr/>
        </p:nvSpPr>
        <p:spPr>
          <a:xfrm>
            <a:off x="3447694" y="4822312"/>
            <a:ext cx="938759"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ea typeface="+mn-ea"/>
                <a:cs typeface="+mn-cs"/>
              </a:rPr>
              <a:t>Informatica EIC</a:t>
            </a:r>
          </a:p>
        </p:txBody>
      </p:sp>
      <p:sp>
        <p:nvSpPr>
          <p:cNvPr id="14" name="Round Same Side Corner Rectangle 13"/>
          <p:cNvSpPr/>
          <p:nvPr/>
        </p:nvSpPr>
        <p:spPr>
          <a:xfrm>
            <a:off x="320766" y="1054461"/>
            <a:ext cx="1116555" cy="276498"/>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algn="ctr">
              <a:defRPr/>
            </a:pPr>
            <a:r>
              <a:rPr lang="en-US" sz="1050" dirty="0">
                <a:solidFill>
                  <a:srgbClr val="FFFFFF"/>
                </a:solidFill>
              </a:rPr>
              <a:t>Source Layer</a:t>
            </a:r>
          </a:p>
        </p:txBody>
      </p:sp>
      <p:sp>
        <p:nvSpPr>
          <p:cNvPr id="15" name="Round Same Side Corner Rectangle 14"/>
          <p:cNvSpPr/>
          <p:nvPr/>
        </p:nvSpPr>
        <p:spPr>
          <a:xfrm>
            <a:off x="1683825" y="1067524"/>
            <a:ext cx="536886" cy="266700"/>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45720" rIns="18288" bIns="45720" numCol="1" spcCol="0" rtlCol="0" fromWordArt="0" anchor="ctr" anchorCtr="0" forceAA="0" compatLnSpc="1">
            <a:prstTxWarp prst="textNoShape">
              <a:avLst/>
            </a:prstTxWarp>
            <a:noAutofit/>
          </a:bodyPr>
          <a:lstStyle/>
          <a:p>
            <a:pPr marR="0" lvl="0" indent="0" algn="ctr" fontAlgn="auto">
              <a:lnSpc>
                <a:spcPts val="1000"/>
              </a:lnSpc>
              <a:spcBef>
                <a:spcPts val="0"/>
              </a:spcBef>
              <a:spcAft>
                <a:spcPts val="0"/>
              </a:spcAft>
              <a:buClrTx/>
              <a:buSzTx/>
              <a:buFontTx/>
              <a:buNone/>
              <a:tabLst/>
              <a:defRPr/>
            </a:pPr>
            <a:r>
              <a:rPr lang="en-US" sz="1050" dirty="0">
                <a:solidFill>
                  <a:srgbClr val="FFFFFF"/>
                </a:solidFill>
              </a:rPr>
              <a:t>Data Access</a:t>
            </a:r>
          </a:p>
        </p:txBody>
      </p:sp>
      <p:sp>
        <p:nvSpPr>
          <p:cNvPr id="16" name="Rectangle 15"/>
          <p:cNvSpPr/>
          <p:nvPr/>
        </p:nvSpPr>
        <p:spPr>
          <a:xfrm>
            <a:off x="1670761" y="1362527"/>
            <a:ext cx="526218" cy="359664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7" name="Rectangle 16"/>
          <p:cNvSpPr/>
          <p:nvPr/>
        </p:nvSpPr>
        <p:spPr>
          <a:xfrm>
            <a:off x="4853577" y="1330960"/>
            <a:ext cx="2168434" cy="52251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4" name="Rounded Rectangle 23"/>
          <p:cNvSpPr/>
          <p:nvPr/>
        </p:nvSpPr>
        <p:spPr>
          <a:xfrm>
            <a:off x="2725460" y="4546023"/>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5" name="Rounded Rectangle 24"/>
          <p:cNvSpPr/>
          <p:nvPr/>
        </p:nvSpPr>
        <p:spPr>
          <a:xfrm>
            <a:off x="4015179" y="4560645"/>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6" name="Rounded Rectangle 25"/>
          <p:cNvSpPr/>
          <p:nvPr/>
        </p:nvSpPr>
        <p:spPr>
          <a:xfrm>
            <a:off x="5349979" y="4549167"/>
            <a:ext cx="1243584" cy="612648"/>
          </a:xfrm>
          <a:prstGeom prst="roundRect">
            <a:avLst>
              <a:gd name="adj" fmla="val 909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7" name="Rounded Rectangle 26"/>
          <p:cNvSpPr/>
          <p:nvPr/>
        </p:nvSpPr>
        <p:spPr>
          <a:xfrm>
            <a:off x="8428841" y="4496031"/>
            <a:ext cx="1240969" cy="608510"/>
          </a:xfrm>
          <a:prstGeom prst="roundRect">
            <a:avLst>
              <a:gd name="adj" fmla="val 9091"/>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cxnSp>
        <p:nvCxnSpPr>
          <p:cNvPr id="41" name="Straight Connector 40"/>
          <p:cNvCxnSpPr/>
          <p:nvPr/>
        </p:nvCxnSpPr>
        <p:spPr>
          <a:xfrm>
            <a:off x="1481571" y="1987852"/>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481571" y="4418632"/>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3200" y="1854506"/>
            <a:ext cx="1324957" cy="271838"/>
          </a:xfrm>
          <a:prstGeom prst="rect">
            <a:avLst/>
          </a:prstGeom>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ea typeface="+mn-ea"/>
              <a:cs typeface="+mn-cs"/>
            </a:endParaRPr>
          </a:p>
        </p:txBody>
      </p:sp>
      <p:pic>
        <p:nvPicPr>
          <p:cNvPr id="69" name="Picture 68"/>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17490" y="1687428"/>
            <a:ext cx="258889" cy="311165"/>
          </a:xfrm>
          <a:prstGeom prst="rect">
            <a:avLst/>
          </a:prstGeom>
        </p:spPr>
      </p:pic>
      <p:pic>
        <p:nvPicPr>
          <p:cNvPr id="70" name="Picture 6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97015" y="4252039"/>
            <a:ext cx="352089" cy="283673"/>
          </a:xfrm>
          <a:prstGeom prst="rect">
            <a:avLst/>
          </a:prstGeom>
        </p:spPr>
      </p:pic>
      <p:pic>
        <p:nvPicPr>
          <p:cNvPr id="85" name="Picture 84"/>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65061" y="4543113"/>
            <a:ext cx="235854" cy="267152"/>
          </a:xfrm>
          <a:prstGeom prst="rect">
            <a:avLst/>
          </a:prstGeom>
        </p:spPr>
      </p:pic>
      <p:sp>
        <p:nvSpPr>
          <p:cNvPr id="106" name="Rectangle 105"/>
          <p:cNvSpPr/>
          <p:nvPr/>
        </p:nvSpPr>
        <p:spPr>
          <a:xfrm>
            <a:off x="495104" y="1804149"/>
            <a:ext cx="1017285"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Source Systems - RDBMS</a:t>
            </a:r>
          </a:p>
        </p:txBody>
      </p:sp>
      <p:sp>
        <p:nvSpPr>
          <p:cNvPr id="113" name="Rectangle 112"/>
          <p:cNvSpPr/>
          <p:nvPr/>
        </p:nvSpPr>
        <p:spPr>
          <a:xfrm>
            <a:off x="1565123" y="2035780"/>
            <a:ext cx="719436"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ea typeface="+mn-ea"/>
                <a:cs typeface="+mn-cs"/>
              </a:rPr>
              <a:t>Files</a:t>
            </a:r>
            <a:endParaRPr kumimoji="0" lang="en-US" sz="800" b="0" i="0" u="none" strike="noStrike" kern="1200" cap="none" spc="0" normalizeH="0" baseline="0" noProof="0" dirty="0">
              <a:ln>
                <a:noFill/>
              </a:ln>
              <a:solidFill>
                <a:srgbClr val="000000"/>
              </a:solidFill>
              <a:effectLst/>
              <a:uLnTx/>
              <a:uFillTx/>
              <a:ea typeface="+mn-ea"/>
              <a:cs typeface="+mn-cs"/>
            </a:endParaRPr>
          </a:p>
        </p:txBody>
      </p:sp>
      <p:sp>
        <p:nvSpPr>
          <p:cNvPr id="114" name="Rectangle 113"/>
          <p:cNvSpPr/>
          <p:nvPr/>
        </p:nvSpPr>
        <p:spPr>
          <a:xfrm>
            <a:off x="1575127" y="4519055"/>
            <a:ext cx="71943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ea typeface="+mn-ea"/>
                <a:cs typeface="+mn-cs"/>
              </a:rPr>
              <a:t>ODBC/ JDBC</a:t>
            </a:r>
            <a:endParaRPr kumimoji="0" lang="en-US" sz="800" b="0" i="0" u="none" strike="noStrike" kern="1200" cap="none" spc="0" normalizeH="0" baseline="0" noProof="0" dirty="0">
              <a:ln>
                <a:noFill/>
              </a:ln>
              <a:solidFill>
                <a:srgbClr val="000000"/>
              </a:solidFill>
              <a:effectLst/>
              <a:uLnTx/>
              <a:uFillTx/>
              <a:ea typeface="+mn-ea"/>
              <a:cs typeface="+mn-cs"/>
            </a:endParaRPr>
          </a:p>
        </p:txBody>
      </p:sp>
      <p:grpSp>
        <p:nvGrpSpPr>
          <p:cNvPr id="193" name="Group 192"/>
          <p:cNvGrpSpPr/>
          <p:nvPr/>
        </p:nvGrpSpPr>
        <p:grpSpPr>
          <a:xfrm>
            <a:off x="3314534" y="2351051"/>
            <a:ext cx="1023258" cy="1301931"/>
            <a:chOff x="4167048" y="2275457"/>
            <a:chExt cx="2546522" cy="1512771"/>
          </a:xfrm>
        </p:grpSpPr>
        <p:grpSp>
          <p:nvGrpSpPr>
            <p:cNvPr id="187" name="Group 186"/>
            <p:cNvGrpSpPr/>
            <p:nvPr/>
          </p:nvGrpSpPr>
          <p:grpSpPr>
            <a:xfrm>
              <a:off x="4207935" y="2442891"/>
              <a:ext cx="2505635" cy="1345337"/>
              <a:chOff x="3293535" y="2429828"/>
              <a:chExt cx="2505635" cy="1345337"/>
            </a:xfrm>
          </p:grpSpPr>
          <p:sp>
            <p:nvSpPr>
              <p:cNvPr id="9" name="Rectangle 8"/>
              <p:cNvSpPr/>
              <p:nvPr/>
            </p:nvSpPr>
            <p:spPr>
              <a:xfrm>
                <a:off x="3293535" y="2479764"/>
                <a:ext cx="2441059" cy="1295401"/>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0" name="Rectangle 49"/>
              <p:cNvSpPr/>
              <p:nvPr/>
            </p:nvSpPr>
            <p:spPr>
              <a:xfrm>
                <a:off x="3455513" y="2707820"/>
                <a:ext cx="1141314" cy="94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95" name="Picture 94"/>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flipH="1">
                <a:off x="5407395" y="2468057"/>
                <a:ext cx="269343" cy="377607"/>
              </a:xfrm>
              <a:prstGeom prst="rect">
                <a:avLst/>
              </a:prstGeom>
              <a:ln>
                <a:solidFill>
                  <a:srgbClr val="0070C0"/>
                </a:solidFill>
              </a:ln>
            </p:spPr>
          </p:pic>
          <p:sp>
            <p:nvSpPr>
              <p:cNvPr id="150" name="Rectangle 149"/>
              <p:cNvSpPr/>
              <p:nvPr/>
            </p:nvSpPr>
            <p:spPr>
              <a:xfrm>
                <a:off x="4109652" y="2429828"/>
                <a:ext cx="1689518" cy="264955"/>
              </a:xfrm>
              <a:prstGeom prst="rect">
                <a:avLst/>
              </a:prstGeom>
              <a:ln>
                <a:no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solidFill>
                    <a:effectLst/>
                    <a:uLnTx/>
                    <a:uFillTx/>
                    <a:ea typeface="+mn-ea"/>
                    <a:cs typeface="+mn-cs"/>
                  </a:rPr>
                  <a:t>AES-256</a:t>
                </a:r>
                <a:endParaRPr kumimoji="0" lang="en-US" sz="600" b="0" i="0" u="none" strike="noStrike" kern="1200" cap="none" spc="0" normalizeH="0" baseline="0" noProof="0" dirty="0">
                  <a:ln>
                    <a:noFill/>
                  </a:ln>
                  <a:solidFill>
                    <a:srgbClr val="000000"/>
                  </a:solidFill>
                  <a:effectLst/>
                  <a:uLnTx/>
                  <a:uFillTx/>
                  <a:ea typeface="+mn-ea"/>
                  <a:cs typeface="+mn-cs"/>
                </a:endParaRPr>
              </a:p>
            </p:txBody>
          </p:sp>
        </p:grpSp>
        <p:sp>
          <p:nvSpPr>
            <p:cNvPr id="103" name="Rectangle 102"/>
            <p:cNvSpPr/>
            <p:nvPr/>
          </p:nvSpPr>
          <p:spPr>
            <a:xfrm>
              <a:off x="4637315" y="3468013"/>
              <a:ext cx="561702" cy="215711"/>
            </a:xfrm>
            <a:prstGeom prst="rect">
              <a:avLst/>
            </a:prstGeom>
            <a:ln>
              <a:no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smtClean="0">
                  <a:ln>
                    <a:noFill/>
                  </a:ln>
                  <a:solidFill>
                    <a:srgbClr val="000000"/>
                  </a:solidFill>
                  <a:effectLst/>
                  <a:uLnTx/>
                  <a:uFillTx/>
                  <a:ea typeface="+mn-ea"/>
                  <a:cs typeface="+mn-cs"/>
                </a:rPr>
                <a:t>AWS S3</a:t>
              </a:r>
              <a:endParaRPr kumimoji="0" lang="en-US" sz="800" b="1" i="0" u="none" strike="noStrike" kern="1200" cap="none" spc="0" normalizeH="0" baseline="0" noProof="0" dirty="0">
                <a:ln>
                  <a:noFill/>
                </a:ln>
                <a:solidFill>
                  <a:srgbClr val="000000"/>
                </a:solidFill>
                <a:effectLst/>
                <a:uLnTx/>
                <a:uFillTx/>
                <a:ea typeface="+mn-ea"/>
                <a:cs typeface="+mn-cs"/>
              </a:endParaRPr>
            </a:p>
          </p:txBody>
        </p:sp>
        <p:sp>
          <p:nvSpPr>
            <p:cNvPr id="118" name="Rectangle 117"/>
            <p:cNvSpPr/>
            <p:nvPr/>
          </p:nvSpPr>
          <p:spPr>
            <a:xfrm>
              <a:off x="4167048" y="2275457"/>
              <a:ext cx="1785492" cy="210805"/>
            </a:xfrm>
            <a:prstGeom prst="rect">
              <a:avLst/>
            </a:prstGeom>
            <a:ln>
              <a:solidFill>
                <a:srgbClr val="0070C0"/>
              </a:solidFill>
            </a:ln>
          </p:spPr>
          <p:txBody>
            <a:bodyPr wrap="none" lIns="18288" tIns="18288" rIns="18288" bIns="18288"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0000"/>
                  </a:solidFill>
                  <a:effectLst/>
                  <a:uLnTx/>
                  <a:uFillTx/>
                  <a:ea typeface="+mn-ea"/>
                  <a:cs typeface="+mn-cs"/>
                </a:rPr>
                <a:t>Raw Layer</a:t>
              </a:r>
              <a:endParaRPr kumimoji="0" lang="en-US" sz="1000" b="1" i="0" u="none" strike="noStrike" kern="1200" cap="none" spc="0" normalizeH="0" baseline="0" noProof="0" dirty="0">
                <a:ln>
                  <a:noFill/>
                </a:ln>
                <a:solidFill>
                  <a:srgbClr val="000000"/>
                </a:solidFill>
                <a:effectLst/>
                <a:uLnTx/>
                <a:uFillTx/>
                <a:ea typeface="+mn-ea"/>
                <a:cs typeface="+mn-cs"/>
              </a:endParaRPr>
            </a:p>
          </p:txBody>
        </p:sp>
      </p:grpSp>
      <p:sp>
        <p:nvSpPr>
          <p:cNvPr id="124" name="Rectangle 123"/>
          <p:cNvSpPr/>
          <p:nvPr/>
        </p:nvSpPr>
        <p:spPr>
          <a:xfrm>
            <a:off x="2642086" y="4547746"/>
            <a:ext cx="1432372"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Authentication, Authorization, Accounting &amp; Data Protection</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5" name="Rectangle 124"/>
          <p:cNvSpPr/>
          <p:nvPr/>
        </p:nvSpPr>
        <p:spPr>
          <a:xfrm>
            <a:off x="4136443" y="4673382"/>
            <a:ext cx="9826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Workflow Orchestration</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6" name="Rectangle 125"/>
          <p:cNvSpPr/>
          <p:nvPr/>
        </p:nvSpPr>
        <p:spPr>
          <a:xfrm>
            <a:off x="5468699" y="4682565"/>
            <a:ext cx="9826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Metadata Management</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7" name="Rectangle 126"/>
          <p:cNvSpPr/>
          <p:nvPr/>
        </p:nvSpPr>
        <p:spPr>
          <a:xfrm>
            <a:off x="8401864" y="4763359"/>
            <a:ext cx="134725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Monitoring &amp; Administration</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8" name="Rectangle 127"/>
          <p:cNvSpPr/>
          <p:nvPr/>
        </p:nvSpPr>
        <p:spPr>
          <a:xfrm>
            <a:off x="8844915" y="4487239"/>
            <a:ext cx="98262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ea typeface="+mn-ea"/>
                <a:cs typeface="+mn-cs"/>
              </a:rPr>
              <a:t>AWS </a:t>
            </a:r>
            <a:r>
              <a:rPr kumimoji="0" lang="en-US" sz="800" b="0" i="0" u="none" strike="noStrike" kern="1200" cap="none" spc="0" normalizeH="0" baseline="0" noProof="0" dirty="0" err="1" smtClean="0">
                <a:ln>
                  <a:noFill/>
                </a:ln>
                <a:solidFill>
                  <a:srgbClr val="000000"/>
                </a:solidFill>
                <a:effectLst/>
                <a:uLnTx/>
                <a:uFillTx/>
                <a:ea typeface="+mn-ea"/>
                <a:cs typeface="+mn-cs"/>
              </a:rPr>
              <a:t>CloudWatch</a:t>
            </a:r>
            <a:endParaRPr kumimoji="0" lang="en-US" sz="800" b="0" i="0" u="none" strike="noStrike" kern="1200" cap="none" spc="0" normalizeH="0" baseline="0" noProof="0" dirty="0">
              <a:ln>
                <a:noFill/>
              </a:ln>
              <a:solidFill>
                <a:srgbClr val="000000"/>
              </a:solidFill>
              <a:effectLst/>
              <a:uLnTx/>
              <a:uFillTx/>
              <a:ea typeface="+mn-ea"/>
              <a:cs typeface="+mn-cs"/>
            </a:endParaRPr>
          </a:p>
        </p:txBody>
      </p:sp>
      <p:sp>
        <p:nvSpPr>
          <p:cNvPr id="133" name="Rectangle 132"/>
          <p:cNvSpPr/>
          <p:nvPr/>
        </p:nvSpPr>
        <p:spPr>
          <a:xfrm>
            <a:off x="8288722" y="1680266"/>
            <a:ext cx="166570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000000"/>
                </a:solidFill>
                <a:effectLst/>
                <a:uLnTx/>
                <a:uFillTx/>
                <a:ea typeface="+mn-ea"/>
                <a:cs typeface="+mn-cs"/>
              </a:rPr>
              <a:t>Data Warehouse Layer</a:t>
            </a:r>
            <a:endParaRPr kumimoji="0" lang="en-US" sz="1050" b="1" i="0" u="none" strike="noStrike" kern="1200" cap="none" spc="0" normalizeH="0" baseline="0" noProof="0" dirty="0">
              <a:ln>
                <a:noFill/>
              </a:ln>
              <a:solidFill>
                <a:srgbClr val="000000"/>
              </a:solidFill>
              <a:effectLst/>
              <a:uLnTx/>
              <a:uFillTx/>
              <a:ea typeface="+mn-ea"/>
              <a:cs typeface="+mn-cs"/>
            </a:endParaRPr>
          </a:p>
        </p:txBody>
      </p:sp>
      <p:sp>
        <p:nvSpPr>
          <p:cNvPr id="137" name="Rectangle 136"/>
          <p:cNvSpPr/>
          <p:nvPr/>
        </p:nvSpPr>
        <p:spPr>
          <a:xfrm>
            <a:off x="4321872" y="3447861"/>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Archive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38" name="Rectangle 137"/>
          <p:cNvSpPr/>
          <p:nvPr/>
        </p:nvSpPr>
        <p:spPr>
          <a:xfrm>
            <a:off x="4423299" y="1646051"/>
            <a:ext cx="206432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grpSp>
        <p:nvGrpSpPr>
          <p:cNvPr id="185" name="Group 184"/>
          <p:cNvGrpSpPr/>
          <p:nvPr/>
        </p:nvGrpSpPr>
        <p:grpSpPr>
          <a:xfrm>
            <a:off x="6513353" y="1961838"/>
            <a:ext cx="3324692" cy="1538744"/>
            <a:chOff x="7067007" y="2030185"/>
            <a:chExt cx="3257753" cy="1888672"/>
          </a:xfrm>
        </p:grpSpPr>
        <p:sp>
          <p:nvSpPr>
            <p:cNvPr id="19" name="Rectangle 18"/>
            <p:cNvSpPr/>
            <p:nvPr/>
          </p:nvSpPr>
          <p:spPr>
            <a:xfrm>
              <a:off x="7067007" y="2030185"/>
              <a:ext cx="3257753" cy="188867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184" name="Picture 20" descr="C:\Users\190722\Desktop\db1_4.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10800000" flipV="1">
              <a:off x="7267806" y="2488278"/>
              <a:ext cx="477590" cy="326293"/>
            </a:xfrm>
            <a:prstGeom prst="rect">
              <a:avLst/>
            </a:prstGeom>
            <a:noFill/>
            <a:extLst>
              <a:ext uri="{909E8E84-426E-40DD-AFC4-6F175D3DCCD1}">
                <a14:hiddenFill xmlns:a14="http://schemas.microsoft.com/office/drawing/2010/main">
                  <a:solidFill>
                    <a:srgbClr val="FFFFFF"/>
                  </a:solidFill>
                </a14:hiddenFill>
              </a:ext>
            </a:extLst>
          </p:spPr>
        </p:pic>
      </p:grpSp>
      <p:sp>
        <p:nvSpPr>
          <p:cNvPr id="194" name="TextBox 193"/>
          <p:cNvSpPr txBox="1"/>
          <p:nvPr/>
        </p:nvSpPr>
        <p:spPr>
          <a:xfrm>
            <a:off x="6304494" y="1957977"/>
            <a:ext cx="1226967" cy="246276"/>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Stage </a:t>
            </a:r>
            <a:r>
              <a:rPr kumimoji="0" lang="en-US" sz="12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13" name="Rectangle 12"/>
          <p:cNvSpPr/>
          <p:nvPr/>
        </p:nvSpPr>
        <p:spPr>
          <a:xfrm>
            <a:off x="347682" y="1375590"/>
            <a:ext cx="1088715" cy="3596640"/>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mn-cs"/>
              </a:rPr>
              <a:t>DAL</a:t>
            </a:r>
          </a:p>
        </p:txBody>
      </p:sp>
      <p:pic>
        <p:nvPicPr>
          <p:cNvPr id="190" name="Picture 189"/>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12862" y="4439112"/>
            <a:ext cx="311293" cy="311293"/>
          </a:xfrm>
          <a:prstGeom prst="rect">
            <a:avLst/>
          </a:prstGeom>
        </p:spPr>
      </p:pic>
      <p:pic>
        <p:nvPicPr>
          <p:cNvPr id="191" name="Picture 190"/>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21569" y="3886120"/>
            <a:ext cx="311293" cy="311293"/>
          </a:xfrm>
          <a:prstGeom prst="rect">
            <a:avLst/>
          </a:prstGeom>
        </p:spPr>
      </p:pic>
      <p:pic>
        <p:nvPicPr>
          <p:cNvPr id="192" name="Picture 191"/>
          <p:cNvPicPr>
            <a:picLocks noChangeAspect="1"/>
          </p:cNvPicPr>
          <p:nvPr/>
        </p:nvPicPr>
        <p:blipFill>
          <a:blip r:embed="rId8" cstate="print">
            <a:duotone>
              <a:srgbClr val="00B140">
                <a:shade val="45000"/>
                <a:satMod val="135000"/>
              </a:srgbClr>
              <a:prstClr val="white"/>
            </a:duotone>
            <a:extLst>
              <a:ext uri="{28A0092B-C50C-407E-A947-70E740481C1C}">
                <a14:useLocalDpi xmlns:a14="http://schemas.microsoft.com/office/drawing/2010/main" val="0"/>
              </a:ext>
            </a:extLst>
          </a:blip>
          <a:stretch>
            <a:fillRect/>
          </a:stretch>
        </p:blipFill>
        <p:spPr>
          <a:xfrm>
            <a:off x="730278" y="3293936"/>
            <a:ext cx="311293" cy="311293"/>
          </a:xfrm>
          <a:prstGeom prst="rect">
            <a:avLst/>
          </a:prstGeom>
        </p:spPr>
      </p:pic>
      <p:sp>
        <p:nvSpPr>
          <p:cNvPr id="195" name="Rectangle 194"/>
          <p:cNvSpPr/>
          <p:nvPr/>
        </p:nvSpPr>
        <p:spPr>
          <a:xfrm>
            <a:off x="673544" y="3569452"/>
            <a:ext cx="862857"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DDS</a:t>
            </a:r>
          </a:p>
        </p:txBody>
      </p:sp>
      <p:sp>
        <p:nvSpPr>
          <p:cNvPr id="196" name="Rounded Rectangle 195"/>
          <p:cNvSpPr/>
          <p:nvPr/>
        </p:nvSpPr>
        <p:spPr>
          <a:xfrm>
            <a:off x="439122" y="3225073"/>
            <a:ext cx="914400" cy="1698172"/>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97" name="Rectangle 196"/>
          <p:cNvSpPr/>
          <p:nvPr/>
        </p:nvSpPr>
        <p:spPr>
          <a:xfrm>
            <a:off x="654068" y="4157282"/>
            <a:ext cx="684803"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ODS</a:t>
            </a:r>
          </a:p>
        </p:txBody>
      </p:sp>
      <p:sp>
        <p:nvSpPr>
          <p:cNvPr id="198" name="Rectangle 197"/>
          <p:cNvSpPr/>
          <p:nvPr/>
        </p:nvSpPr>
        <p:spPr>
          <a:xfrm>
            <a:off x="692780" y="4705921"/>
            <a:ext cx="38504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DAL</a:t>
            </a:r>
          </a:p>
        </p:txBody>
      </p:sp>
      <p:sp>
        <p:nvSpPr>
          <p:cNvPr id="200" name="Rectangle 199"/>
          <p:cNvSpPr/>
          <p:nvPr/>
        </p:nvSpPr>
        <p:spPr>
          <a:xfrm>
            <a:off x="647337" y="2733946"/>
            <a:ext cx="550228"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3A0"/>
                </a:solidFill>
                <a:effectLst/>
                <a:uLnTx/>
                <a:uFillTx/>
                <a:ea typeface="+mn-ea"/>
                <a:cs typeface="+mn-cs"/>
              </a:rPr>
              <a:t>CDL</a:t>
            </a:r>
            <a:r>
              <a:rPr kumimoji="0" lang="en-US" sz="1800" b="0" i="0" u="none" strike="noStrike" kern="1200" cap="none" spc="0" normalizeH="0" baseline="0" noProof="0" dirty="0">
                <a:ln>
                  <a:noFill/>
                </a:ln>
                <a:solidFill>
                  <a:srgbClr val="0033A0"/>
                </a:solidFill>
                <a:effectLst/>
                <a:uLnTx/>
                <a:uFillTx/>
                <a:ea typeface="+mn-ea"/>
                <a:cs typeface="+mn-cs"/>
              </a:rPr>
              <a:t> </a:t>
            </a:r>
          </a:p>
        </p:txBody>
      </p:sp>
      <p:pic>
        <p:nvPicPr>
          <p:cNvPr id="201" name="Picture 17" descr="D:\My New Ds Top\Crystel Iconss\data ware h [Converted]aa.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73095" y="2276351"/>
            <a:ext cx="382514" cy="31385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17" descr="D:\My New Ds Top\Crystel Iconss\data ware h [Converted]aa.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248900" y="2329790"/>
            <a:ext cx="367473" cy="301508"/>
          </a:xfrm>
          <a:prstGeom prst="rect">
            <a:avLst/>
          </a:prstGeom>
          <a:noFill/>
          <a:extLst>
            <a:ext uri="{909E8E84-426E-40DD-AFC4-6F175D3DCCD1}">
              <a14:hiddenFill xmlns:a14="http://schemas.microsoft.com/office/drawing/2010/main">
                <a:solidFill>
                  <a:srgbClr val="FFFFFF"/>
                </a:solidFill>
              </a14:hiddenFill>
            </a:ext>
          </a:extLst>
        </p:spPr>
      </p:pic>
      <p:cxnSp>
        <p:nvCxnSpPr>
          <p:cNvPr id="204" name="Straight Arrow Connector 203"/>
          <p:cNvCxnSpPr/>
          <p:nvPr/>
        </p:nvCxnSpPr>
        <p:spPr>
          <a:xfrm flipV="1">
            <a:off x="2231466" y="2793999"/>
            <a:ext cx="1080693" cy="5876"/>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cxnSp>
        <p:nvCxnSpPr>
          <p:cNvPr id="206" name="Straight Connector 205"/>
          <p:cNvCxnSpPr/>
          <p:nvPr/>
        </p:nvCxnSpPr>
        <p:spPr>
          <a:xfrm>
            <a:off x="7356809" y="2532197"/>
            <a:ext cx="510540" cy="0"/>
          </a:xfrm>
          <a:prstGeom prst="line">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cxnSp>
        <p:nvCxnSpPr>
          <p:cNvPr id="207" name="Straight Connector 206"/>
          <p:cNvCxnSpPr/>
          <p:nvPr/>
        </p:nvCxnSpPr>
        <p:spPr>
          <a:xfrm>
            <a:off x="8702283" y="2519134"/>
            <a:ext cx="510540" cy="0"/>
          </a:xfrm>
          <a:prstGeom prst="line">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208" name="Rounded Rectangle 207"/>
          <p:cNvSpPr/>
          <p:nvPr/>
        </p:nvSpPr>
        <p:spPr>
          <a:xfrm>
            <a:off x="6538685" y="2930962"/>
            <a:ext cx="3271651" cy="500347"/>
          </a:xfrm>
          <a:prstGeom prst="roundRect">
            <a:avLst/>
          </a:prstGeom>
          <a:noFill/>
          <a:ln w="190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209" name="Picture 2" descr="https://www.snowflake.net/wp-content/themes/snowflake/assets/img/logoBlue.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344456" y="3008091"/>
            <a:ext cx="953018" cy="285465"/>
          </a:xfrm>
          <a:prstGeom prst="rect">
            <a:avLst/>
          </a:prstGeom>
          <a:noFill/>
          <a:extLst>
            <a:ext uri="{909E8E84-426E-40DD-AFC4-6F175D3DCCD1}">
              <a14:hiddenFill xmlns:a14="http://schemas.microsoft.com/office/drawing/2010/main">
                <a:solidFill>
                  <a:srgbClr val="FFFFFF"/>
                </a:solidFill>
              </a14:hiddenFill>
            </a:ext>
          </a:extLst>
        </p:spPr>
      </p:pic>
      <p:sp>
        <p:nvSpPr>
          <p:cNvPr id="210" name="Rounded Rectangle 209"/>
          <p:cNvSpPr/>
          <p:nvPr/>
        </p:nvSpPr>
        <p:spPr>
          <a:xfrm>
            <a:off x="8189354" y="1641299"/>
            <a:ext cx="1672837" cy="29371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pic>
        <p:nvPicPr>
          <p:cNvPr id="212" name="Graphic 119">
            <a:extLst>
              <a:ext uri="{FF2B5EF4-FFF2-40B4-BE49-F238E27FC236}">
                <a16:creationId xmlns:a16="http://schemas.microsoft.com/office/drawing/2014/main" id="{A6943B1C-81F9-4F51-9661-BA67AEC70E5E}"/>
              </a:ext>
            </a:extLst>
          </p:cNvPr>
          <p:cNvPicPr>
            <a:picLocks noChangeAspect="1"/>
          </p:cNvPicPr>
          <p:nvPr/>
        </p:nvPicPr>
        <p:blipFill>
          <a:blip r:embed="rId11">
            <a:extLst>
              <a:ext uri="{96DAC541-7B7A-43D3-8B79-37D633B846F1}">
                <asvg:svgBlip xmlns="" xmlns:asvg="http://schemas.microsoft.com/office/drawing/2016/SVG/main" r:embed="rId26"/>
              </a:ext>
            </a:extLst>
          </a:blip>
          <a:stretch>
            <a:fillRect/>
          </a:stretch>
        </p:blipFill>
        <p:spPr>
          <a:xfrm>
            <a:off x="5071446" y="3706782"/>
            <a:ext cx="533400" cy="533400"/>
          </a:xfrm>
          <a:prstGeom prst="rect">
            <a:avLst/>
          </a:prstGeom>
        </p:spPr>
      </p:pic>
      <p:pic>
        <p:nvPicPr>
          <p:cNvPr id="213" name="Graphic 101">
            <a:extLst>
              <a:ext uri="{FF2B5EF4-FFF2-40B4-BE49-F238E27FC236}">
                <a16:creationId xmlns:a16="http://schemas.microsoft.com/office/drawing/2014/main" id="{6E99B1B9-1D61-4DB9-A6C4-B87E71A684DA}"/>
              </a:ext>
            </a:extLst>
          </p:cNvPr>
          <p:cNvPicPr>
            <a:picLocks noChangeAspect="1"/>
          </p:cNvPicPr>
          <p:nvPr/>
        </p:nvPicPr>
        <p:blipFill>
          <a:blip r:embed="rId27">
            <a:extLst>
              <a:ext uri="{96DAC541-7B7A-43D3-8B79-37D633B846F1}">
                <asvg:svgBlip xmlns="" xmlns:asvg="http://schemas.microsoft.com/office/drawing/2016/SVG/main" r:embed="rId18"/>
              </a:ext>
            </a:extLst>
          </a:blip>
          <a:stretch>
            <a:fillRect/>
          </a:stretch>
        </p:blipFill>
        <p:spPr>
          <a:xfrm>
            <a:off x="3364897" y="2785147"/>
            <a:ext cx="533400" cy="533400"/>
          </a:xfrm>
          <a:prstGeom prst="rect">
            <a:avLst/>
          </a:prstGeom>
        </p:spPr>
      </p:pic>
      <p:cxnSp>
        <p:nvCxnSpPr>
          <p:cNvPr id="215" name="Elbow Connector 214"/>
          <p:cNvCxnSpPr>
            <a:endCxn id="237" idx="1"/>
          </p:cNvCxnSpPr>
          <p:nvPr/>
        </p:nvCxnSpPr>
        <p:spPr>
          <a:xfrm>
            <a:off x="3808548" y="3682272"/>
            <a:ext cx="1018903" cy="287385"/>
          </a:xfrm>
          <a:prstGeom prst="bentConnector3">
            <a:avLst>
              <a:gd name="adj1" fmla="val 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7417787" y="1938874"/>
            <a:ext cx="1445994" cy="246276"/>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Transform </a:t>
            </a:r>
            <a:r>
              <a:rPr kumimoji="0" lang="en-US" sz="12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218" name="TextBox 217"/>
          <p:cNvSpPr txBox="1"/>
          <p:nvPr/>
        </p:nvSpPr>
        <p:spPr>
          <a:xfrm>
            <a:off x="8774165" y="1981331"/>
            <a:ext cx="1226967" cy="246276"/>
          </a:xfrm>
          <a:prstGeom prst="rect">
            <a:avLst/>
          </a:prstGeom>
          <a:noFill/>
        </p:spPr>
        <p:txBody>
          <a:bodyPr wrap="square" lIns="61014" tIns="30507" rIns="61014" bIns="30507" rtlCol="0">
            <a:spAutoFit/>
          </a:bodyPr>
          <a:lstStyle/>
          <a:p>
            <a:pPr marL="0" marR="0" lvl="0" indent="0" algn="ctr" defTabSz="581151"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lumMod val="65000"/>
                    <a:lumOff val="35000"/>
                  </a:prstClr>
                </a:solidFill>
                <a:effectLst/>
                <a:uLnTx/>
                <a:uFillTx/>
                <a:ea typeface="+mn-ea"/>
                <a:cs typeface="Calibri" panose="020F0502020204030204" pitchFamily="34" charset="0"/>
              </a:rPr>
              <a:t>Publish </a:t>
            </a:r>
            <a:r>
              <a:rPr kumimoji="0" lang="en-US" sz="1200" b="1" i="0" u="none" strike="noStrike" kern="0" cap="none" spc="0" normalizeH="0" baseline="0" noProof="0" dirty="0">
                <a:ln>
                  <a:noFill/>
                </a:ln>
                <a:solidFill>
                  <a:prstClr val="black">
                    <a:lumMod val="65000"/>
                    <a:lumOff val="35000"/>
                  </a:prstClr>
                </a:solidFill>
                <a:effectLst/>
                <a:uLnTx/>
                <a:uFillTx/>
                <a:ea typeface="+mn-ea"/>
                <a:cs typeface="Calibri" panose="020F0502020204030204" pitchFamily="34" charset="0"/>
              </a:rPr>
              <a:t>Layer</a:t>
            </a:r>
          </a:p>
        </p:txBody>
      </p:sp>
      <p:sp>
        <p:nvSpPr>
          <p:cNvPr id="237" name="Rounded Rectangle 236"/>
          <p:cNvSpPr/>
          <p:nvPr/>
        </p:nvSpPr>
        <p:spPr>
          <a:xfrm>
            <a:off x="4827451" y="3460205"/>
            <a:ext cx="1149531" cy="1018903"/>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43" name="Rectangle 242"/>
          <p:cNvSpPr/>
          <p:nvPr/>
        </p:nvSpPr>
        <p:spPr>
          <a:xfrm>
            <a:off x="4800843" y="1144442"/>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Processing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244" name="Rectangle 243"/>
          <p:cNvSpPr/>
          <p:nvPr/>
        </p:nvSpPr>
        <p:spPr>
          <a:xfrm>
            <a:off x="4347997" y="4244693"/>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AWS S3 Glacier</a:t>
            </a:r>
            <a:endParaRPr kumimoji="0" lang="en-US" sz="900" b="1" i="0" u="none" strike="noStrike" kern="1200" cap="none" spc="0" normalizeH="0" baseline="0" noProof="0" dirty="0">
              <a:ln>
                <a:noFill/>
              </a:ln>
              <a:solidFill>
                <a:srgbClr val="000000"/>
              </a:solidFill>
              <a:effectLst/>
              <a:uLnTx/>
              <a:uFillTx/>
              <a:ea typeface="+mn-ea"/>
              <a:cs typeface="+mn-cs"/>
            </a:endParaRPr>
          </a:p>
        </p:txBody>
      </p:sp>
      <p:cxnSp>
        <p:nvCxnSpPr>
          <p:cNvPr id="245" name="Straight Arrow Connector 244"/>
          <p:cNvCxnSpPr/>
          <p:nvPr/>
        </p:nvCxnSpPr>
        <p:spPr>
          <a:xfrm flipV="1">
            <a:off x="4367046" y="2807062"/>
            <a:ext cx="2134823" cy="1522"/>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cxnSp>
        <p:nvCxnSpPr>
          <p:cNvPr id="250" name="Elbow Connector 249"/>
          <p:cNvCxnSpPr/>
          <p:nvPr/>
        </p:nvCxnSpPr>
        <p:spPr>
          <a:xfrm rot="10800000">
            <a:off x="5545908" y="1884380"/>
            <a:ext cx="940526" cy="486827"/>
          </a:xfrm>
          <a:prstGeom prst="bentConnector3">
            <a:avLst>
              <a:gd name="adj1" fmla="val 10000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p:nvPr/>
        </p:nvCxnSpPr>
        <p:spPr>
          <a:xfrm>
            <a:off x="7008948" y="1539967"/>
            <a:ext cx="1018903" cy="365758"/>
          </a:xfrm>
          <a:prstGeom prst="bentConnector3">
            <a:avLst>
              <a:gd name="adj1" fmla="val 100000"/>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3"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41779" y="2461655"/>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63"/>
          <p:cNvPicPr>
            <a:picLocks noChangeAspect="1"/>
          </p:cNvPicPr>
          <p:nvPr/>
        </p:nvPicPr>
        <p:blipFill>
          <a:blip r:embed="rId29">
            <a:biLevel thresh="75000"/>
            <a:extLst>
              <a:ext uri="{28A0092B-C50C-407E-A947-70E740481C1C}">
                <a14:useLocalDpi xmlns:a14="http://schemas.microsoft.com/office/drawing/2010/main" val="0"/>
              </a:ext>
            </a:extLst>
          </a:blip>
          <a:stretch>
            <a:fillRect/>
          </a:stretch>
        </p:blipFill>
        <p:spPr>
          <a:xfrm>
            <a:off x="616231" y="1565674"/>
            <a:ext cx="483742" cy="483742"/>
          </a:xfrm>
          <a:prstGeom prst="rect">
            <a:avLst/>
          </a:prstGeom>
        </p:spPr>
      </p:pic>
      <p:sp>
        <p:nvSpPr>
          <p:cNvPr id="265" name="Rounded Rectangle 264"/>
          <p:cNvSpPr/>
          <p:nvPr/>
        </p:nvSpPr>
        <p:spPr>
          <a:xfrm>
            <a:off x="516708" y="2336799"/>
            <a:ext cx="640080" cy="731520"/>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66" name="Rectangle 265"/>
          <p:cNvSpPr/>
          <p:nvPr/>
        </p:nvSpPr>
        <p:spPr>
          <a:xfrm>
            <a:off x="660884" y="2001910"/>
            <a:ext cx="460382"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ea typeface="+mn-ea"/>
                <a:cs typeface="+mn-cs"/>
              </a:rPr>
              <a:t>IQVIA</a:t>
            </a:r>
          </a:p>
        </p:txBody>
      </p:sp>
      <p:sp>
        <p:nvSpPr>
          <p:cNvPr id="267" name="Rounded Rectangle 266"/>
          <p:cNvSpPr/>
          <p:nvPr/>
        </p:nvSpPr>
        <p:spPr>
          <a:xfrm>
            <a:off x="525417" y="1470296"/>
            <a:ext cx="640080" cy="731520"/>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70" name="Oval 269"/>
          <p:cNvSpPr/>
          <p:nvPr/>
        </p:nvSpPr>
        <p:spPr>
          <a:xfrm>
            <a:off x="242938" y="5366505"/>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sp>
        <p:nvSpPr>
          <p:cNvPr id="271" name="Rectangle 270"/>
          <p:cNvSpPr/>
          <p:nvPr/>
        </p:nvSpPr>
        <p:spPr>
          <a:xfrm>
            <a:off x="465226" y="5325543"/>
            <a:ext cx="2596915"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Batch Ingestion (Incremental, CDC, ETL Load)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p>
        </p:txBody>
      </p:sp>
      <p:sp>
        <p:nvSpPr>
          <p:cNvPr id="272" name="Oval 271"/>
          <p:cNvSpPr/>
          <p:nvPr/>
        </p:nvSpPr>
        <p:spPr>
          <a:xfrm>
            <a:off x="2256728" y="2458811"/>
            <a:ext cx="219408" cy="2045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1</a:t>
            </a:r>
          </a:p>
        </p:txBody>
      </p:sp>
      <p:sp>
        <p:nvSpPr>
          <p:cNvPr id="273" name="Oval 272"/>
          <p:cNvSpPr/>
          <p:nvPr/>
        </p:nvSpPr>
        <p:spPr>
          <a:xfrm>
            <a:off x="217118" y="5739765"/>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p>
        </p:txBody>
      </p:sp>
      <p:sp>
        <p:nvSpPr>
          <p:cNvPr id="274" name="Oval 273"/>
          <p:cNvSpPr/>
          <p:nvPr/>
        </p:nvSpPr>
        <p:spPr>
          <a:xfrm>
            <a:off x="4786466" y="2876442"/>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2</a:t>
            </a:r>
          </a:p>
        </p:txBody>
      </p:sp>
      <p:sp>
        <p:nvSpPr>
          <p:cNvPr id="276" name="Rectangle 275"/>
          <p:cNvSpPr/>
          <p:nvPr/>
        </p:nvSpPr>
        <p:spPr>
          <a:xfrm>
            <a:off x="488989" y="5694829"/>
            <a:ext cx="3094869"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Load data to </a:t>
            </a:r>
            <a:r>
              <a:rPr lang="en-US" sz="1000" dirty="0" smtClean="0">
                <a:solidFill>
                  <a:srgbClr val="000000"/>
                </a:solidFill>
                <a:cs typeface="Calibri" panose="020F0502020204030204" pitchFamily="34" charset="0"/>
              </a:rPr>
              <a:t>Snowflake </a:t>
            </a:r>
            <a:r>
              <a:rPr lang="en-US" sz="1000" dirty="0">
                <a:solidFill>
                  <a:srgbClr val="000000"/>
                </a:solidFill>
                <a:cs typeface="Calibri" panose="020F0502020204030204" pitchFamily="34" charset="0"/>
              </a:rPr>
              <a:t>using </a:t>
            </a:r>
            <a:r>
              <a:rPr lang="en-US" sz="1000" dirty="0" smtClean="0">
                <a:solidFill>
                  <a:srgbClr val="000000"/>
                </a:solidFill>
                <a:cs typeface="Calibri" panose="020F0502020204030204" pitchFamily="34" charset="0"/>
              </a:rPr>
              <a:t>copy </a:t>
            </a:r>
            <a:r>
              <a:rPr lang="en-US" sz="1000" dirty="0">
                <a:solidFill>
                  <a:srgbClr val="000000"/>
                </a:solidFill>
                <a:cs typeface="Calibri" panose="020F0502020204030204" pitchFamily="34" charset="0"/>
              </a:rPr>
              <a:t>command</a:t>
            </a:r>
          </a:p>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	</a:t>
            </a:r>
          </a:p>
        </p:txBody>
      </p:sp>
      <p:sp>
        <p:nvSpPr>
          <p:cNvPr id="277" name="Oval 276"/>
          <p:cNvSpPr/>
          <p:nvPr/>
        </p:nvSpPr>
        <p:spPr>
          <a:xfrm>
            <a:off x="228042" y="6071017"/>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p>
        </p:txBody>
      </p:sp>
      <p:sp>
        <p:nvSpPr>
          <p:cNvPr id="278" name="Oval 277"/>
          <p:cNvSpPr/>
          <p:nvPr/>
        </p:nvSpPr>
        <p:spPr>
          <a:xfrm>
            <a:off x="6753291" y="1387519"/>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3</a:t>
            </a:r>
          </a:p>
        </p:txBody>
      </p:sp>
      <p:sp>
        <p:nvSpPr>
          <p:cNvPr id="279" name="Rectangle 278"/>
          <p:cNvSpPr/>
          <p:nvPr/>
        </p:nvSpPr>
        <p:spPr>
          <a:xfrm>
            <a:off x="504267" y="6000690"/>
            <a:ext cx="3704661"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Transformation  using Informatica along with </a:t>
            </a:r>
            <a:r>
              <a:rPr lang="en-US" sz="1000" dirty="0" smtClean="0">
                <a:solidFill>
                  <a:srgbClr val="000000"/>
                </a:solidFill>
                <a:cs typeface="Calibri" panose="020F0502020204030204" pitchFamily="34" charset="0"/>
              </a:rPr>
              <a:t>Python </a:t>
            </a:r>
            <a:r>
              <a:rPr lang="en-US" sz="1000" dirty="0">
                <a:solidFill>
                  <a:srgbClr val="000000"/>
                </a:solidFill>
                <a:cs typeface="Calibri" panose="020F0502020204030204" pitchFamily="34" charset="0"/>
              </a:rPr>
              <a:t>UDF, Stored </a:t>
            </a:r>
            <a:r>
              <a:rPr lang="en-US" sz="1000" dirty="0" smtClean="0">
                <a:solidFill>
                  <a:srgbClr val="000000"/>
                </a:solidFill>
                <a:cs typeface="Calibri" panose="020F0502020204030204" pitchFamily="34" charset="0"/>
              </a:rPr>
              <a:t>Procedures</a:t>
            </a:r>
            <a:endParaRPr lang="en-US" sz="1000" dirty="0">
              <a:solidFill>
                <a:srgbClr val="000000"/>
              </a:solidFill>
              <a:cs typeface="Calibri" panose="020F0502020204030204" pitchFamily="34" charset="0"/>
            </a:endParaRPr>
          </a:p>
        </p:txBody>
      </p:sp>
      <p:sp>
        <p:nvSpPr>
          <p:cNvPr id="280" name="Oval 279"/>
          <p:cNvSpPr/>
          <p:nvPr/>
        </p:nvSpPr>
        <p:spPr>
          <a:xfrm>
            <a:off x="4214985" y="5366922"/>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281" name="Oval 280"/>
          <p:cNvSpPr/>
          <p:nvPr/>
        </p:nvSpPr>
        <p:spPr>
          <a:xfrm>
            <a:off x="8738846" y="2275523"/>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4</a:t>
            </a:r>
          </a:p>
        </p:txBody>
      </p:sp>
      <p:sp>
        <p:nvSpPr>
          <p:cNvPr id="282" name="Rectangle 281"/>
          <p:cNvSpPr/>
          <p:nvPr/>
        </p:nvSpPr>
        <p:spPr>
          <a:xfrm>
            <a:off x="4423448" y="5329488"/>
            <a:ext cx="3100736"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Publish Layer Load Informatica along with (Python UDF, Stored Procedures)</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83" name="Oval 282"/>
          <p:cNvSpPr/>
          <p:nvPr/>
        </p:nvSpPr>
        <p:spPr>
          <a:xfrm>
            <a:off x="4231932" y="5770820"/>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284" name="Rectangle 283"/>
          <p:cNvSpPr/>
          <p:nvPr/>
        </p:nvSpPr>
        <p:spPr>
          <a:xfrm>
            <a:off x="4475279" y="5725716"/>
            <a:ext cx="2475202"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Archive data based on data retention policy</a:t>
            </a:r>
          </a:p>
        </p:txBody>
      </p:sp>
      <p:sp>
        <p:nvSpPr>
          <p:cNvPr id="285" name="Oval 284"/>
          <p:cNvSpPr/>
          <p:nvPr/>
        </p:nvSpPr>
        <p:spPr>
          <a:xfrm>
            <a:off x="4528969" y="3724843"/>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cxnSp>
        <p:nvCxnSpPr>
          <p:cNvPr id="288" name="Elbow Connector 287"/>
          <p:cNvCxnSpPr/>
          <p:nvPr/>
        </p:nvCxnSpPr>
        <p:spPr>
          <a:xfrm rot="5400000" flipH="1" flipV="1">
            <a:off x="2485263" y="3430237"/>
            <a:ext cx="708921" cy="1257364"/>
          </a:xfrm>
          <a:prstGeom prst="bentConnector3">
            <a:avLst>
              <a:gd name="adj1" fmla="val -254"/>
            </a:avLst>
          </a:prstGeom>
          <a:ln w="31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1438029" y="2912049"/>
            <a:ext cx="211265" cy="0"/>
          </a:xfrm>
          <a:prstGeom prst="line">
            <a:avLst/>
          </a:prstGeom>
          <a:ln>
            <a:solidFill>
              <a:schemeClr val="tx2">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8" name="Oval 297"/>
          <p:cNvSpPr/>
          <p:nvPr/>
        </p:nvSpPr>
        <p:spPr>
          <a:xfrm>
            <a:off x="2343814" y="4152629"/>
            <a:ext cx="219408" cy="2045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1</a:t>
            </a:r>
          </a:p>
        </p:txBody>
      </p:sp>
      <p:pic>
        <p:nvPicPr>
          <p:cNvPr id="117" name="Picture 116"/>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5244165" y="1409777"/>
            <a:ext cx="384888" cy="292342"/>
          </a:xfrm>
          <a:prstGeom prst="rect">
            <a:avLst/>
          </a:prstGeom>
          <a:noFill/>
          <a:ln w="6350">
            <a:noFill/>
            <a:prstDash val="dash"/>
          </a:ln>
        </p:spPr>
      </p:pic>
      <p:pic>
        <p:nvPicPr>
          <p:cNvPr id="119" name="Picture 4" descr="Image result for aws ec2 image"/>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581872" y="1607575"/>
            <a:ext cx="416810" cy="23492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2731741" y="4044121"/>
            <a:ext cx="384888" cy="292342"/>
          </a:xfrm>
          <a:prstGeom prst="rect">
            <a:avLst/>
          </a:prstGeom>
          <a:noFill/>
          <a:ln w="6350">
            <a:noFill/>
            <a:prstDash val="dash"/>
          </a:ln>
        </p:spPr>
      </p:pic>
      <p:pic>
        <p:nvPicPr>
          <p:cNvPr id="122" name="Picture 121"/>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623269" flipV="1">
            <a:off x="2614176" y="2463515"/>
            <a:ext cx="384888" cy="292342"/>
          </a:xfrm>
          <a:prstGeom prst="rect">
            <a:avLst/>
          </a:prstGeom>
          <a:noFill/>
          <a:ln w="6350">
            <a:noFill/>
            <a:prstDash val="dash"/>
          </a:ln>
        </p:spPr>
      </p:pic>
      <p:sp>
        <p:nvSpPr>
          <p:cNvPr id="123" name="Rectangle 122"/>
          <p:cNvSpPr/>
          <p:nvPr/>
        </p:nvSpPr>
        <p:spPr>
          <a:xfrm>
            <a:off x="2157883" y="2802707"/>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29" name="Rectangle 128"/>
          <p:cNvSpPr/>
          <p:nvPr/>
        </p:nvSpPr>
        <p:spPr>
          <a:xfrm>
            <a:off x="2310283" y="4365895"/>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Informatica</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3" name="TextBox 2"/>
          <p:cNvSpPr txBox="1"/>
          <p:nvPr/>
        </p:nvSpPr>
        <p:spPr>
          <a:xfrm>
            <a:off x="2802707" y="1004388"/>
            <a:ext cx="1084217" cy="161583"/>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smtClean="0">
                <a:ln>
                  <a:noFill/>
                </a:ln>
                <a:solidFill>
                  <a:srgbClr val="000000"/>
                </a:solidFill>
                <a:effectLst/>
                <a:uLnTx/>
                <a:uFillTx/>
                <a:ea typeface="+mn-ea"/>
                <a:cs typeface="+mn-cs"/>
              </a:rPr>
              <a:t>Autosys</a:t>
            </a:r>
            <a:endParaRPr kumimoji="0" lang="en-US" sz="1050" b="1" i="0" u="none" strike="noStrike" kern="1200" cap="none" spc="0" normalizeH="0" baseline="0" noProof="0" dirty="0" smtClean="0">
              <a:ln>
                <a:noFill/>
              </a:ln>
              <a:solidFill>
                <a:srgbClr val="000000"/>
              </a:solidFill>
              <a:effectLst/>
              <a:uLnTx/>
              <a:uFillTx/>
              <a:ea typeface="+mn-ea"/>
              <a:cs typeface="+mn-cs"/>
            </a:endParaRPr>
          </a:p>
        </p:txBody>
      </p:sp>
      <p:sp>
        <p:nvSpPr>
          <p:cNvPr id="7" name="Rectangle 6"/>
          <p:cNvSpPr/>
          <p:nvPr/>
        </p:nvSpPr>
        <p:spPr>
          <a:xfrm>
            <a:off x="2711269" y="952136"/>
            <a:ext cx="878378" cy="30400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31" name="Oval 130"/>
          <p:cNvSpPr/>
          <p:nvPr/>
        </p:nvSpPr>
        <p:spPr>
          <a:xfrm>
            <a:off x="2761129" y="1303861"/>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6</a:t>
            </a:r>
          </a:p>
        </p:txBody>
      </p:sp>
      <p:sp>
        <p:nvSpPr>
          <p:cNvPr id="132" name="Rectangle 131"/>
          <p:cNvSpPr/>
          <p:nvPr/>
        </p:nvSpPr>
        <p:spPr>
          <a:xfrm>
            <a:off x="4483650" y="6106370"/>
            <a:ext cx="2475202"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err="1">
                <a:solidFill>
                  <a:srgbClr val="000000"/>
                </a:solidFill>
                <a:cs typeface="Calibri" panose="020F0502020204030204" pitchFamily="34" charset="0"/>
              </a:rPr>
              <a:t>Autosys</a:t>
            </a:r>
            <a:r>
              <a:rPr lang="en-US" sz="1000" dirty="0">
                <a:solidFill>
                  <a:srgbClr val="000000"/>
                </a:solidFill>
                <a:cs typeface="Calibri" panose="020F0502020204030204" pitchFamily="34" charset="0"/>
              </a:rPr>
              <a:t> will be used for </a:t>
            </a:r>
            <a:r>
              <a:rPr lang="en-US" sz="1000" dirty="0" smtClean="0">
                <a:solidFill>
                  <a:srgbClr val="000000"/>
                </a:solidFill>
                <a:cs typeface="Calibri" panose="020F0502020204030204" pitchFamily="34" charset="0"/>
              </a:rPr>
              <a:t>job </a:t>
            </a:r>
            <a:r>
              <a:rPr lang="en-US" sz="1000" dirty="0">
                <a:solidFill>
                  <a:srgbClr val="000000"/>
                </a:solidFill>
                <a:cs typeface="Calibri" panose="020F0502020204030204" pitchFamily="34" charset="0"/>
              </a:rPr>
              <a:t>scheduling</a:t>
            </a:r>
          </a:p>
        </p:txBody>
      </p:sp>
      <p:sp>
        <p:nvSpPr>
          <p:cNvPr id="134" name="Oval 133"/>
          <p:cNvSpPr/>
          <p:nvPr/>
        </p:nvSpPr>
        <p:spPr>
          <a:xfrm>
            <a:off x="4232717" y="6090267"/>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p>
        </p:txBody>
      </p:sp>
      <p:pic>
        <p:nvPicPr>
          <p:cNvPr id="120" name="Graphic 10">
            <a:extLst>
              <a:ext uri="{FF2B5EF4-FFF2-40B4-BE49-F238E27FC236}">
                <a16:creationId xmlns:a16="http://schemas.microsoft.com/office/drawing/2014/main" id="{CFBA858E-1F39-BC4A-8A1C-B3B0FE9B326E}"/>
              </a:ext>
            </a:extLst>
          </p:cNvPr>
          <p:cNvPicPr>
            <a:picLocks noChangeAspect="1"/>
          </p:cNvPicPr>
          <p:nvPr/>
        </p:nvPicPr>
        <p:blipFill>
          <a:blip r:embed="rId32">
            <a:extLst>
              <a:ext uri="{96DAC541-7B7A-43D3-8B79-37D633B846F1}">
                <asvg:svgBlip xmlns="" xmlns:asvg="http://schemas.microsoft.com/office/drawing/2016/SVG/main" r:embed="rId34"/>
              </a:ext>
            </a:extLst>
          </a:blip>
          <a:stretch>
            <a:fillRect/>
          </a:stretch>
        </p:blipFill>
        <p:spPr>
          <a:xfrm>
            <a:off x="9839294" y="852292"/>
            <a:ext cx="330200" cy="330200"/>
          </a:xfrm>
          <a:prstGeom prst="rect">
            <a:avLst/>
          </a:prstGeom>
        </p:spPr>
      </p:pic>
      <p:pic>
        <p:nvPicPr>
          <p:cNvPr id="140" name="Graphic 82">
            <a:extLst>
              <a:ext uri="{FF2B5EF4-FFF2-40B4-BE49-F238E27FC236}">
                <a16:creationId xmlns:a16="http://schemas.microsoft.com/office/drawing/2014/main" id="{FE35AF64-99EB-DD4D-9C9A-310E61A479CB}"/>
              </a:ext>
            </a:extLst>
          </p:cNvPr>
          <p:cNvPicPr>
            <a:picLocks noChangeAspect="1"/>
          </p:cNvPicPr>
          <p:nvPr/>
        </p:nvPicPr>
        <p:blipFill>
          <a:blip r:embed="rId35">
            <a:extLst>
              <a:ext uri="{96DAC541-7B7A-43D3-8B79-37D633B846F1}">
                <asvg:svgBlip xmlns="" xmlns:asvg="http://schemas.microsoft.com/office/drawing/2016/SVG/main" r:embed="rId37"/>
              </a:ext>
            </a:extLst>
          </a:blip>
          <a:stretch>
            <a:fillRect/>
          </a:stretch>
        </p:blipFill>
        <p:spPr>
          <a:xfrm>
            <a:off x="3859263" y="949592"/>
            <a:ext cx="492383" cy="492383"/>
          </a:xfrm>
          <a:prstGeom prst="rect">
            <a:avLst/>
          </a:prstGeom>
        </p:spPr>
      </p:pic>
      <p:cxnSp>
        <p:nvCxnSpPr>
          <p:cNvPr id="141" name="Straight Arrow Connector 140"/>
          <p:cNvCxnSpPr/>
          <p:nvPr/>
        </p:nvCxnSpPr>
        <p:spPr>
          <a:xfrm flipV="1">
            <a:off x="4226953" y="1821244"/>
            <a:ext cx="2" cy="674199"/>
          </a:xfrm>
          <a:prstGeom prst="straightConnector1">
            <a:avLst/>
          </a:prstGeom>
          <a:ln w="3175">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42" name="Oval 141"/>
          <p:cNvSpPr/>
          <p:nvPr/>
        </p:nvSpPr>
        <p:spPr>
          <a:xfrm>
            <a:off x="7630346" y="5395907"/>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Calibri" panose="020F0502020204030204" pitchFamily="34" charset="0"/>
              </a:rPr>
              <a:t>7</a:t>
            </a:r>
            <a:endPar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3" name="Oval 142"/>
          <p:cNvSpPr/>
          <p:nvPr/>
        </p:nvSpPr>
        <p:spPr>
          <a:xfrm>
            <a:off x="3542127" y="1430925"/>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144" name="Rectangle 143"/>
          <p:cNvSpPr/>
          <p:nvPr/>
        </p:nvSpPr>
        <p:spPr>
          <a:xfrm>
            <a:off x="7907760" y="5318291"/>
            <a:ext cx="4127358"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dirty="0">
                <a:solidFill>
                  <a:srgbClr val="000000"/>
                </a:solidFill>
                <a:cs typeface="Calibri" panose="020F0502020204030204" pitchFamily="34" charset="0"/>
              </a:rPr>
              <a:t>Data Catalog will be created on top of Raw S3 bucket to  access and analyze data using Amazon Athena</a:t>
            </a:r>
          </a:p>
        </p:txBody>
      </p:sp>
      <p:sp>
        <p:nvSpPr>
          <p:cNvPr id="146" name="Rectangle 145"/>
          <p:cNvSpPr/>
          <p:nvPr/>
        </p:nvSpPr>
        <p:spPr>
          <a:xfrm>
            <a:off x="3474064" y="1444962"/>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Athena</a:t>
            </a:r>
            <a:endParaRPr kumimoji="0" lang="en-US" sz="900" b="1" i="0" u="none" strike="noStrike" kern="1200" cap="none" spc="0" normalizeH="0" baseline="0" noProof="0" dirty="0">
              <a:ln>
                <a:noFill/>
              </a:ln>
              <a:solidFill>
                <a:srgbClr val="000000"/>
              </a:solidFill>
              <a:effectLst/>
              <a:uLnTx/>
              <a:uFillTx/>
              <a:ea typeface="+mn-ea"/>
              <a:cs typeface="+mn-cs"/>
            </a:endParaRPr>
          </a:p>
        </p:txBody>
      </p:sp>
      <p:pic>
        <p:nvPicPr>
          <p:cNvPr id="147" name="Graphic 27">
            <a:extLst>
              <a:ext uri="{FF2B5EF4-FFF2-40B4-BE49-F238E27FC236}">
                <a16:creationId xmlns:a16="http://schemas.microsoft.com/office/drawing/2014/main" id="{93DF1A20-E933-CD40-93FA-FF1A39F9B590}"/>
              </a:ext>
            </a:extLst>
          </p:cNvPr>
          <p:cNvPicPr>
            <a:picLocks noChangeAspect="1"/>
          </p:cNvPicPr>
          <p:nvPr/>
        </p:nvPicPr>
        <p:blipFill>
          <a:blip r:embed="rId38">
            <a:extLst>
              <a:ext uri="{96DAC541-7B7A-43D3-8B79-37D633B846F1}">
                <asvg:svgBlip xmlns="" xmlns:asvg="http://schemas.microsoft.com/office/drawing/2016/SVG/main" r:embed="rId13"/>
              </a:ext>
            </a:extLst>
          </a:blip>
          <a:stretch>
            <a:fillRect/>
          </a:stretch>
        </p:blipFill>
        <p:spPr>
          <a:xfrm>
            <a:off x="4351646" y="1450755"/>
            <a:ext cx="207819" cy="207819"/>
          </a:xfrm>
          <a:prstGeom prst="rect">
            <a:avLst/>
          </a:prstGeom>
        </p:spPr>
      </p:pic>
      <p:pic>
        <p:nvPicPr>
          <p:cNvPr id="148" name="Graphic 26">
            <a:extLst>
              <a:ext uri="{FF2B5EF4-FFF2-40B4-BE49-F238E27FC236}">
                <a16:creationId xmlns:a16="http://schemas.microsoft.com/office/drawing/2014/main" id="{E5706DD9-D4B3-B04C-A3AA-EF939C07DEDB}"/>
              </a:ext>
            </a:extLst>
          </p:cNvPr>
          <p:cNvPicPr>
            <a:picLocks noChangeAspect="1"/>
          </p:cNvPicPr>
          <p:nvPr/>
        </p:nvPicPr>
        <p:blipFill>
          <a:blip r:embed="rId39">
            <a:extLst>
              <a:ext uri="{96DAC541-7B7A-43D3-8B79-37D633B846F1}">
                <asvg:svgBlip xmlns="" xmlns:asvg="http://schemas.microsoft.com/office/drawing/2016/SVG/main" r:embed="rId40"/>
              </a:ext>
            </a:extLst>
          </a:blip>
          <a:stretch>
            <a:fillRect/>
          </a:stretch>
        </p:blipFill>
        <p:spPr>
          <a:xfrm>
            <a:off x="4351647" y="1947141"/>
            <a:ext cx="221674" cy="234573"/>
          </a:xfrm>
          <a:prstGeom prst="rect">
            <a:avLst/>
          </a:prstGeom>
        </p:spPr>
      </p:pic>
      <p:sp>
        <p:nvSpPr>
          <p:cNvPr id="20" name="Rounded Rectangle 19"/>
          <p:cNvSpPr/>
          <p:nvPr/>
        </p:nvSpPr>
        <p:spPr>
          <a:xfrm>
            <a:off x="3728191" y="923636"/>
            <a:ext cx="1011381" cy="858982"/>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9" name="Rectangle 148"/>
          <p:cNvSpPr/>
          <p:nvPr/>
        </p:nvSpPr>
        <p:spPr>
          <a:xfrm>
            <a:off x="3945120" y="2109980"/>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Crawler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1" name="Rectangle 150"/>
          <p:cNvSpPr/>
          <p:nvPr/>
        </p:nvSpPr>
        <p:spPr>
          <a:xfrm>
            <a:off x="3778866" y="1597362"/>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Catalog</a:t>
            </a:r>
            <a:endParaRPr kumimoji="0" lang="en-US" sz="900" b="1" i="0" u="none" strike="noStrike" kern="1200" cap="none" spc="0" normalizeH="0" baseline="0" noProof="0" dirty="0">
              <a:ln>
                <a:noFill/>
              </a:ln>
              <a:solidFill>
                <a:srgbClr val="000000"/>
              </a:solidFill>
              <a:effectLst/>
              <a:uLnTx/>
              <a:uFillTx/>
              <a:ea typeface="+mn-ea"/>
              <a:cs typeface="+mn-cs"/>
            </a:endParaRPr>
          </a:p>
        </p:txBody>
      </p:sp>
      <p:pic>
        <p:nvPicPr>
          <p:cNvPr id="135" name="Graphic 101">
            <a:extLst>
              <a:ext uri="{FF2B5EF4-FFF2-40B4-BE49-F238E27FC236}">
                <a16:creationId xmlns:a16="http://schemas.microsoft.com/office/drawing/2014/main" id="{6E99B1B9-1D61-4DB9-A6C4-B87E71A684DA}"/>
              </a:ext>
            </a:extLst>
          </p:cNvPr>
          <p:cNvPicPr>
            <a:picLocks noChangeAspect="1"/>
          </p:cNvPicPr>
          <p:nvPr/>
        </p:nvPicPr>
        <p:blipFill>
          <a:blip r:embed="rId27">
            <a:extLst>
              <a:ext uri="{96DAC541-7B7A-43D3-8B79-37D633B846F1}">
                <asvg:svgBlip xmlns="" xmlns:asvg="http://schemas.microsoft.com/office/drawing/2016/SVG/main" r:embed="rId18"/>
              </a:ext>
            </a:extLst>
          </a:blip>
          <a:stretch>
            <a:fillRect/>
          </a:stretch>
        </p:blipFill>
        <p:spPr>
          <a:xfrm>
            <a:off x="7216461" y="4101328"/>
            <a:ext cx="533400" cy="533400"/>
          </a:xfrm>
          <a:prstGeom prst="rect">
            <a:avLst/>
          </a:prstGeom>
        </p:spPr>
      </p:pic>
      <p:cxnSp>
        <p:nvCxnSpPr>
          <p:cNvPr id="136" name="Straight Arrow Connector 135"/>
          <p:cNvCxnSpPr/>
          <p:nvPr/>
        </p:nvCxnSpPr>
        <p:spPr>
          <a:xfrm>
            <a:off x="7468523" y="3484375"/>
            <a:ext cx="359" cy="372994"/>
          </a:xfrm>
          <a:prstGeom prst="straightConnector1">
            <a:avLst/>
          </a:prstGeom>
          <a:ln w="28575">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139" name="Rectangle 138"/>
          <p:cNvSpPr/>
          <p:nvPr/>
        </p:nvSpPr>
        <p:spPr>
          <a:xfrm>
            <a:off x="6896138" y="4617653"/>
            <a:ext cx="123265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AWS S3</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2" name="Rounded Rectangle 151"/>
          <p:cNvSpPr/>
          <p:nvPr/>
        </p:nvSpPr>
        <p:spPr>
          <a:xfrm>
            <a:off x="6720774" y="3875842"/>
            <a:ext cx="1510144" cy="1018903"/>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53" name="Rectangle 152"/>
          <p:cNvSpPr/>
          <p:nvPr/>
        </p:nvSpPr>
        <p:spPr>
          <a:xfrm>
            <a:off x="6441617" y="3877352"/>
            <a:ext cx="2130552"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ea typeface="+mn-ea"/>
                <a:cs typeface="+mn-cs"/>
              </a:rPr>
              <a:t>Data Consumption Layer</a:t>
            </a:r>
            <a:endParaRPr kumimoji="0" lang="en-US" sz="900" b="1" i="0" u="none" strike="noStrike" kern="1200" cap="none" spc="0" normalizeH="0" baseline="0" noProof="0" dirty="0">
              <a:ln>
                <a:noFill/>
              </a:ln>
              <a:solidFill>
                <a:srgbClr val="000000"/>
              </a:solidFill>
              <a:effectLst/>
              <a:uLnTx/>
              <a:uFillTx/>
              <a:ea typeface="+mn-ea"/>
              <a:cs typeface="+mn-cs"/>
            </a:endParaRPr>
          </a:p>
        </p:txBody>
      </p:sp>
      <p:sp>
        <p:nvSpPr>
          <p:cNvPr id="154" name="Oval 153"/>
          <p:cNvSpPr/>
          <p:nvPr/>
        </p:nvSpPr>
        <p:spPr>
          <a:xfrm>
            <a:off x="7975584" y="3647653"/>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ea typeface="+mn-ea"/>
                <a:cs typeface="Calibri" panose="020F0502020204030204" pitchFamily="34" charset="0"/>
              </a:rPr>
              <a:t>8</a:t>
            </a:r>
          </a:p>
        </p:txBody>
      </p:sp>
      <p:sp>
        <p:nvSpPr>
          <p:cNvPr id="155" name="Oval 154"/>
          <p:cNvSpPr/>
          <p:nvPr/>
        </p:nvSpPr>
        <p:spPr>
          <a:xfrm>
            <a:off x="7630346" y="5950089"/>
            <a:ext cx="188534" cy="18144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p>
        </p:txBody>
      </p:sp>
      <p:sp>
        <p:nvSpPr>
          <p:cNvPr id="156" name="Rectangle 155"/>
          <p:cNvSpPr/>
          <p:nvPr/>
        </p:nvSpPr>
        <p:spPr>
          <a:xfrm>
            <a:off x="7893904" y="5817055"/>
            <a:ext cx="4114320" cy="55399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7">
              <a:defRPr/>
            </a:pPr>
            <a:r>
              <a:rPr lang="en-US" sz="1000" dirty="0">
                <a:solidFill>
                  <a:srgbClr val="000000"/>
                </a:solidFill>
                <a:cs typeface="Calibri" panose="020F0502020204030204" pitchFamily="34" charset="0"/>
              </a:rPr>
              <a:t>Data will be </a:t>
            </a:r>
            <a:r>
              <a:rPr lang="en-US" sz="1000" dirty="0" smtClean="0">
                <a:solidFill>
                  <a:srgbClr val="000000"/>
                </a:solidFill>
                <a:cs typeface="Calibri" panose="020F0502020204030204" pitchFamily="34" charset="0"/>
              </a:rPr>
              <a:t>unloaded from command </a:t>
            </a:r>
            <a:r>
              <a:rPr lang="en-US" sz="1000" dirty="0">
                <a:solidFill>
                  <a:srgbClr val="000000"/>
                </a:solidFill>
                <a:cs typeface="Calibri" panose="020F0502020204030204" pitchFamily="34" charset="0"/>
              </a:rPr>
              <a:t>and d</a:t>
            </a:r>
            <a:r>
              <a:rPr lang="en-US" sz="1000" dirty="0" smtClean="0">
                <a:solidFill>
                  <a:srgbClr val="000000"/>
                </a:solidFill>
                <a:cs typeface="Calibri" panose="020F0502020204030204" pitchFamily="34" charset="0"/>
              </a:rPr>
              <a:t>ownstream </a:t>
            </a:r>
            <a:r>
              <a:rPr lang="en-US" sz="1000" dirty="0">
                <a:solidFill>
                  <a:srgbClr val="000000"/>
                </a:solidFill>
                <a:cs typeface="Calibri" panose="020F0502020204030204" pitchFamily="34" charset="0"/>
              </a:rPr>
              <a:t>applications </a:t>
            </a:r>
            <a:r>
              <a:rPr lang="en-US" sz="1000" dirty="0" smtClean="0">
                <a:solidFill>
                  <a:srgbClr val="000000"/>
                </a:solidFill>
                <a:cs typeface="Calibri" panose="020F0502020204030204" pitchFamily="34" charset="0"/>
              </a:rPr>
              <a:t>to </a:t>
            </a:r>
            <a:r>
              <a:rPr lang="en-US" sz="1000" dirty="0">
                <a:solidFill>
                  <a:srgbClr val="000000"/>
                </a:solidFill>
                <a:cs typeface="Calibri" panose="020F0502020204030204" pitchFamily="34" charset="0"/>
              </a:rPr>
              <a:t>Data Consumption Layer S3 bucket using Copy will consume from there.</a:t>
            </a:r>
          </a:p>
        </p:txBody>
      </p:sp>
      <p:sp>
        <p:nvSpPr>
          <p:cNvPr id="159" name="Round Same Side Corner Rectangle 158"/>
          <p:cNvSpPr/>
          <p:nvPr/>
        </p:nvSpPr>
        <p:spPr>
          <a:xfrm>
            <a:off x="10877929" y="915916"/>
            <a:ext cx="1116555" cy="276498"/>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ea typeface="+mn-ea"/>
                <a:cs typeface="+mn-cs"/>
              </a:rPr>
              <a:t>Downstream Applications</a:t>
            </a:r>
            <a:endParaRPr kumimoji="0" lang="en-US" sz="1050" b="0" i="0" u="none" strike="noStrike" kern="1200" cap="none" spc="0" normalizeH="0" baseline="0" noProof="0" dirty="0">
              <a:ln>
                <a:noFill/>
              </a:ln>
              <a:solidFill>
                <a:srgbClr val="FFFFFF"/>
              </a:solidFill>
              <a:effectLst/>
              <a:uLnTx/>
              <a:uFillTx/>
              <a:ea typeface="+mn-ea"/>
              <a:cs typeface="+mn-cs"/>
            </a:endParaRPr>
          </a:p>
        </p:txBody>
      </p:sp>
      <p:pic>
        <p:nvPicPr>
          <p:cNvPr id="160"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12797" y="1574964"/>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54361" y="2281545"/>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54360" y="3057401"/>
            <a:ext cx="396174" cy="35847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8" descr="http://www.iconsdb.com/icons/preview/gray/database-5-x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282069" y="3888673"/>
            <a:ext cx="396174" cy="358470"/>
          </a:xfrm>
          <a:prstGeom prst="rect">
            <a:avLst/>
          </a:prstGeom>
          <a:noFill/>
          <a:extLst>
            <a:ext uri="{909E8E84-426E-40DD-AFC4-6F175D3DCCD1}">
              <a14:hiddenFill xmlns:a14="http://schemas.microsoft.com/office/drawing/2010/main">
                <a:solidFill>
                  <a:srgbClr val="FFFFFF"/>
                </a:solidFill>
              </a14:hiddenFill>
            </a:ext>
          </a:extLst>
        </p:spPr>
      </p:pic>
      <p:sp>
        <p:nvSpPr>
          <p:cNvPr id="145" name="Oval 144"/>
          <p:cNvSpPr/>
          <p:nvPr/>
        </p:nvSpPr>
        <p:spPr>
          <a:xfrm>
            <a:off x="139607" y="5247769"/>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rPr>
              <a:t>1</a:t>
            </a:r>
          </a:p>
        </p:txBody>
      </p:sp>
      <p:sp>
        <p:nvSpPr>
          <p:cNvPr id="157" name="Oval 156"/>
          <p:cNvSpPr/>
          <p:nvPr/>
        </p:nvSpPr>
        <p:spPr>
          <a:xfrm>
            <a:off x="153054" y="5626528"/>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2</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1" name="Oval 160"/>
          <p:cNvSpPr/>
          <p:nvPr/>
        </p:nvSpPr>
        <p:spPr>
          <a:xfrm>
            <a:off x="157536" y="600528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3</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2" name="Oval 161"/>
          <p:cNvSpPr/>
          <p:nvPr/>
        </p:nvSpPr>
        <p:spPr>
          <a:xfrm>
            <a:off x="4079595" y="5315005"/>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4</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8" name="Oval 167"/>
          <p:cNvSpPr/>
          <p:nvPr/>
        </p:nvSpPr>
        <p:spPr>
          <a:xfrm>
            <a:off x="4097524" y="5709453"/>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69" name="Oval 168"/>
          <p:cNvSpPr/>
          <p:nvPr/>
        </p:nvSpPr>
        <p:spPr>
          <a:xfrm>
            <a:off x="4102006" y="6063559"/>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6</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0" name="Oval 169"/>
          <p:cNvSpPr/>
          <p:nvPr/>
        </p:nvSpPr>
        <p:spPr>
          <a:xfrm>
            <a:off x="7517559" y="5337418"/>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1" name="Oval 170"/>
          <p:cNvSpPr/>
          <p:nvPr/>
        </p:nvSpPr>
        <p:spPr>
          <a:xfrm>
            <a:off x="7531006" y="5808064"/>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smtClean="0">
                <a:ln>
                  <a:noFill/>
                </a:ln>
                <a:solidFill>
                  <a:schemeClr val="bg1"/>
                </a:solidFill>
                <a:effectLst/>
                <a:uLnTx/>
                <a:uFillTx/>
                <a:ea typeface="+mn-ea"/>
                <a:cs typeface="Calibri" panose="020F0502020204030204" pitchFamily="34" charset="0"/>
              </a:rPr>
              <a:t>8</a:t>
            </a:r>
            <a:endParaRPr kumimoji="0" lang="en-US" sz="1100"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2" name="Oval 171"/>
          <p:cNvSpPr/>
          <p:nvPr/>
        </p:nvSpPr>
        <p:spPr>
          <a:xfrm>
            <a:off x="2246312" y="4073394"/>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1</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3" name="Oval 172"/>
          <p:cNvSpPr/>
          <p:nvPr/>
        </p:nvSpPr>
        <p:spPr>
          <a:xfrm>
            <a:off x="2210453" y="2450782"/>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1</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4" name="Oval 173"/>
          <p:cNvSpPr/>
          <p:nvPr/>
        </p:nvSpPr>
        <p:spPr>
          <a:xfrm>
            <a:off x="2667653" y="1294335"/>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6</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5" name="Oval 174"/>
          <p:cNvSpPr/>
          <p:nvPr/>
        </p:nvSpPr>
        <p:spPr>
          <a:xfrm>
            <a:off x="3357935" y="1366053"/>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7</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6" name="Oval 175"/>
          <p:cNvSpPr/>
          <p:nvPr/>
        </p:nvSpPr>
        <p:spPr>
          <a:xfrm>
            <a:off x="6630053" y="1343641"/>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3</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7" name="Oval 176"/>
          <p:cNvSpPr/>
          <p:nvPr/>
        </p:nvSpPr>
        <p:spPr>
          <a:xfrm>
            <a:off x="4384394" y="3616194"/>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5</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8" name="Oval 177"/>
          <p:cNvSpPr/>
          <p:nvPr/>
        </p:nvSpPr>
        <p:spPr>
          <a:xfrm>
            <a:off x="4644371" y="2840747"/>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2</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79" name="Oval 178"/>
          <p:cNvSpPr/>
          <p:nvPr/>
        </p:nvSpPr>
        <p:spPr>
          <a:xfrm>
            <a:off x="7889595" y="3544476"/>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8</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sp>
        <p:nvSpPr>
          <p:cNvPr id="180" name="Oval 179"/>
          <p:cNvSpPr/>
          <p:nvPr/>
        </p:nvSpPr>
        <p:spPr>
          <a:xfrm>
            <a:off x="8687454" y="2177358"/>
            <a:ext cx="385780" cy="32986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chemeClr val="bg1"/>
                </a:solidFill>
                <a:effectLst/>
                <a:uLnTx/>
                <a:uFillTx/>
                <a:ea typeface="+mn-ea"/>
                <a:cs typeface="Calibri" panose="020F0502020204030204" pitchFamily="34" charset="0"/>
              </a:rPr>
              <a:t>4</a:t>
            </a:r>
            <a:endParaRPr kumimoji="0" lang="en-US" sz="1100" b="1" i="0" u="none" strike="noStrike" kern="1200" cap="none" spc="0" normalizeH="0" baseline="0" noProof="0" dirty="0">
              <a:ln>
                <a:noFill/>
              </a:ln>
              <a:solidFill>
                <a:schemeClr val="bg1"/>
              </a:solidFill>
              <a:effectLst/>
              <a:uLnTx/>
              <a:uFillTx/>
              <a:ea typeface="+mn-ea"/>
              <a:cs typeface="Calibri" panose="020F0502020204030204" pitchFamily="34" charset="0"/>
            </a:endParaRPr>
          </a:p>
        </p:txBody>
      </p:sp>
      <p:cxnSp>
        <p:nvCxnSpPr>
          <p:cNvPr id="28" name="Straight Arrow Connector 27"/>
          <p:cNvCxnSpPr/>
          <p:nvPr/>
        </p:nvCxnSpPr>
        <p:spPr>
          <a:xfrm>
            <a:off x="8229601" y="4168588"/>
            <a:ext cx="2662518" cy="0"/>
          </a:xfrm>
          <a:prstGeom prst="straightConnector1">
            <a:avLst/>
          </a:prstGeom>
          <a:ln>
            <a:solidFill>
              <a:schemeClr val="accent6">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5422192" y="2866617"/>
            <a:ext cx="1232654" cy="369332"/>
          </a:xfrm>
          <a:prstGeom prst="rect">
            <a:avLst/>
          </a:prstGeom>
        </p:spPr>
        <p:txBody>
          <a:bodyPr wrap="square">
            <a:spAutoFit/>
          </a:bodyPr>
          <a:lstStyle/>
          <a:p>
            <a:pPr lvl="0" algn="ctr">
              <a:defRPr/>
            </a:pPr>
            <a:r>
              <a:rPr lang="en-US" sz="900" b="1" dirty="0">
                <a:solidFill>
                  <a:srgbClr val="000000"/>
                </a:solidFill>
              </a:rPr>
              <a:t>Snowflake Copy Command</a:t>
            </a:r>
          </a:p>
        </p:txBody>
      </p:sp>
      <p:sp>
        <p:nvSpPr>
          <p:cNvPr id="181" name="Rectangle 180"/>
          <p:cNvSpPr/>
          <p:nvPr/>
        </p:nvSpPr>
        <p:spPr>
          <a:xfrm>
            <a:off x="6061289" y="3505714"/>
            <a:ext cx="1232654" cy="369332"/>
          </a:xfrm>
          <a:prstGeom prst="rect">
            <a:avLst/>
          </a:prstGeom>
        </p:spPr>
        <p:txBody>
          <a:bodyPr wrap="square">
            <a:spAutoFit/>
          </a:bodyPr>
          <a:lstStyle/>
          <a:p>
            <a:pPr lvl="0" algn="ctr">
              <a:defRPr/>
            </a:pPr>
            <a:r>
              <a:rPr lang="en-US" sz="900" b="1" dirty="0">
                <a:solidFill>
                  <a:srgbClr val="000000"/>
                </a:solidFill>
              </a:rPr>
              <a:t>Snowflake Copy Command</a:t>
            </a:r>
          </a:p>
        </p:txBody>
      </p:sp>
      <p:sp>
        <p:nvSpPr>
          <p:cNvPr id="158" name="Rectangle 157"/>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Santanu, Ajay</a:t>
            </a:r>
            <a:endParaRPr lang="en-US" dirty="0"/>
          </a:p>
        </p:txBody>
      </p:sp>
    </p:spTree>
    <p:extLst>
      <p:ext uri="{BB962C8B-B14F-4D97-AF65-F5344CB8AC3E}">
        <p14:creationId xmlns:p14="http://schemas.microsoft.com/office/powerpoint/2010/main" val="12144968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building </a:t>
            </a:r>
            <a:r>
              <a:rPr lang="en-US" dirty="0"/>
              <a:t>b</a:t>
            </a:r>
            <a:r>
              <a:rPr lang="en-US" dirty="0" smtClean="0"/>
              <a:t>locks – Redshift </a:t>
            </a:r>
            <a:endParaRPr lang="en-US" dirty="0"/>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3821816288"/>
              </p:ext>
            </p:extLst>
          </p:nvPr>
        </p:nvGraphicFramePr>
        <p:xfrm>
          <a:off x="449941" y="983348"/>
          <a:ext cx="11495315" cy="4741348"/>
        </p:xfrm>
        <a:graphic>
          <a:graphicData uri="http://schemas.openxmlformats.org/drawingml/2006/table">
            <a:tbl>
              <a:tblPr firstRow="1" bandRow="1">
                <a:tableStyleId>{C083E6E3-FA7D-4D7B-A595-EF9225AFEA82}</a:tableStyleId>
              </a:tblPr>
              <a:tblGrid>
                <a:gridCol w="1740974">
                  <a:extLst>
                    <a:ext uri="{9D8B030D-6E8A-4147-A177-3AD203B41FA5}">
                      <a16:colId xmlns:a16="http://schemas.microsoft.com/office/drawing/2014/main" val="2727902677"/>
                    </a:ext>
                  </a:extLst>
                </a:gridCol>
                <a:gridCol w="2586984">
                  <a:extLst>
                    <a:ext uri="{9D8B030D-6E8A-4147-A177-3AD203B41FA5}">
                      <a16:colId xmlns:a16="http://schemas.microsoft.com/office/drawing/2014/main" val="3126673732"/>
                    </a:ext>
                  </a:extLst>
                </a:gridCol>
                <a:gridCol w="5069898">
                  <a:extLst>
                    <a:ext uri="{9D8B030D-6E8A-4147-A177-3AD203B41FA5}">
                      <a16:colId xmlns:a16="http://schemas.microsoft.com/office/drawing/2014/main" val="1984457340"/>
                    </a:ext>
                  </a:extLst>
                </a:gridCol>
                <a:gridCol w="2097459">
                  <a:extLst>
                    <a:ext uri="{9D8B030D-6E8A-4147-A177-3AD203B41FA5}">
                      <a16:colId xmlns:a16="http://schemas.microsoft.com/office/drawing/2014/main" val="3540685639"/>
                    </a:ext>
                  </a:extLst>
                </a:gridCol>
              </a:tblGrid>
              <a:tr h="290782">
                <a:tc>
                  <a:txBody>
                    <a:bodyPr/>
                    <a:lstStyle/>
                    <a:p>
                      <a:pPr algn="ctr"/>
                      <a:r>
                        <a:rPr lang="en-US" sz="1400" dirty="0" smtClean="0">
                          <a:solidFill>
                            <a:schemeClr val="tx2"/>
                          </a:solidFill>
                        </a:rPr>
                        <a:t>Process</a:t>
                      </a:r>
                      <a:endParaRPr lang="en-US" sz="1400" dirty="0">
                        <a:solidFill>
                          <a:schemeClr val="tx2"/>
                        </a:solidFill>
                      </a:endParaRPr>
                    </a:p>
                  </a:txBody>
                  <a:tcPr marL="88365" marR="88365"/>
                </a:tc>
                <a:tc>
                  <a:txBody>
                    <a:bodyPr/>
                    <a:lstStyle/>
                    <a:p>
                      <a:pPr algn="ctr"/>
                      <a:r>
                        <a:rPr lang="en-US" sz="1400" dirty="0" smtClean="0">
                          <a:solidFill>
                            <a:schemeClr val="tx2"/>
                          </a:solidFill>
                        </a:rPr>
                        <a:t>Components</a:t>
                      </a:r>
                      <a:endParaRPr lang="en-US" sz="1400" dirty="0">
                        <a:solidFill>
                          <a:schemeClr val="tx2"/>
                        </a:solidFill>
                      </a:endParaRPr>
                    </a:p>
                  </a:txBody>
                  <a:tcPr marL="88365" marR="88365"/>
                </a:tc>
                <a:tc>
                  <a:txBody>
                    <a:bodyPr/>
                    <a:lstStyle/>
                    <a:p>
                      <a:pPr algn="ctr"/>
                      <a:r>
                        <a:rPr lang="en-US" sz="1400" dirty="0" smtClean="0">
                          <a:solidFill>
                            <a:schemeClr val="tx2"/>
                          </a:solidFill>
                        </a:rPr>
                        <a:t>Description</a:t>
                      </a:r>
                      <a:endParaRPr lang="en-US" sz="1400" dirty="0">
                        <a:solidFill>
                          <a:schemeClr val="tx2"/>
                        </a:solidFill>
                      </a:endParaRPr>
                    </a:p>
                  </a:txBody>
                  <a:tcPr marL="88365" marR="88365"/>
                </a:tc>
                <a:tc>
                  <a:txBody>
                    <a:bodyPr/>
                    <a:lstStyle/>
                    <a:p>
                      <a:pPr algn="ctr"/>
                      <a:r>
                        <a:rPr lang="en-US" sz="1400" dirty="0" smtClean="0">
                          <a:solidFill>
                            <a:schemeClr val="tx2"/>
                          </a:solidFill>
                        </a:rPr>
                        <a:t>Remarks</a:t>
                      </a:r>
                      <a:endParaRPr lang="en-US" sz="1400" dirty="0">
                        <a:solidFill>
                          <a:schemeClr val="tx2"/>
                        </a:solidFill>
                      </a:endParaRPr>
                    </a:p>
                  </a:txBody>
                  <a:tcPr marL="88365" marR="88365"/>
                </a:tc>
                <a:extLst>
                  <a:ext uri="{0D108BD9-81ED-4DB2-BD59-A6C34878D82A}">
                    <a16:rowId xmlns:a16="http://schemas.microsoft.com/office/drawing/2014/main" val="3299495011"/>
                  </a:ext>
                </a:extLst>
              </a:tr>
              <a:tr h="261704">
                <a:tc>
                  <a:txBody>
                    <a:bodyPr/>
                    <a:lstStyle/>
                    <a:p>
                      <a:pPr algn="l" fontAlgn="b"/>
                      <a:r>
                        <a:rPr lang="en-US" sz="1200" kern="1200" dirty="0">
                          <a:solidFill>
                            <a:schemeClr val="tx2"/>
                          </a:solidFill>
                        </a:rPr>
                        <a:t>Migration</a:t>
                      </a:r>
                      <a:r>
                        <a:rPr lang="en-US" sz="1200" u="none" strike="noStrike" dirty="0">
                          <a:solidFill>
                            <a:schemeClr val="tx2"/>
                          </a:solidFill>
                          <a:effectLst/>
                        </a:rPr>
                        <a:t> </a:t>
                      </a:r>
                      <a:r>
                        <a:rPr lang="en-US" sz="1200" kern="1200" dirty="0">
                          <a:solidFill>
                            <a:schemeClr val="tx2"/>
                          </a:solidFill>
                        </a:rPr>
                        <a:t>Source</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smtClean="0">
                          <a:solidFill>
                            <a:schemeClr val="tx2"/>
                          </a:solidFill>
                          <a:effectLst/>
                        </a:rPr>
                        <a:t>TXT, CSV, Oracle, Teradata</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lvl="0" algn="l" fontAlgn="b"/>
                      <a:r>
                        <a:rPr lang="en-US" sz="1200" u="none" strike="noStrike" dirty="0">
                          <a:solidFill>
                            <a:schemeClr val="tx2"/>
                          </a:solidFill>
                          <a:effectLst/>
                        </a:rPr>
                        <a:t>Access Provisioning</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1184150395"/>
                  </a:ext>
                </a:extLst>
              </a:tr>
              <a:tr h="354997">
                <a:tc>
                  <a:txBody>
                    <a:bodyPr/>
                    <a:lstStyle/>
                    <a:p>
                      <a:pPr algn="l" fontAlgn="b"/>
                      <a:r>
                        <a:rPr lang="en-US" sz="1200" kern="1200" dirty="0" smtClean="0">
                          <a:solidFill>
                            <a:schemeClr val="tx2"/>
                          </a:solidFill>
                        </a:rPr>
                        <a:t>Storage</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a:r>
                        <a:rPr lang="en-US" sz="1200" dirty="0" smtClean="0">
                          <a:solidFill>
                            <a:schemeClr val="tx2"/>
                          </a:solidFill>
                        </a:rPr>
                        <a:t>AWS S3</a:t>
                      </a:r>
                      <a:endParaRPr lang="en-US" sz="1200" dirty="0">
                        <a:solidFill>
                          <a:schemeClr val="tx2"/>
                        </a:solidFill>
                        <a:latin typeface="Calibri" panose="020F0502020204030204" pitchFamily="34" charset="0"/>
                        <a:cs typeface="Calibri" panose="020F0502020204030204" pitchFamily="34" charset="0"/>
                      </a:endParaRPr>
                    </a:p>
                  </a:txBody>
                  <a:tcPr marL="88365" marR="88365"/>
                </a:tc>
                <a:tc>
                  <a:txBody>
                    <a:bodyPr/>
                    <a:lstStyle/>
                    <a:p>
                      <a:pPr lvl="0" algn="l" fontAlgn="b"/>
                      <a:r>
                        <a:rPr lang="en-US" sz="1200" u="none" strike="noStrike" dirty="0" smtClean="0">
                          <a:solidFill>
                            <a:schemeClr val="tx2"/>
                          </a:solidFill>
                          <a:effectLst/>
                        </a:rPr>
                        <a:t>S3 will be used to store the Raw data</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544652756"/>
                  </a:ext>
                </a:extLst>
              </a:tr>
              <a:tr h="261704">
                <a:tc>
                  <a:txBody>
                    <a:bodyPr/>
                    <a:lstStyle/>
                    <a:p>
                      <a:pPr marL="0" algn="l" defTabSz="1219140" rtl="0" eaLnBrk="1" fontAlgn="b" latinLnBrk="0" hangingPunct="1"/>
                      <a:r>
                        <a:rPr lang="en-US" sz="1200" kern="1200" dirty="0">
                          <a:solidFill>
                            <a:schemeClr val="tx2"/>
                          </a:solidFill>
                        </a:rPr>
                        <a:t>Data</a:t>
                      </a:r>
                      <a:r>
                        <a:rPr lang="en-US" sz="1200" u="none" strike="noStrike" dirty="0">
                          <a:solidFill>
                            <a:schemeClr val="tx2"/>
                          </a:solidFill>
                          <a:effectLst/>
                        </a:rPr>
                        <a:t> </a:t>
                      </a:r>
                      <a:r>
                        <a:rPr lang="en-US" sz="1200" kern="1200" dirty="0" smtClean="0">
                          <a:solidFill>
                            <a:schemeClr val="tx2"/>
                          </a:solidFill>
                        </a:rPr>
                        <a:t>Migration</a:t>
                      </a:r>
                      <a:endParaRPr lang="en-US" sz="1200" kern="1200" dirty="0">
                        <a:solidFill>
                          <a:schemeClr val="tx2"/>
                        </a:solidFill>
                        <a:latin typeface="+mn-lt"/>
                        <a:ea typeface="+mn-ea"/>
                        <a:cs typeface="+mn-cs"/>
                      </a:endParaRPr>
                    </a:p>
                  </a:txBody>
                  <a:tcPr marL="6136" marR="6136" marT="6350" marB="0"/>
                </a:tc>
                <a:tc>
                  <a:txBody>
                    <a:bodyPr/>
                    <a:lstStyle/>
                    <a:p>
                      <a:pPr algn="ctr" fontAlgn="b"/>
                      <a:r>
                        <a:rPr lang="en-US" sz="1200" u="none" strike="noStrike" dirty="0" smtClean="0">
                          <a:solidFill>
                            <a:schemeClr val="tx2"/>
                          </a:solidFill>
                          <a:effectLst/>
                        </a:rPr>
                        <a:t>AWS DMS /Snowball</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marL="0" lvl="0" algn="l" defTabSz="1219140" rtl="0" eaLnBrk="1" fontAlgn="b" latinLnBrk="0" hangingPunct="1"/>
                      <a:r>
                        <a:rPr lang="en-US" sz="1200" u="none" strike="noStrike" kern="1200" dirty="0" smtClean="0">
                          <a:solidFill>
                            <a:schemeClr val="tx2"/>
                          </a:solidFill>
                          <a:effectLst/>
                          <a:latin typeface="+mn-lt"/>
                          <a:ea typeface="+mn-ea"/>
                          <a:cs typeface="+mn-cs"/>
                        </a:rPr>
                        <a:t>Based on data volume it will be finalized during discovery phase</a:t>
                      </a:r>
                      <a:endParaRPr lang="en-US" sz="1200" u="none" strike="noStrike" kern="1200" dirty="0">
                        <a:solidFill>
                          <a:schemeClr val="tx2"/>
                        </a:solidFill>
                        <a:effectLst/>
                        <a:latin typeface="+mn-lt"/>
                        <a:ea typeface="+mn-ea"/>
                        <a:cs typeface="+mn-cs"/>
                      </a:endParaRPr>
                    </a:p>
                  </a:txBody>
                  <a:tcPr marL="0" marR="88365"/>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1855719117"/>
                  </a:ext>
                </a:extLst>
              </a:tr>
              <a:tr h="261704">
                <a:tc>
                  <a:txBody>
                    <a:bodyPr/>
                    <a:lstStyle/>
                    <a:p>
                      <a:pPr algn="l" fontAlgn="b"/>
                      <a:r>
                        <a:rPr lang="en-US" sz="1200" kern="1200" dirty="0" smtClean="0">
                          <a:solidFill>
                            <a:schemeClr val="tx2"/>
                          </a:solidFill>
                        </a:rPr>
                        <a:t>Schema</a:t>
                      </a:r>
                      <a:r>
                        <a:rPr lang="en-US" sz="1200" kern="1200" baseline="0" dirty="0" smtClean="0">
                          <a:solidFill>
                            <a:schemeClr val="tx2"/>
                          </a:solidFill>
                        </a:rPr>
                        <a:t> Conversion</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smtClean="0">
                          <a:solidFill>
                            <a:schemeClr val="tx2"/>
                          </a:solidFill>
                          <a:effectLst/>
                        </a:rPr>
                        <a:t>AWS </a:t>
                      </a:r>
                      <a:r>
                        <a:rPr lang="en-US" sz="1200" u="none" strike="noStrike" dirty="0">
                          <a:solidFill>
                            <a:schemeClr val="tx2"/>
                          </a:solidFill>
                          <a:effectLst/>
                        </a:rPr>
                        <a:t>SCT</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marL="0" lvl="0" algn="l" defTabSz="1219140" rtl="0" eaLnBrk="1" fontAlgn="b" latinLnBrk="0" hangingPunct="1"/>
                      <a:r>
                        <a:rPr lang="en-US" sz="1200" u="none" strike="noStrike" kern="1200" dirty="0" smtClean="0">
                          <a:solidFill>
                            <a:schemeClr val="tx2"/>
                          </a:solidFill>
                          <a:effectLst/>
                          <a:latin typeface="+mn-lt"/>
                          <a:ea typeface="+mn-ea"/>
                          <a:cs typeface="+mn-cs"/>
                        </a:rPr>
                        <a:t>Converts Teradata table schema to Redshift table</a:t>
                      </a:r>
                      <a:endParaRPr lang="en-US" sz="1200" u="none" strike="noStrike" kern="1200" dirty="0">
                        <a:solidFill>
                          <a:schemeClr val="tx2"/>
                        </a:solidFill>
                        <a:effectLst/>
                        <a:latin typeface="+mn-lt"/>
                        <a:ea typeface="+mn-ea"/>
                        <a:cs typeface="+mn-cs"/>
                      </a:endParaRPr>
                    </a:p>
                  </a:txBody>
                  <a:tcPr marL="0" marR="88365"/>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2487553609"/>
                  </a:ext>
                </a:extLst>
              </a:tr>
              <a:tr h="509364">
                <a:tc>
                  <a:txBody>
                    <a:bodyPr/>
                    <a:lstStyle/>
                    <a:p>
                      <a:pPr algn="l" fontAlgn="b"/>
                      <a:r>
                        <a:rPr lang="en-US" sz="1200" kern="1200" dirty="0">
                          <a:solidFill>
                            <a:schemeClr val="tx2"/>
                          </a:solidFill>
                        </a:rPr>
                        <a:t>Assets</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smtClean="0">
                          <a:solidFill>
                            <a:schemeClr val="tx2"/>
                          </a:solidFill>
                          <a:effectLst/>
                        </a:rPr>
                        <a:t>AWS</a:t>
                      </a:r>
                      <a:r>
                        <a:rPr lang="en-US" sz="1200" u="none" strike="noStrike" baseline="0" dirty="0" smtClean="0">
                          <a:solidFill>
                            <a:schemeClr val="tx2"/>
                          </a:solidFill>
                          <a:effectLst/>
                        </a:rPr>
                        <a:t> EC2 </a:t>
                      </a:r>
                      <a:endParaRPr lang="en-US" sz="1200" b="0" i="0" u="none" strike="noStrike" dirty="0">
                        <a:solidFill>
                          <a:schemeClr val="tx2"/>
                        </a:solidFill>
                        <a:effectLst/>
                        <a:latin typeface="Calibri" panose="020F0502020204030204" pitchFamily="34" charset="0"/>
                      </a:endParaRPr>
                    </a:p>
                  </a:txBody>
                  <a:tcPr marL="88365" marR="88365"/>
                </a:tc>
                <a:tc>
                  <a:txBody>
                    <a:bodyPr/>
                    <a:lstStyle/>
                    <a:p>
                      <a:pPr marL="0" lvl="0" algn="l" defTabSz="1219140" rtl="0" eaLnBrk="1" fontAlgn="b" latinLnBrk="0" hangingPunct="1"/>
                      <a:r>
                        <a:rPr lang="en-US" sz="1200" u="none" strike="noStrike" kern="1200" dirty="0" smtClean="0">
                          <a:solidFill>
                            <a:schemeClr val="tx2"/>
                          </a:solidFill>
                          <a:effectLst/>
                          <a:latin typeface="+mn-lt"/>
                          <a:ea typeface="+mn-ea"/>
                          <a:cs typeface="+mn-cs"/>
                        </a:rPr>
                        <a:t>EC2 will be required to host the </a:t>
                      </a:r>
                      <a:r>
                        <a:rPr lang="en-US" sz="1200" u="none" strike="noStrike" kern="1200" dirty="0" err="1" smtClean="0">
                          <a:solidFill>
                            <a:schemeClr val="tx2"/>
                          </a:solidFill>
                          <a:effectLst/>
                          <a:latin typeface="+mn-lt"/>
                          <a:ea typeface="+mn-ea"/>
                          <a:cs typeface="+mn-cs"/>
                        </a:rPr>
                        <a:t>Informatica</a:t>
                      </a:r>
                      <a:r>
                        <a:rPr lang="en-US" sz="1200" u="none" strike="noStrike" kern="1200" dirty="0" smtClean="0">
                          <a:solidFill>
                            <a:schemeClr val="tx2"/>
                          </a:solidFill>
                          <a:effectLst/>
                          <a:latin typeface="+mn-lt"/>
                          <a:ea typeface="+mn-ea"/>
                          <a:cs typeface="+mn-cs"/>
                        </a:rPr>
                        <a:t> </a:t>
                      </a:r>
                      <a:r>
                        <a:rPr lang="en-US" sz="1200" u="none" strike="noStrike" kern="1200" dirty="0" err="1" smtClean="0">
                          <a:solidFill>
                            <a:schemeClr val="tx2"/>
                          </a:solidFill>
                          <a:effectLst/>
                          <a:latin typeface="+mn-lt"/>
                          <a:ea typeface="+mn-ea"/>
                          <a:cs typeface="+mn-cs"/>
                        </a:rPr>
                        <a:t>PowerCenter</a:t>
                      </a:r>
                      <a:endParaRPr lang="en-US" sz="1200" u="none" strike="noStrike" kern="1200" dirty="0">
                        <a:solidFill>
                          <a:schemeClr val="tx2"/>
                        </a:solidFill>
                        <a:effectLst/>
                        <a:latin typeface="+mn-lt"/>
                        <a:ea typeface="+mn-ea"/>
                        <a:cs typeface="+mn-cs"/>
                      </a:endParaRPr>
                    </a:p>
                  </a:txBody>
                  <a:tcPr marL="6136" marR="6136" marT="6350" marB="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200" u="none" strike="noStrike" dirty="0" smtClean="0">
                          <a:solidFill>
                            <a:schemeClr val="tx2"/>
                          </a:solidFill>
                          <a:effectLst/>
                        </a:rPr>
                        <a:t>SCT agents will also get installed</a:t>
                      </a:r>
                      <a:r>
                        <a:rPr lang="en-US" sz="1200" u="none" strike="noStrike" baseline="0" dirty="0" smtClean="0">
                          <a:solidFill>
                            <a:schemeClr val="tx2"/>
                          </a:solidFill>
                          <a:effectLst/>
                        </a:rPr>
                        <a:t> in EC2</a:t>
                      </a:r>
                      <a:endParaRPr lang="en-US" sz="1200" u="none" strike="noStrike" dirty="0" smtClean="0">
                        <a:solidFill>
                          <a:schemeClr val="tx2"/>
                        </a:solidFill>
                        <a:effectLst/>
                      </a:endParaRPr>
                    </a:p>
                  </a:txBody>
                  <a:tcPr marL="88365" marR="88365"/>
                </a:tc>
                <a:extLst>
                  <a:ext uri="{0D108BD9-81ED-4DB2-BD59-A6C34878D82A}">
                    <a16:rowId xmlns:a16="http://schemas.microsoft.com/office/drawing/2014/main" val="693826544"/>
                  </a:ext>
                </a:extLst>
              </a:tr>
              <a:tr h="509364">
                <a:tc>
                  <a:txBody>
                    <a:bodyPr/>
                    <a:lstStyle/>
                    <a:p>
                      <a:pPr marL="0" algn="l" defTabSz="1219140" rtl="0" eaLnBrk="1" fontAlgn="b" latinLnBrk="0" hangingPunct="1"/>
                      <a:r>
                        <a:rPr lang="en-US" sz="1200" kern="1200" dirty="0" smtClean="0">
                          <a:solidFill>
                            <a:schemeClr val="tx2"/>
                          </a:solidFill>
                          <a:latin typeface="+mn-lt"/>
                          <a:ea typeface="+mn-ea"/>
                          <a:cs typeface="+mn-cs"/>
                        </a:rPr>
                        <a:t>Access</a:t>
                      </a:r>
                      <a:endParaRPr lang="en-US" sz="1200" kern="1200" dirty="0">
                        <a:solidFill>
                          <a:schemeClr val="tx2"/>
                        </a:solidFill>
                        <a:latin typeface="+mn-lt"/>
                        <a:ea typeface="+mn-ea"/>
                        <a:cs typeface="+mn-cs"/>
                      </a:endParaRPr>
                    </a:p>
                  </a:txBody>
                  <a:tcPr marL="88365" marR="88365"/>
                </a:tc>
                <a:tc>
                  <a:txBody>
                    <a:bodyPr/>
                    <a:lstStyle/>
                    <a:p>
                      <a:pPr marL="0" algn="ctr" defTabSz="1219140" rtl="0" eaLnBrk="1" fontAlgn="b" latinLnBrk="0" hangingPunct="1"/>
                      <a:r>
                        <a:rPr lang="en-US" sz="1200" u="none" strike="noStrike" kern="1200" dirty="0" smtClean="0">
                          <a:solidFill>
                            <a:schemeClr val="tx2"/>
                          </a:solidFill>
                          <a:effectLst/>
                          <a:latin typeface="+mn-lt"/>
                          <a:ea typeface="+mn-ea"/>
                          <a:cs typeface="+mn-cs"/>
                        </a:rPr>
                        <a:t>AWS S3,</a:t>
                      </a:r>
                      <a:r>
                        <a:rPr lang="en-US" sz="1200" u="none" strike="noStrike" kern="1200" baseline="0" dirty="0" smtClean="0">
                          <a:solidFill>
                            <a:schemeClr val="tx2"/>
                          </a:solidFill>
                          <a:effectLst/>
                          <a:latin typeface="+mn-lt"/>
                          <a:ea typeface="+mn-ea"/>
                          <a:cs typeface="+mn-cs"/>
                        </a:rPr>
                        <a:t> Athena</a:t>
                      </a:r>
                      <a:endParaRPr lang="en-US" sz="1200" u="none" strike="noStrike" kern="1200" dirty="0">
                        <a:solidFill>
                          <a:schemeClr val="tx2"/>
                        </a:solidFill>
                        <a:effectLst/>
                        <a:latin typeface="+mn-lt"/>
                        <a:ea typeface="+mn-ea"/>
                        <a:cs typeface="+mn-cs"/>
                      </a:endParaRPr>
                    </a:p>
                  </a:txBody>
                  <a:tcPr marL="6136" marR="6136" marT="6350" marB="0"/>
                </a:tc>
                <a:tc>
                  <a:txBody>
                    <a:bodyPr/>
                    <a:lstStyle/>
                    <a:p>
                      <a:pPr algn="l"/>
                      <a:r>
                        <a:rPr lang="en-US" sz="1200" baseline="0" dirty="0" smtClean="0">
                          <a:solidFill>
                            <a:schemeClr val="tx2"/>
                          </a:solidFill>
                        </a:rPr>
                        <a:t>Stage creation with SQL interface via Athena</a:t>
                      </a:r>
                      <a:endParaRPr lang="en-US" sz="1200" dirty="0">
                        <a:solidFill>
                          <a:schemeClr val="tx2"/>
                        </a:solidFill>
                      </a:endParaRPr>
                    </a:p>
                  </a:txBody>
                  <a:tcPr marL="0" marR="88365"/>
                </a:tc>
                <a:tc>
                  <a:txBody>
                    <a:bodyPr/>
                    <a:lstStyle/>
                    <a:p>
                      <a:pPr algn="l"/>
                      <a:endParaRPr lang="en-US" sz="1200" dirty="0">
                        <a:solidFill>
                          <a:schemeClr val="tx2"/>
                        </a:solidFill>
                      </a:endParaRPr>
                    </a:p>
                  </a:txBody>
                  <a:tcPr marL="88365" marR="88365"/>
                </a:tc>
                <a:extLst>
                  <a:ext uri="{0D108BD9-81ED-4DB2-BD59-A6C34878D82A}">
                    <a16:rowId xmlns:a16="http://schemas.microsoft.com/office/drawing/2014/main" val="3159384247"/>
                  </a:ext>
                </a:extLst>
              </a:tr>
              <a:tr h="261704">
                <a:tc>
                  <a:txBody>
                    <a:bodyPr/>
                    <a:lstStyle/>
                    <a:p>
                      <a:pPr algn="l"/>
                      <a:r>
                        <a:rPr lang="en-US" sz="1200" u="none" strike="noStrike" kern="1200" dirty="0" smtClean="0">
                          <a:solidFill>
                            <a:schemeClr val="tx2"/>
                          </a:solidFill>
                          <a:effectLst/>
                          <a:latin typeface="+mn-lt"/>
                          <a:ea typeface="+mn-ea"/>
                          <a:cs typeface="+mn-cs"/>
                        </a:rPr>
                        <a:t>ETL</a:t>
                      </a:r>
                      <a:endParaRPr lang="en-US" sz="1200" u="none" strike="noStrike" kern="1200" dirty="0">
                        <a:solidFill>
                          <a:schemeClr val="tx2"/>
                        </a:solidFill>
                        <a:effectLst/>
                        <a:latin typeface="+mn-lt"/>
                        <a:ea typeface="+mn-ea"/>
                        <a:cs typeface="+mn-cs"/>
                      </a:endParaRPr>
                    </a:p>
                  </a:txBody>
                  <a:tcPr marL="88365" marR="88365"/>
                </a:tc>
                <a:tc>
                  <a:txBody>
                    <a:bodyPr/>
                    <a:lstStyle/>
                    <a:p>
                      <a:pPr algn="ctr" fontAlgn="b"/>
                      <a:r>
                        <a:rPr lang="en-US" sz="1200" u="none" strike="noStrike" kern="1200" dirty="0" smtClean="0">
                          <a:solidFill>
                            <a:schemeClr val="tx2"/>
                          </a:solidFill>
                          <a:effectLst/>
                          <a:latin typeface="+mn-lt"/>
                          <a:ea typeface="+mn-ea"/>
                          <a:cs typeface="+mn-cs"/>
                        </a:rPr>
                        <a:t>Informatica Power center</a:t>
                      </a:r>
                      <a:endParaRPr lang="en-US" sz="1200" u="none" strike="noStrike" kern="1200" dirty="0">
                        <a:solidFill>
                          <a:schemeClr val="tx2"/>
                        </a:solidFill>
                        <a:effectLst/>
                        <a:latin typeface="+mn-lt"/>
                        <a:ea typeface="+mn-ea"/>
                        <a:cs typeface="+mn-cs"/>
                      </a:endParaRPr>
                    </a:p>
                  </a:txBody>
                  <a:tcPr marL="6136" marR="6136" marT="6350" marB="0"/>
                </a:tc>
                <a:tc>
                  <a:txBody>
                    <a:bodyPr/>
                    <a:lstStyle/>
                    <a:p>
                      <a:pPr marL="0" lvl="0" algn="l" defTabSz="1219140" rtl="0" eaLnBrk="1" fontAlgn="b" latinLnBrk="0" hangingPunct="1"/>
                      <a:r>
                        <a:rPr lang="en-US" sz="1200" u="none" strike="noStrike" kern="1200" dirty="0" smtClean="0">
                          <a:solidFill>
                            <a:schemeClr val="tx2"/>
                          </a:solidFill>
                          <a:effectLst/>
                          <a:latin typeface="+mn-lt"/>
                          <a:ea typeface="+mn-ea"/>
                          <a:cs typeface="+mn-cs"/>
                        </a:rPr>
                        <a:t>Required for Informatica based ETL processing</a:t>
                      </a:r>
                      <a:endParaRPr lang="en-US" sz="1200" u="none" strike="noStrike" kern="1200" dirty="0">
                        <a:solidFill>
                          <a:schemeClr val="tx2"/>
                        </a:solidFill>
                        <a:effectLst/>
                        <a:latin typeface="+mn-lt"/>
                        <a:ea typeface="+mn-ea"/>
                        <a:cs typeface="+mn-cs"/>
                      </a:endParaRPr>
                    </a:p>
                  </a:txBody>
                  <a:tcPr marL="0" marR="88365"/>
                </a:tc>
                <a:tc>
                  <a:txBody>
                    <a:bodyPr/>
                    <a:lstStyle/>
                    <a:p>
                      <a:pPr algn="l"/>
                      <a:endParaRPr lang="en-US" sz="1200" dirty="0">
                        <a:solidFill>
                          <a:schemeClr val="tx2"/>
                        </a:solidFill>
                      </a:endParaRPr>
                    </a:p>
                  </a:txBody>
                  <a:tcPr marL="88365" marR="88365"/>
                </a:tc>
                <a:extLst>
                  <a:ext uri="{0D108BD9-81ED-4DB2-BD59-A6C34878D82A}">
                    <a16:rowId xmlns:a16="http://schemas.microsoft.com/office/drawing/2014/main" val="1262483801"/>
                  </a:ext>
                </a:extLst>
              </a:tr>
              <a:tr h="261704">
                <a:tc>
                  <a:txBody>
                    <a:bodyPr/>
                    <a:lstStyle/>
                    <a:p>
                      <a:pPr algn="l"/>
                      <a:r>
                        <a:rPr lang="en-US" sz="1200" u="none" strike="noStrike" kern="1200" dirty="0" smtClean="0">
                          <a:solidFill>
                            <a:schemeClr val="tx2"/>
                          </a:solidFill>
                          <a:effectLst/>
                          <a:latin typeface="+mn-lt"/>
                          <a:ea typeface="+mn-ea"/>
                          <a:cs typeface="+mn-cs"/>
                        </a:rPr>
                        <a:t>Database</a:t>
                      </a:r>
                      <a:endParaRPr lang="en-US" sz="1200" u="none" strike="noStrike" kern="1200" dirty="0">
                        <a:solidFill>
                          <a:schemeClr val="tx2"/>
                        </a:solidFill>
                        <a:effectLst/>
                        <a:latin typeface="+mn-lt"/>
                        <a:ea typeface="+mn-ea"/>
                        <a:cs typeface="+mn-cs"/>
                      </a:endParaRPr>
                    </a:p>
                  </a:txBody>
                  <a:tcPr marL="88365" marR="88365"/>
                </a:tc>
                <a:tc>
                  <a:txBody>
                    <a:bodyPr/>
                    <a:lstStyle/>
                    <a:p>
                      <a:pPr algn="ctr" fontAlgn="b"/>
                      <a:r>
                        <a:rPr lang="en-US" sz="1200" u="none" strike="noStrike" kern="1200" dirty="0" smtClean="0">
                          <a:solidFill>
                            <a:schemeClr val="tx2"/>
                          </a:solidFill>
                          <a:effectLst/>
                          <a:latin typeface="+mn-lt"/>
                          <a:ea typeface="+mn-ea"/>
                          <a:cs typeface="+mn-cs"/>
                        </a:rPr>
                        <a:t>AWS RedShift</a:t>
                      </a:r>
                      <a:endParaRPr lang="en-US" sz="1200" u="none" strike="noStrike" kern="1200" dirty="0">
                        <a:solidFill>
                          <a:schemeClr val="tx2"/>
                        </a:solidFill>
                        <a:effectLst/>
                        <a:latin typeface="+mn-lt"/>
                        <a:ea typeface="+mn-ea"/>
                        <a:cs typeface="+mn-cs"/>
                      </a:endParaRPr>
                    </a:p>
                  </a:txBody>
                  <a:tcPr marL="6136" marR="6136" marT="6350" marB="0"/>
                </a:tc>
                <a:tc>
                  <a:txBody>
                    <a:bodyPr/>
                    <a:lstStyle/>
                    <a:p>
                      <a:pPr marL="0" marR="0" lvl="0" indent="0" algn="l" defTabSz="1219140" rtl="0" eaLnBrk="1" fontAlgn="b" latinLnBrk="0" hangingPunct="1">
                        <a:lnSpc>
                          <a:spcPct val="100000"/>
                        </a:lnSpc>
                        <a:spcBef>
                          <a:spcPts val="0"/>
                        </a:spcBef>
                        <a:spcAft>
                          <a:spcPts val="0"/>
                        </a:spcAft>
                        <a:buClrTx/>
                        <a:buSzTx/>
                        <a:buFontTx/>
                        <a:buNone/>
                        <a:tabLst/>
                        <a:defRPr/>
                      </a:pPr>
                      <a:r>
                        <a:rPr lang="en-US" sz="1200" kern="1200" dirty="0" smtClean="0">
                          <a:solidFill>
                            <a:schemeClr val="tx2"/>
                          </a:solidFill>
                          <a:latin typeface="+mn-lt"/>
                          <a:ea typeface="+mn-ea"/>
                          <a:cs typeface="+mn-cs"/>
                        </a:rPr>
                        <a:t>Creation of database, structures</a:t>
                      </a:r>
                      <a:r>
                        <a:rPr lang="en-US" sz="1200" kern="1200" baseline="0" dirty="0" smtClean="0">
                          <a:solidFill>
                            <a:schemeClr val="tx2"/>
                          </a:solidFill>
                          <a:latin typeface="+mn-lt"/>
                          <a:ea typeface="+mn-ea"/>
                          <a:cs typeface="+mn-cs"/>
                        </a:rPr>
                        <a:t> in data warehouse. </a:t>
                      </a:r>
                      <a:r>
                        <a:rPr lang="en-US" sz="1200" u="none" strike="noStrike" baseline="0" dirty="0" smtClean="0">
                          <a:solidFill>
                            <a:schemeClr val="tx2"/>
                          </a:solidFill>
                          <a:effectLst/>
                        </a:rPr>
                        <a:t>A</a:t>
                      </a:r>
                      <a:r>
                        <a:rPr lang="en-US" sz="1200" u="none" strike="noStrike" dirty="0" smtClean="0">
                          <a:solidFill>
                            <a:schemeClr val="tx2"/>
                          </a:solidFill>
                          <a:effectLst/>
                        </a:rPr>
                        <a:t>ggregated</a:t>
                      </a:r>
                      <a:r>
                        <a:rPr lang="en-US" sz="1200" u="none" strike="noStrike" baseline="0" dirty="0" smtClean="0">
                          <a:solidFill>
                            <a:schemeClr val="tx2"/>
                          </a:solidFill>
                          <a:effectLst/>
                        </a:rPr>
                        <a:t> data and Final data will be stored in Redshift  </a:t>
                      </a:r>
                      <a:endParaRPr lang="en-US" sz="1200" b="0" i="0" u="none" strike="noStrike" dirty="0" smtClean="0">
                        <a:solidFill>
                          <a:schemeClr val="tx2"/>
                        </a:solidFill>
                        <a:effectLst/>
                        <a:latin typeface="Calibri" panose="020F0502020204030204" pitchFamily="34" charset="0"/>
                      </a:endParaRPr>
                    </a:p>
                  </a:txBody>
                  <a:tcPr marL="0" marR="88365"/>
                </a:tc>
                <a:tc>
                  <a:txBody>
                    <a:bodyPr/>
                    <a:lstStyle/>
                    <a:p>
                      <a:pPr algn="l"/>
                      <a:endParaRPr lang="en-US" sz="1200" dirty="0">
                        <a:solidFill>
                          <a:schemeClr val="tx2"/>
                        </a:solidFill>
                      </a:endParaRPr>
                    </a:p>
                  </a:txBody>
                  <a:tcPr marL="88365" marR="88365"/>
                </a:tc>
                <a:extLst>
                  <a:ext uri="{0D108BD9-81ED-4DB2-BD59-A6C34878D82A}">
                    <a16:rowId xmlns:a16="http://schemas.microsoft.com/office/drawing/2014/main" val="2094745398"/>
                  </a:ext>
                </a:extLst>
              </a:tr>
              <a:tr h="603134">
                <a:tc>
                  <a:txBody>
                    <a:bodyPr/>
                    <a:lstStyle/>
                    <a:p>
                      <a:pPr marL="0" algn="l" defTabSz="1219140" rtl="0" eaLnBrk="1" latinLnBrk="0" hangingPunct="1"/>
                      <a:r>
                        <a:rPr lang="en-US" sz="1200" u="none" strike="noStrike" kern="1200" dirty="0" smtClean="0">
                          <a:solidFill>
                            <a:schemeClr val="tx2"/>
                          </a:solidFill>
                          <a:effectLst/>
                          <a:latin typeface="+mn-lt"/>
                          <a:ea typeface="+mn-ea"/>
                          <a:cs typeface="+mn-cs"/>
                        </a:rPr>
                        <a:t>Job Scheduling &amp; Orchestration</a:t>
                      </a:r>
                      <a:endParaRPr lang="en-US" sz="1200" u="none" strike="noStrike" kern="1200" dirty="0">
                        <a:solidFill>
                          <a:schemeClr val="tx2"/>
                        </a:solidFill>
                        <a:effectLst/>
                        <a:latin typeface="+mn-lt"/>
                        <a:ea typeface="+mn-ea"/>
                        <a:cs typeface="+mn-cs"/>
                      </a:endParaRPr>
                    </a:p>
                  </a:txBody>
                  <a:tcPr/>
                </a:tc>
                <a:tc>
                  <a:txBody>
                    <a:bodyPr/>
                    <a:lstStyle/>
                    <a:p>
                      <a:pPr marL="0" algn="ctr" defTabSz="1219140" rtl="0" eaLnBrk="1" fontAlgn="b" latinLnBrk="0" hangingPunct="1"/>
                      <a:r>
                        <a:rPr lang="en-US" sz="1200" u="none" strike="noStrike" kern="1200" dirty="0" smtClean="0">
                          <a:solidFill>
                            <a:schemeClr val="tx2"/>
                          </a:solidFill>
                          <a:effectLst/>
                          <a:latin typeface="+mn-lt"/>
                          <a:ea typeface="+mn-ea"/>
                          <a:cs typeface="+mn-cs"/>
                        </a:rPr>
                        <a:t>AWS Step Functions and AWS Cloud Watch</a:t>
                      </a:r>
                      <a:endParaRPr lang="en-US" sz="1200" u="none" strike="noStrike" kern="1200" dirty="0">
                        <a:solidFill>
                          <a:schemeClr val="tx2"/>
                        </a:solidFill>
                        <a:effectLst/>
                        <a:latin typeface="+mn-lt"/>
                        <a:ea typeface="+mn-ea"/>
                        <a:cs typeface="+mn-cs"/>
                      </a:endParaRPr>
                    </a:p>
                  </a:txBody>
                  <a:tcPr/>
                </a:tc>
                <a:tc>
                  <a:txBody>
                    <a:bodyPr/>
                    <a:lstStyle/>
                    <a:p>
                      <a:pPr marL="0" lvl="0" algn="l" defTabSz="1219140" rtl="0" eaLnBrk="1" latinLnBrk="0" hangingPunct="1"/>
                      <a:r>
                        <a:rPr lang="en-US" sz="1200" kern="1200" dirty="0" smtClean="0">
                          <a:solidFill>
                            <a:schemeClr val="tx2"/>
                          </a:solidFill>
                          <a:latin typeface="+mn-lt"/>
                          <a:ea typeface="+mn-ea"/>
                          <a:cs typeface="+mn-cs"/>
                        </a:rPr>
                        <a:t>Job orchestration will be done using AWS Step functions and scheduling will be done using AWS Cloud Watch</a:t>
                      </a:r>
                      <a:endParaRPr lang="en-US" sz="1200" kern="1200" dirty="0">
                        <a:solidFill>
                          <a:schemeClr val="tx2"/>
                        </a:solidFill>
                        <a:latin typeface="+mn-lt"/>
                        <a:ea typeface="+mn-ea"/>
                        <a:cs typeface="+mn-cs"/>
                      </a:endParaRPr>
                    </a:p>
                  </a:txBody>
                  <a:tcPr marL="0"/>
                </a:tc>
                <a:tc>
                  <a:txBody>
                    <a:bodyPr/>
                    <a:lstStyle/>
                    <a:p>
                      <a:pPr marL="0" algn="l" defTabSz="1219140" rtl="0" eaLnBrk="1" latinLnBrk="0" hangingPunct="1"/>
                      <a:r>
                        <a:rPr lang="en-US" sz="1200" kern="1200" dirty="0" err="1" smtClean="0">
                          <a:solidFill>
                            <a:schemeClr val="tx2"/>
                          </a:solidFill>
                          <a:latin typeface="+mn-lt"/>
                          <a:ea typeface="+mn-ea"/>
                          <a:cs typeface="+mn-cs"/>
                        </a:rPr>
                        <a:t>AutoSys</a:t>
                      </a:r>
                      <a:r>
                        <a:rPr lang="en-US" sz="1200" kern="1200" baseline="0" dirty="0" smtClean="0">
                          <a:solidFill>
                            <a:schemeClr val="tx2"/>
                          </a:solidFill>
                          <a:latin typeface="+mn-lt"/>
                          <a:ea typeface="+mn-ea"/>
                          <a:cs typeface="+mn-cs"/>
                        </a:rPr>
                        <a:t> to be used for </a:t>
                      </a:r>
                      <a:r>
                        <a:rPr lang="en-US" sz="1200" kern="1200" dirty="0" smtClean="0">
                          <a:solidFill>
                            <a:schemeClr val="tx2"/>
                          </a:solidFill>
                          <a:latin typeface="+mn-lt"/>
                          <a:ea typeface="+mn-ea"/>
                          <a:cs typeface="+mn-cs"/>
                        </a:rPr>
                        <a:t>job scheduler </a:t>
                      </a:r>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506384272"/>
                  </a:ext>
                </a:extLst>
              </a:tr>
              <a:tr h="349108">
                <a:tc>
                  <a:txBody>
                    <a:bodyPr/>
                    <a:lstStyle/>
                    <a:p>
                      <a:pPr marL="0" algn="l" defTabSz="1219140" rtl="0" eaLnBrk="1" fontAlgn="b" latinLnBrk="0" hangingPunct="1"/>
                      <a:r>
                        <a:rPr lang="en-US" sz="1200" kern="1200" dirty="0" smtClean="0">
                          <a:solidFill>
                            <a:schemeClr val="tx2"/>
                          </a:solidFill>
                          <a:latin typeface="+mn-lt"/>
                          <a:ea typeface="+mn-ea"/>
                          <a:cs typeface="+mn-cs"/>
                        </a:rPr>
                        <a:t>Monitoring</a:t>
                      </a:r>
                      <a:endParaRPr lang="en-US" sz="1200" kern="1200" dirty="0">
                        <a:solidFill>
                          <a:schemeClr val="tx2"/>
                        </a:solidFill>
                        <a:latin typeface="+mn-lt"/>
                        <a:ea typeface="+mn-ea"/>
                        <a:cs typeface="+mn-cs"/>
                      </a:endParaRPr>
                    </a:p>
                  </a:txBody>
                  <a:tcPr/>
                </a:tc>
                <a:tc>
                  <a:txBody>
                    <a:bodyPr/>
                    <a:lstStyle/>
                    <a:p>
                      <a:pPr marL="0" indent="0" algn="ctr" defTabSz="1219140" rtl="0" eaLnBrk="1" fontAlgn="b" latinLnBrk="0" hangingPunct="1">
                        <a:buFont typeface="Arial" panose="020B0604020202020204" pitchFamily="34" charset="0"/>
                        <a:buNone/>
                      </a:pPr>
                      <a:r>
                        <a:rPr lang="en-US" sz="1200" kern="1200" dirty="0" smtClean="0">
                          <a:solidFill>
                            <a:schemeClr val="tx2"/>
                          </a:solidFill>
                          <a:latin typeface="+mn-lt"/>
                          <a:ea typeface="+mn-ea"/>
                          <a:cs typeface="+mn-cs"/>
                        </a:rPr>
                        <a:t>AWS Cloud Watch</a:t>
                      </a:r>
                      <a:endParaRPr lang="en-US" sz="1200" kern="1200" dirty="0">
                        <a:solidFill>
                          <a:schemeClr val="tx2"/>
                        </a:solidFill>
                        <a:latin typeface="+mn-lt"/>
                        <a:ea typeface="+mn-ea"/>
                        <a:cs typeface="+mn-cs"/>
                      </a:endParaRPr>
                    </a:p>
                  </a:txBody>
                  <a:tcPr/>
                </a:tc>
                <a:tc>
                  <a:txBody>
                    <a:bodyPr/>
                    <a:lstStyle/>
                    <a:p>
                      <a:pPr marL="0" lvl="0" algn="l" defTabSz="1219140" rtl="0" eaLnBrk="1" fontAlgn="b" latinLnBrk="0" hangingPunct="1"/>
                      <a:r>
                        <a:rPr lang="en-US" sz="1200" kern="1200" dirty="0" smtClean="0">
                          <a:solidFill>
                            <a:schemeClr val="tx2"/>
                          </a:solidFill>
                          <a:latin typeface="+mn-lt"/>
                          <a:ea typeface="+mn-ea"/>
                          <a:cs typeface="+mn-cs"/>
                        </a:rPr>
                        <a:t>Will leverage AWS Cloud Watch Service for Monitoring</a:t>
                      </a:r>
                      <a:endParaRPr lang="en-US" sz="1200" kern="1200" dirty="0">
                        <a:solidFill>
                          <a:schemeClr val="tx2"/>
                        </a:solidFill>
                        <a:latin typeface="+mn-lt"/>
                        <a:ea typeface="+mn-ea"/>
                        <a:cs typeface="+mn-cs"/>
                      </a:endParaRPr>
                    </a:p>
                  </a:txBody>
                  <a:tcPr marL="0"/>
                </a:tc>
                <a:tc>
                  <a:txBody>
                    <a:bodyPr/>
                    <a:lstStyle/>
                    <a:p>
                      <a:pPr marL="0" algn="ctr" defTabSz="1219140" rtl="0" eaLnBrk="1" latinLnBrk="0" hangingPunct="1"/>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1608283391"/>
                  </a:ext>
                </a:extLst>
              </a:tr>
              <a:tr h="556101">
                <a:tc>
                  <a:txBody>
                    <a:bodyPr/>
                    <a:lstStyle/>
                    <a:p>
                      <a:pPr marL="0" algn="l" defTabSz="1219140" rtl="0" eaLnBrk="1" fontAlgn="b" latinLnBrk="0" hangingPunct="1"/>
                      <a:r>
                        <a:rPr lang="en-US" sz="1200" kern="1200" dirty="0" smtClean="0">
                          <a:solidFill>
                            <a:schemeClr val="tx2"/>
                          </a:solidFill>
                          <a:latin typeface="+mn-lt"/>
                          <a:ea typeface="+mn-ea"/>
                          <a:cs typeface="+mn-cs"/>
                        </a:rPr>
                        <a:t>Data Archival</a:t>
                      </a:r>
                      <a:endParaRPr lang="en-US" sz="1200" kern="1200" dirty="0">
                        <a:solidFill>
                          <a:schemeClr val="tx2"/>
                        </a:solidFill>
                        <a:latin typeface="+mn-lt"/>
                        <a:ea typeface="+mn-ea"/>
                        <a:cs typeface="+mn-cs"/>
                      </a:endParaRPr>
                    </a:p>
                  </a:txBody>
                  <a:tcPr/>
                </a:tc>
                <a:tc>
                  <a:txBody>
                    <a:bodyPr/>
                    <a:lstStyle/>
                    <a:p>
                      <a:pPr marL="0" indent="0" algn="ctr" defTabSz="1219140" rtl="0" eaLnBrk="1" fontAlgn="b" latinLnBrk="0" hangingPunct="1">
                        <a:buFont typeface="Arial" panose="020B0604020202020204" pitchFamily="34" charset="0"/>
                        <a:buNone/>
                      </a:pPr>
                      <a:r>
                        <a:rPr lang="en-US" sz="1200" kern="1200" dirty="0" smtClean="0">
                          <a:solidFill>
                            <a:schemeClr val="tx2"/>
                          </a:solidFill>
                          <a:latin typeface="+mn-lt"/>
                          <a:ea typeface="+mn-ea"/>
                          <a:cs typeface="+mn-cs"/>
                        </a:rPr>
                        <a:t>AWS Glacier</a:t>
                      </a:r>
                      <a:endParaRPr lang="en-US" sz="1200" kern="1200" dirty="0">
                        <a:solidFill>
                          <a:schemeClr val="tx2"/>
                        </a:solidFill>
                        <a:latin typeface="+mn-lt"/>
                        <a:ea typeface="+mn-ea"/>
                        <a:cs typeface="+mn-cs"/>
                      </a:endParaRPr>
                    </a:p>
                  </a:txBody>
                  <a:tcPr/>
                </a:tc>
                <a:tc>
                  <a:txBody>
                    <a:bodyPr/>
                    <a:lstStyle/>
                    <a:p>
                      <a:pPr marL="0" lvl="0" algn="l" defTabSz="1219140" rtl="0" eaLnBrk="1" fontAlgn="b" latinLnBrk="0" hangingPunct="1"/>
                      <a:r>
                        <a:rPr lang="en-US" sz="1200" kern="1200" dirty="0" smtClean="0">
                          <a:solidFill>
                            <a:schemeClr val="tx2"/>
                          </a:solidFill>
                          <a:latin typeface="+mn-lt"/>
                          <a:ea typeface="+mn-ea"/>
                          <a:cs typeface="+mn-cs"/>
                        </a:rPr>
                        <a:t>Low cost data storage ideal for data archival </a:t>
                      </a:r>
                      <a:endParaRPr lang="en-US" sz="1200" kern="1200" dirty="0">
                        <a:solidFill>
                          <a:schemeClr val="tx2"/>
                        </a:solidFill>
                        <a:latin typeface="+mn-lt"/>
                        <a:ea typeface="+mn-ea"/>
                        <a:cs typeface="+mn-cs"/>
                      </a:endParaRPr>
                    </a:p>
                  </a:txBody>
                  <a:tcPr marL="0"/>
                </a:tc>
                <a:tc>
                  <a:txBody>
                    <a:bodyPr/>
                    <a:lstStyle/>
                    <a:p>
                      <a:pPr marL="0" algn="ctr" defTabSz="1219140" rtl="0" eaLnBrk="1" latinLnBrk="0" hangingPunct="1"/>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2070492616"/>
                  </a:ext>
                </a:extLst>
              </a:tr>
            </a:tbl>
          </a:graphicData>
        </a:graphic>
      </p:graphicFrame>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6" name="Rectangle 5"/>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Santanu</a:t>
            </a:r>
            <a:endParaRPr lang="en-US" dirty="0"/>
          </a:p>
        </p:txBody>
      </p:sp>
    </p:spTree>
    <p:extLst>
      <p:ext uri="{BB962C8B-B14F-4D97-AF65-F5344CB8AC3E}">
        <p14:creationId xmlns:p14="http://schemas.microsoft.com/office/powerpoint/2010/main" val="41626734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building </a:t>
            </a:r>
            <a:r>
              <a:rPr lang="en-US" dirty="0"/>
              <a:t>b</a:t>
            </a:r>
            <a:r>
              <a:rPr lang="en-US" dirty="0" smtClean="0"/>
              <a:t>locks – Snowflake</a:t>
            </a:r>
            <a:endParaRPr lang="en-US" dirty="0"/>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2654010392"/>
              </p:ext>
            </p:extLst>
          </p:nvPr>
        </p:nvGraphicFramePr>
        <p:xfrm>
          <a:off x="462114" y="855406"/>
          <a:ext cx="11466797" cy="5172088"/>
        </p:xfrm>
        <a:graphic>
          <a:graphicData uri="http://schemas.openxmlformats.org/drawingml/2006/table">
            <a:tbl>
              <a:tblPr firstRow="1" bandRow="1">
                <a:tableStyleId>{C083E6E3-FA7D-4D7B-A595-EF9225AFEA82}</a:tableStyleId>
              </a:tblPr>
              <a:tblGrid>
                <a:gridCol w="1736655">
                  <a:extLst>
                    <a:ext uri="{9D8B030D-6E8A-4147-A177-3AD203B41FA5}">
                      <a16:colId xmlns:a16="http://schemas.microsoft.com/office/drawing/2014/main" val="2727902677"/>
                    </a:ext>
                  </a:extLst>
                </a:gridCol>
                <a:gridCol w="2580566">
                  <a:extLst>
                    <a:ext uri="{9D8B030D-6E8A-4147-A177-3AD203B41FA5}">
                      <a16:colId xmlns:a16="http://schemas.microsoft.com/office/drawing/2014/main" val="3126673732"/>
                    </a:ext>
                  </a:extLst>
                </a:gridCol>
                <a:gridCol w="5057320">
                  <a:extLst>
                    <a:ext uri="{9D8B030D-6E8A-4147-A177-3AD203B41FA5}">
                      <a16:colId xmlns:a16="http://schemas.microsoft.com/office/drawing/2014/main" val="1984457340"/>
                    </a:ext>
                  </a:extLst>
                </a:gridCol>
                <a:gridCol w="2092256">
                  <a:extLst>
                    <a:ext uri="{9D8B030D-6E8A-4147-A177-3AD203B41FA5}">
                      <a16:colId xmlns:a16="http://schemas.microsoft.com/office/drawing/2014/main" val="3540685639"/>
                    </a:ext>
                  </a:extLst>
                </a:gridCol>
              </a:tblGrid>
              <a:tr h="167523">
                <a:tc>
                  <a:txBody>
                    <a:bodyPr/>
                    <a:lstStyle/>
                    <a:p>
                      <a:pPr algn="ctr"/>
                      <a:r>
                        <a:rPr lang="en-US" sz="1400" dirty="0" smtClean="0">
                          <a:solidFill>
                            <a:schemeClr val="tx2"/>
                          </a:solidFill>
                        </a:rPr>
                        <a:t>Process</a:t>
                      </a:r>
                      <a:endParaRPr lang="en-US" sz="1400" dirty="0">
                        <a:solidFill>
                          <a:schemeClr val="tx2"/>
                        </a:solidFill>
                      </a:endParaRPr>
                    </a:p>
                  </a:txBody>
                  <a:tcPr marL="88365" marR="88365"/>
                </a:tc>
                <a:tc>
                  <a:txBody>
                    <a:bodyPr/>
                    <a:lstStyle/>
                    <a:p>
                      <a:pPr algn="ctr"/>
                      <a:r>
                        <a:rPr lang="en-US" sz="1400" dirty="0" smtClean="0">
                          <a:solidFill>
                            <a:schemeClr val="tx2"/>
                          </a:solidFill>
                        </a:rPr>
                        <a:t>Components</a:t>
                      </a:r>
                      <a:endParaRPr lang="en-US" sz="1400" dirty="0">
                        <a:solidFill>
                          <a:schemeClr val="tx2"/>
                        </a:solidFill>
                      </a:endParaRPr>
                    </a:p>
                  </a:txBody>
                  <a:tcPr marL="88365" marR="88365"/>
                </a:tc>
                <a:tc>
                  <a:txBody>
                    <a:bodyPr/>
                    <a:lstStyle/>
                    <a:p>
                      <a:pPr algn="ctr"/>
                      <a:r>
                        <a:rPr lang="en-US" sz="1400" dirty="0" smtClean="0">
                          <a:solidFill>
                            <a:schemeClr val="tx2"/>
                          </a:solidFill>
                        </a:rPr>
                        <a:t>Description</a:t>
                      </a:r>
                      <a:endParaRPr lang="en-US" sz="1400" dirty="0">
                        <a:solidFill>
                          <a:schemeClr val="tx2"/>
                        </a:solidFill>
                      </a:endParaRPr>
                    </a:p>
                  </a:txBody>
                  <a:tcPr marL="88365" marR="88365"/>
                </a:tc>
                <a:tc>
                  <a:txBody>
                    <a:bodyPr/>
                    <a:lstStyle/>
                    <a:p>
                      <a:pPr algn="ctr"/>
                      <a:r>
                        <a:rPr lang="en-US" sz="1400" dirty="0" smtClean="0">
                          <a:solidFill>
                            <a:schemeClr val="tx2"/>
                          </a:solidFill>
                        </a:rPr>
                        <a:t>Remarks</a:t>
                      </a:r>
                      <a:endParaRPr lang="en-US" sz="1400" dirty="0">
                        <a:solidFill>
                          <a:schemeClr val="tx2"/>
                        </a:solidFill>
                      </a:endParaRPr>
                    </a:p>
                  </a:txBody>
                  <a:tcPr marL="88365" marR="88365"/>
                </a:tc>
                <a:extLst>
                  <a:ext uri="{0D108BD9-81ED-4DB2-BD59-A6C34878D82A}">
                    <a16:rowId xmlns:a16="http://schemas.microsoft.com/office/drawing/2014/main" val="3299495011"/>
                  </a:ext>
                </a:extLst>
              </a:tr>
              <a:tr h="293839">
                <a:tc>
                  <a:txBody>
                    <a:bodyPr/>
                    <a:lstStyle/>
                    <a:p>
                      <a:pPr algn="l" fontAlgn="b"/>
                      <a:r>
                        <a:rPr lang="en-US" sz="1200" kern="1200" dirty="0" smtClean="0">
                          <a:solidFill>
                            <a:schemeClr val="tx2"/>
                          </a:solidFill>
                        </a:rPr>
                        <a:t>Migration</a:t>
                      </a:r>
                      <a:r>
                        <a:rPr lang="en-US" sz="1200" u="none" strike="noStrike" dirty="0" smtClean="0">
                          <a:solidFill>
                            <a:schemeClr val="tx2"/>
                          </a:solidFill>
                          <a:effectLst/>
                        </a:rPr>
                        <a:t> </a:t>
                      </a:r>
                      <a:r>
                        <a:rPr lang="en-US" sz="1200" kern="1200" dirty="0" smtClean="0">
                          <a:solidFill>
                            <a:schemeClr val="tx2"/>
                          </a:solidFill>
                        </a:rPr>
                        <a:t>Source</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err="1" smtClean="0">
                          <a:solidFill>
                            <a:schemeClr val="tx2"/>
                          </a:solidFill>
                          <a:effectLst/>
                        </a:rPr>
                        <a:t>TXT,CSV,Oracle,Teradata</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l" fontAlgn="b"/>
                      <a:r>
                        <a:rPr lang="en-US" sz="1200" u="none" strike="noStrike" dirty="0" smtClean="0">
                          <a:solidFill>
                            <a:schemeClr val="tx2"/>
                          </a:solidFill>
                          <a:effectLst/>
                        </a:rPr>
                        <a:t>Access provisioning</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1184150395"/>
                  </a:ext>
                </a:extLst>
              </a:tr>
              <a:tr h="417496">
                <a:tc>
                  <a:txBody>
                    <a:bodyPr/>
                    <a:lstStyle/>
                    <a:p>
                      <a:pPr algn="l" fontAlgn="b"/>
                      <a:r>
                        <a:rPr lang="en-US" sz="1200" kern="1200" dirty="0" smtClean="0">
                          <a:solidFill>
                            <a:schemeClr val="tx2"/>
                          </a:solidFill>
                        </a:rPr>
                        <a:t>Storage</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a:r>
                        <a:rPr lang="en-US" sz="1200" dirty="0" smtClean="0">
                          <a:solidFill>
                            <a:schemeClr val="tx2"/>
                          </a:solidFill>
                        </a:rPr>
                        <a:t>AWS S3,</a:t>
                      </a:r>
                      <a:r>
                        <a:rPr lang="en-US" sz="1200" baseline="0" dirty="0" smtClean="0">
                          <a:solidFill>
                            <a:schemeClr val="tx2"/>
                          </a:solidFill>
                        </a:rPr>
                        <a:t>Snowflake</a:t>
                      </a:r>
                      <a:endParaRPr lang="en-US" sz="1200" dirty="0">
                        <a:solidFill>
                          <a:schemeClr val="tx2"/>
                        </a:solidFill>
                        <a:latin typeface="Calibri" panose="020F0502020204030204" pitchFamily="34" charset="0"/>
                        <a:cs typeface="Calibri" panose="020F0502020204030204" pitchFamily="34" charset="0"/>
                      </a:endParaRPr>
                    </a:p>
                  </a:txBody>
                  <a:tcPr marL="88365" marR="88365"/>
                </a:tc>
                <a:tc>
                  <a:txBody>
                    <a:bodyPr/>
                    <a:lstStyle/>
                    <a:p>
                      <a:pPr algn="l" fontAlgn="b"/>
                      <a:r>
                        <a:rPr lang="en-US" sz="1200" u="none" strike="noStrike" dirty="0" smtClean="0">
                          <a:solidFill>
                            <a:schemeClr val="tx2"/>
                          </a:solidFill>
                          <a:effectLst/>
                        </a:rPr>
                        <a:t>S3 will be used to store the raw data .Aggregated</a:t>
                      </a:r>
                      <a:r>
                        <a:rPr lang="en-US" sz="1200" u="none" strike="noStrike" baseline="0" dirty="0" smtClean="0">
                          <a:solidFill>
                            <a:schemeClr val="tx2"/>
                          </a:solidFill>
                          <a:effectLst/>
                        </a:rPr>
                        <a:t> data and final data will be stored  in Snowflake </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544652756"/>
                  </a:ext>
                </a:extLst>
              </a:tr>
              <a:tr h="499526">
                <a:tc>
                  <a:txBody>
                    <a:bodyPr/>
                    <a:lstStyle/>
                    <a:p>
                      <a:pPr marL="0" algn="l" defTabSz="1219140" rtl="0" eaLnBrk="1" fontAlgn="b" latinLnBrk="0" hangingPunct="1"/>
                      <a:r>
                        <a:rPr lang="en-US" sz="1200" kern="1200" dirty="0" smtClean="0">
                          <a:solidFill>
                            <a:schemeClr val="tx2"/>
                          </a:solidFill>
                        </a:rPr>
                        <a:t>Data</a:t>
                      </a:r>
                      <a:r>
                        <a:rPr lang="en-US" sz="1200" u="none" strike="noStrike" dirty="0" smtClean="0">
                          <a:solidFill>
                            <a:schemeClr val="tx2"/>
                          </a:solidFill>
                          <a:effectLst/>
                        </a:rPr>
                        <a:t> </a:t>
                      </a:r>
                      <a:r>
                        <a:rPr lang="en-US" sz="1200" kern="1200" dirty="0" smtClean="0">
                          <a:solidFill>
                            <a:schemeClr val="tx2"/>
                          </a:solidFill>
                        </a:rPr>
                        <a:t>Migration</a:t>
                      </a:r>
                      <a:endParaRPr lang="en-US" sz="1200" kern="1200" dirty="0">
                        <a:solidFill>
                          <a:schemeClr val="tx2"/>
                        </a:solidFill>
                        <a:latin typeface="+mn-lt"/>
                        <a:ea typeface="+mn-ea"/>
                        <a:cs typeface="+mn-cs"/>
                      </a:endParaRPr>
                    </a:p>
                  </a:txBody>
                  <a:tcPr marL="6136" marR="6136" marT="6350" marB="0"/>
                </a:tc>
                <a:tc>
                  <a:txBody>
                    <a:bodyPr/>
                    <a:lstStyle/>
                    <a:p>
                      <a:pPr algn="ctr" fontAlgn="b"/>
                      <a:r>
                        <a:rPr lang="en-US" sz="1200" u="none" strike="noStrike" dirty="0" smtClean="0">
                          <a:solidFill>
                            <a:schemeClr val="tx2"/>
                          </a:solidFill>
                          <a:effectLst/>
                        </a:rPr>
                        <a:t>AWS DMS /Snowball</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marL="0" algn="l" defTabSz="1219140" rtl="0" eaLnBrk="1" fontAlgn="b" latinLnBrk="0" hangingPunct="1"/>
                      <a:r>
                        <a:rPr lang="en-US" sz="1200" u="none" strike="noStrike" kern="1200" dirty="0" smtClean="0">
                          <a:solidFill>
                            <a:schemeClr val="tx2"/>
                          </a:solidFill>
                          <a:effectLst/>
                          <a:latin typeface="+mn-lt"/>
                          <a:ea typeface="+mn-ea"/>
                          <a:cs typeface="+mn-cs"/>
                        </a:rPr>
                        <a:t>Based on data volume it will be finalized during discovery phase</a:t>
                      </a:r>
                      <a:endParaRPr lang="en-US" sz="1200" u="none" strike="noStrike" kern="1200" dirty="0">
                        <a:solidFill>
                          <a:schemeClr val="tx2"/>
                        </a:solidFill>
                        <a:effectLst/>
                        <a:latin typeface="+mn-lt"/>
                        <a:ea typeface="+mn-ea"/>
                        <a:cs typeface="+mn-cs"/>
                      </a:endParaRPr>
                    </a:p>
                  </a:txBody>
                  <a:tcPr marL="0" marR="88365"/>
                </a:tc>
                <a:tc>
                  <a:txBody>
                    <a:bodyPr/>
                    <a:lstStyle/>
                    <a:p>
                      <a:pPr algn="ctr"/>
                      <a:r>
                        <a:rPr lang="en-US" sz="1200" dirty="0" smtClean="0">
                          <a:solidFill>
                            <a:schemeClr val="tx2"/>
                          </a:solidFill>
                        </a:rPr>
                        <a:t>Move data to S3 and use COPY command </a:t>
                      </a:r>
                      <a:endParaRPr lang="en-US" sz="1200" dirty="0">
                        <a:solidFill>
                          <a:schemeClr val="tx2"/>
                        </a:solidFill>
                      </a:endParaRPr>
                    </a:p>
                  </a:txBody>
                  <a:tcPr marL="88365" marR="88365"/>
                </a:tc>
                <a:extLst>
                  <a:ext uri="{0D108BD9-81ED-4DB2-BD59-A6C34878D82A}">
                    <a16:rowId xmlns:a16="http://schemas.microsoft.com/office/drawing/2014/main" val="1855719117"/>
                  </a:ext>
                </a:extLst>
              </a:tr>
              <a:tr h="293839">
                <a:tc>
                  <a:txBody>
                    <a:bodyPr/>
                    <a:lstStyle/>
                    <a:p>
                      <a:pPr algn="l" fontAlgn="b"/>
                      <a:r>
                        <a:rPr lang="en-US" sz="1200" kern="1200" dirty="0" smtClean="0">
                          <a:solidFill>
                            <a:schemeClr val="tx2"/>
                          </a:solidFill>
                        </a:rPr>
                        <a:t>Schema</a:t>
                      </a:r>
                      <a:r>
                        <a:rPr lang="en-US" sz="1200" kern="1200" baseline="0" dirty="0" smtClean="0">
                          <a:solidFill>
                            <a:schemeClr val="tx2"/>
                          </a:solidFill>
                        </a:rPr>
                        <a:t> Conversion</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smtClean="0">
                          <a:solidFill>
                            <a:schemeClr val="tx2"/>
                          </a:solidFill>
                          <a:effectLst/>
                        </a:rPr>
                        <a:t>IDW – Schema Converter</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l"/>
                      <a:r>
                        <a:rPr lang="en-US" sz="1200" dirty="0" smtClean="0">
                          <a:solidFill>
                            <a:schemeClr val="tx2"/>
                          </a:solidFill>
                        </a:rPr>
                        <a:t>Convert</a:t>
                      </a:r>
                      <a:r>
                        <a:rPr lang="en-US" sz="1200" baseline="0" dirty="0" smtClean="0">
                          <a:solidFill>
                            <a:schemeClr val="tx2"/>
                          </a:solidFill>
                        </a:rPr>
                        <a:t> Teradata table schema to Snowflake via S3</a:t>
                      </a:r>
                      <a:endParaRPr lang="en-US" sz="1200" dirty="0">
                        <a:solidFill>
                          <a:schemeClr val="tx2"/>
                        </a:solidFill>
                      </a:endParaRPr>
                    </a:p>
                  </a:txBody>
                  <a:tcPr marL="0" marR="88365"/>
                </a:tc>
                <a:tc>
                  <a:txBody>
                    <a:bodyPr/>
                    <a:lstStyle/>
                    <a:p>
                      <a:pPr algn="ctr"/>
                      <a:endParaRPr lang="en-US" sz="1200" dirty="0">
                        <a:solidFill>
                          <a:schemeClr val="tx2"/>
                        </a:solidFill>
                      </a:endParaRPr>
                    </a:p>
                  </a:txBody>
                  <a:tcPr marL="88365" marR="88365"/>
                </a:tc>
                <a:extLst>
                  <a:ext uri="{0D108BD9-81ED-4DB2-BD59-A6C34878D82A}">
                    <a16:rowId xmlns:a16="http://schemas.microsoft.com/office/drawing/2014/main" val="2487553609"/>
                  </a:ext>
                </a:extLst>
              </a:tr>
              <a:tr h="499526">
                <a:tc>
                  <a:txBody>
                    <a:bodyPr/>
                    <a:lstStyle/>
                    <a:p>
                      <a:pPr algn="l" fontAlgn="b"/>
                      <a:r>
                        <a:rPr lang="en-US" sz="1200" kern="1200" dirty="0" smtClean="0">
                          <a:solidFill>
                            <a:schemeClr val="tx2"/>
                          </a:solidFill>
                        </a:rPr>
                        <a:t>Assets</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6136" marR="6136" marT="6350" marB="0"/>
                </a:tc>
                <a:tc>
                  <a:txBody>
                    <a:bodyPr/>
                    <a:lstStyle/>
                    <a:p>
                      <a:pPr algn="ctr" fontAlgn="b"/>
                      <a:r>
                        <a:rPr lang="en-US" sz="1200" u="none" strike="noStrike" dirty="0" smtClean="0">
                          <a:solidFill>
                            <a:schemeClr val="tx2"/>
                          </a:solidFill>
                          <a:effectLst/>
                        </a:rPr>
                        <a:t>AWS</a:t>
                      </a:r>
                      <a:r>
                        <a:rPr lang="en-US" sz="1200" u="none" strike="noStrike" baseline="0" dirty="0" smtClean="0">
                          <a:solidFill>
                            <a:schemeClr val="tx2"/>
                          </a:solidFill>
                          <a:effectLst/>
                        </a:rPr>
                        <a:t> EC2 </a:t>
                      </a:r>
                      <a:endParaRPr lang="en-US" sz="1200" b="0" i="0" u="none" strike="noStrike" dirty="0">
                        <a:solidFill>
                          <a:schemeClr val="tx2"/>
                        </a:solidFill>
                        <a:effectLst/>
                        <a:latin typeface="Calibri" panose="020F0502020204030204" pitchFamily="34" charset="0"/>
                      </a:endParaRPr>
                    </a:p>
                  </a:txBody>
                  <a:tcPr marL="88365" marR="88365"/>
                </a:tc>
                <a:tc>
                  <a:txBody>
                    <a:bodyPr/>
                    <a:lstStyle/>
                    <a:p>
                      <a:pPr algn="l" fontAlgn="b"/>
                      <a:r>
                        <a:rPr lang="en-US" sz="1200" u="none" strike="noStrike" dirty="0" smtClean="0">
                          <a:solidFill>
                            <a:schemeClr val="tx2"/>
                          </a:solidFill>
                          <a:effectLst/>
                        </a:rPr>
                        <a:t>EC2</a:t>
                      </a:r>
                      <a:r>
                        <a:rPr lang="en-US" sz="1200" u="none" strike="noStrike" baseline="0" dirty="0" smtClean="0">
                          <a:solidFill>
                            <a:schemeClr val="tx2"/>
                          </a:solidFill>
                          <a:effectLst/>
                        </a:rPr>
                        <a:t> will be required to host the </a:t>
                      </a:r>
                      <a:r>
                        <a:rPr lang="en-US" sz="1200" u="none" strike="noStrike" baseline="0" dirty="0" err="1" smtClean="0">
                          <a:solidFill>
                            <a:schemeClr val="tx2"/>
                          </a:solidFill>
                          <a:effectLst/>
                        </a:rPr>
                        <a:t>Informatica</a:t>
                      </a:r>
                      <a:r>
                        <a:rPr lang="en-US" sz="1200" u="none" strike="noStrike" baseline="0" dirty="0" smtClean="0">
                          <a:solidFill>
                            <a:schemeClr val="tx2"/>
                          </a:solidFill>
                          <a:effectLst/>
                        </a:rPr>
                        <a:t> </a:t>
                      </a:r>
                      <a:r>
                        <a:rPr lang="en-US" sz="1200" u="none" strike="noStrike" baseline="0" dirty="0" err="1" smtClean="0">
                          <a:solidFill>
                            <a:schemeClr val="tx2"/>
                          </a:solidFill>
                          <a:effectLst/>
                        </a:rPr>
                        <a:t>PowerCenter</a:t>
                      </a:r>
                      <a:r>
                        <a:rPr lang="en-US" sz="1200" u="none" strike="noStrike" baseline="0" dirty="0" smtClean="0">
                          <a:solidFill>
                            <a:schemeClr val="tx2"/>
                          </a:solidFill>
                          <a:effectLst/>
                        </a:rPr>
                        <a:t> </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en-US" sz="1200" u="none" strike="noStrike" dirty="0" smtClean="0">
                          <a:solidFill>
                            <a:schemeClr val="tx2"/>
                          </a:solidFill>
                          <a:effectLst/>
                        </a:rPr>
                        <a:t>SCT agents will also get installed</a:t>
                      </a:r>
                      <a:r>
                        <a:rPr lang="en-US" sz="1200" u="none" strike="noStrike" baseline="0" dirty="0" smtClean="0">
                          <a:solidFill>
                            <a:schemeClr val="tx2"/>
                          </a:solidFill>
                          <a:effectLst/>
                        </a:rPr>
                        <a:t> in EC2</a:t>
                      </a:r>
                      <a:endParaRPr lang="en-US" sz="1200" u="none" strike="noStrike" dirty="0" smtClean="0">
                        <a:solidFill>
                          <a:schemeClr val="tx2"/>
                        </a:solidFill>
                        <a:effectLst/>
                      </a:endParaRPr>
                    </a:p>
                  </a:txBody>
                  <a:tcPr marL="88365" marR="88365"/>
                </a:tc>
                <a:extLst>
                  <a:ext uri="{0D108BD9-81ED-4DB2-BD59-A6C34878D82A}">
                    <a16:rowId xmlns:a16="http://schemas.microsoft.com/office/drawing/2014/main" val="693826544"/>
                  </a:ext>
                </a:extLst>
              </a:tr>
              <a:tr h="293839">
                <a:tc>
                  <a:txBody>
                    <a:bodyPr/>
                    <a:lstStyle/>
                    <a:p>
                      <a:pPr marL="0" algn="l" defTabSz="1219140" rtl="0" eaLnBrk="1" fontAlgn="b" latinLnBrk="0" hangingPunct="1"/>
                      <a:r>
                        <a:rPr lang="en-US" sz="1200" kern="1200" dirty="0" smtClean="0">
                          <a:solidFill>
                            <a:schemeClr val="tx2"/>
                          </a:solidFill>
                          <a:latin typeface="+mn-lt"/>
                          <a:ea typeface="+mn-ea"/>
                          <a:cs typeface="+mn-cs"/>
                        </a:rPr>
                        <a:t>Access</a:t>
                      </a:r>
                      <a:endParaRPr lang="en-US" sz="1200" kern="1200" dirty="0">
                        <a:solidFill>
                          <a:schemeClr val="tx2"/>
                        </a:solidFill>
                        <a:latin typeface="+mn-lt"/>
                        <a:ea typeface="+mn-ea"/>
                        <a:cs typeface="+mn-cs"/>
                      </a:endParaRPr>
                    </a:p>
                  </a:txBody>
                  <a:tcPr marL="88365" marR="88365"/>
                </a:tc>
                <a:tc>
                  <a:txBody>
                    <a:bodyPr/>
                    <a:lstStyle/>
                    <a:p>
                      <a:pPr marL="0" algn="ctr" defTabSz="1219140" rtl="0" eaLnBrk="1" fontAlgn="b" latinLnBrk="0" hangingPunct="1"/>
                      <a:r>
                        <a:rPr lang="en-US" sz="1200" u="none" strike="noStrike" kern="1200" dirty="0" smtClean="0">
                          <a:solidFill>
                            <a:schemeClr val="tx2"/>
                          </a:solidFill>
                          <a:effectLst/>
                          <a:latin typeface="+mn-lt"/>
                          <a:ea typeface="+mn-ea"/>
                          <a:cs typeface="+mn-cs"/>
                        </a:rPr>
                        <a:t>S3,Snowflake</a:t>
                      </a:r>
                      <a:endParaRPr lang="en-US" sz="1200" u="none" strike="noStrike" kern="1200" dirty="0">
                        <a:solidFill>
                          <a:schemeClr val="tx2"/>
                        </a:solidFill>
                        <a:effectLst/>
                        <a:latin typeface="+mn-lt"/>
                        <a:ea typeface="+mn-ea"/>
                        <a:cs typeface="+mn-cs"/>
                      </a:endParaRPr>
                    </a:p>
                  </a:txBody>
                  <a:tcPr marL="6136" marR="6136" marT="6350" marB="0"/>
                </a:tc>
                <a:tc>
                  <a:txBody>
                    <a:bodyPr/>
                    <a:lstStyle/>
                    <a:p>
                      <a:pPr algn="l"/>
                      <a:r>
                        <a:rPr lang="en-US" sz="1200" dirty="0" smtClean="0">
                          <a:solidFill>
                            <a:schemeClr val="tx2"/>
                          </a:solidFill>
                        </a:rPr>
                        <a:t>Cloud storage integration</a:t>
                      </a:r>
                      <a:r>
                        <a:rPr lang="en-US" sz="1200" baseline="0" dirty="0" smtClean="0">
                          <a:solidFill>
                            <a:schemeClr val="tx2"/>
                          </a:solidFill>
                        </a:rPr>
                        <a:t> in Snowflake, stage creation</a:t>
                      </a:r>
                      <a:endParaRPr lang="en-US" sz="1200" dirty="0">
                        <a:solidFill>
                          <a:schemeClr val="tx2"/>
                        </a:solidFill>
                      </a:endParaRPr>
                    </a:p>
                  </a:txBody>
                  <a:tcPr marL="0" marR="88365"/>
                </a:tc>
                <a:tc>
                  <a:txBody>
                    <a:bodyPr/>
                    <a:lstStyle/>
                    <a:p>
                      <a:pPr algn="l"/>
                      <a:endParaRPr lang="en-US" sz="1200" dirty="0">
                        <a:solidFill>
                          <a:schemeClr val="tx2"/>
                        </a:solidFill>
                      </a:endParaRPr>
                    </a:p>
                  </a:txBody>
                  <a:tcPr marL="88365" marR="88365"/>
                </a:tc>
                <a:extLst>
                  <a:ext uri="{0D108BD9-81ED-4DB2-BD59-A6C34878D82A}">
                    <a16:rowId xmlns:a16="http://schemas.microsoft.com/office/drawing/2014/main" val="1262483801"/>
                  </a:ext>
                </a:extLst>
              </a:tr>
              <a:tr h="332796">
                <a:tc>
                  <a:txBody>
                    <a:bodyPr/>
                    <a:lstStyle/>
                    <a:p>
                      <a:pPr algn="l"/>
                      <a:r>
                        <a:rPr lang="en-US" sz="1200" kern="1200" dirty="0" smtClean="0">
                          <a:solidFill>
                            <a:schemeClr val="tx2"/>
                          </a:solidFill>
                        </a:rPr>
                        <a:t>ETL</a:t>
                      </a:r>
                      <a:endParaRPr lang="en-US" sz="1200" kern="1200" dirty="0">
                        <a:solidFill>
                          <a:schemeClr val="tx2"/>
                        </a:solidFill>
                        <a:latin typeface="Calibri" panose="020F0502020204030204" pitchFamily="34" charset="0"/>
                        <a:ea typeface="+mn-ea"/>
                        <a:cs typeface="Calibri" panose="020F0502020204030204" pitchFamily="34" charset="0"/>
                      </a:endParaRPr>
                    </a:p>
                  </a:txBody>
                  <a:tcPr marL="88365" marR="88365"/>
                </a:tc>
                <a:tc>
                  <a:txBody>
                    <a:bodyPr/>
                    <a:lstStyle/>
                    <a:p>
                      <a:pPr algn="ctr" fontAlgn="b"/>
                      <a:r>
                        <a:rPr lang="en-US" sz="1200" u="none" strike="noStrike" dirty="0" smtClean="0">
                          <a:solidFill>
                            <a:schemeClr val="tx2"/>
                          </a:solidFill>
                          <a:effectLst/>
                        </a:rPr>
                        <a:t>Informatica Power</a:t>
                      </a:r>
                      <a:r>
                        <a:rPr lang="en-US" sz="1200" u="none" strike="noStrike" baseline="0" dirty="0" smtClean="0">
                          <a:solidFill>
                            <a:schemeClr val="tx2"/>
                          </a:solidFill>
                          <a:effectLst/>
                        </a:rPr>
                        <a:t> center</a:t>
                      </a:r>
                      <a:endParaRPr lang="en-US" sz="1200" b="0" i="0" u="none" strike="noStrike" dirty="0">
                        <a:solidFill>
                          <a:schemeClr val="tx2"/>
                        </a:solidFill>
                        <a:effectLst/>
                        <a:latin typeface="Calibri" panose="020F0502020204030204" pitchFamily="34" charset="0"/>
                      </a:endParaRPr>
                    </a:p>
                  </a:txBody>
                  <a:tcPr marL="6136" marR="6136" marT="6350" marB="0"/>
                </a:tc>
                <a:tc>
                  <a:txBody>
                    <a:bodyPr/>
                    <a:lstStyle/>
                    <a:p>
                      <a:pPr algn="l"/>
                      <a:r>
                        <a:rPr lang="en-US" sz="1200" dirty="0" smtClean="0">
                          <a:solidFill>
                            <a:schemeClr val="tx2"/>
                          </a:solidFill>
                        </a:rPr>
                        <a:t>Required</a:t>
                      </a:r>
                      <a:r>
                        <a:rPr lang="en-US" sz="1200" baseline="0" dirty="0" smtClean="0">
                          <a:solidFill>
                            <a:schemeClr val="tx2"/>
                          </a:solidFill>
                        </a:rPr>
                        <a:t> for Informatica based ETL Processing</a:t>
                      </a:r>
                      <a:endParaRPr lang="en-US" sz="1200" dirty="0">
                        <a:solidFill>
                          <a:schemeClr val="tx2"/>
                        </a:solidFill>
                      </a:endParaRPr>
                    </a:p>
                  </a:txBody>
                  <a:tcPr marL="0" marR="88365"/>
                </a:tc>
                <a:tc>
                  <a:txBody>
                    <a:bodyPr/>
                    <a:lstStyle/>
                    <a:p>
                      <a:pPr algn="l"/>
                      <a:endParaRPr lang="en-US" sz="1200" dirty="0">
                        <a:solidFill>
                          <a:schemeClr val="tx2"/>
                        </a:solidFill>
                      </a:endParaRPr>
                    </a:p>
                  </a:txBody>
                  <a:tcPr marL="88365" marR="88365"/>
                </a:tc>
                <a:extLst>
                  <a:ext uri="{0D108BD9-81ED-4DB2-BD59-A6C34878D82A}">
                    <a16:rowId xmlns:a16="http://schemas.microsoft.com/office/drawing/2014/main" val="506384272"/>
                  </a:ext>
                </a:extLst>
              </a:tr>
              <a:tr h="548755">
                <a:tc>
                  <a:txBody>
                    <a:bodyPr/>
                    <a:lstStyle/>
                    <a:p>
                      <a:pPr marL="0" algn="l" defTabSz="1219140" rtl="0" eaLnBrk="1" latinLnBrk="0" hangingPunct="1"/>
                      <a:r>
                        <a:rPr lang="en-US" sz="1200" kern="1200" dirty="0" smtClean="0">
                          <a:solidFill>
                            <a:schemeClr val="tx2"/>
                          </a:solidFill>
                          <a:latin typeface="+mn-lt"/>
                          <a:ea typeface="+mn-ea"/>
                          <a:cs typeface="+mn-cs"/>
                        </a:rPr>
                        <a:t>Requirements</a:t>
                      </a:r>
                      <a:endParaRPr lang="en-US" sz="1200" kern="1200" dirty="0">
                        <a:solidFill>
                          <a:schemeClr val="tx2"/>
                        </a:solidFill>
                        <a:latin typeface="+mn-lt"/>
                        <a:ea typeface="+mn-ea"/>
                        <a:cs typeface="+mn-cs"/>
                      </a:endParaRPr>
                    </a:p>
                  </a:txBody>
                  <a:tcPr/>
                </a:tc>
                <a:tc>
                  <a:txBody>
                    <a:bodyPr/>
                    <a:lstStyle/>
                    <a:p>
                      <a:pPr marL="0" algn="ctr" defTabSz="1219140" rtl="0" eaLnBrk="1" fontAlgn="b" latinLnBrk="0" hangingPunct="1"/>
                      <a:r>
                        <a:rPr lang="en-US" sz="1200" kern="1200" dirty="0" smtClean="0">
                          <a:solidFill>
                            <a:schemeClr val="tx2"/>
                          </a:solidFill>
                          <a:latin typeface="+mn-lt"/>
                          <a:ea typeface="+mn-ea"/>
                          <a:cs typeface="+mn-cs"/>
                        </a:rPr>
                        <a:t>Browser (chrome,safari,firefox,opera,edge)</a:t>
                      </a:r>
                      <a:endParaRPr lang="en-US" sz="1200" kern="1200" dirty="0">
                        <a:solidFill>
                          <a:schemeClr val="tx2"/>
                        </a:solidFill>
                        <a:latin typeface="+mn-lt"/>
                        <a:ea typeface="+mn-ea"/>
                        <a:cs typeface="+mn-cs"/>
                      </a:endParaRPr>
                    </a:p>
                  </a:txBody>
                  <a:tcPr/>
                </a:tc>
                <a:tc>
                  <a:txBody>
                    <a:bodyPr/>
                    <a:lstStyle/>
                    <a:p>
                      <a:pPr marL="0" algn="l" defTabSz="1219140" rtl="0" eaLnBrk="1" latinLnBrk="0" hangingPunct="1"/>
                      <a:r>
                        <a:rPr lang="en-US" sz="1200" kern="1200" dirty="0" smtClean="0">
                          <a:solidFill>
                            <a:schemeClr val="tx2"/>
                          </a:solidFill>
                          <a:latin typeface="+mn-lt"/>
                          <a:ea typeface="+mn-ea"/>
                          <a:cs typeface="+mn-cs"/>
                        </a:rPr>
                        <a:t>Recommended Chrome</a:t>
                      </a:r>
                      <a:r>
                        <a:rPr lang="en-US" sz="1200" kern="1200" baseline="0" dirty="0" smtClean="0">
                          <a:solidFill>
                            <a:schemeClr val="tx2"/>
                          </a:solidFill>
                          <a:latin typeface="+mn-lt"/>
                          <a:ea typeface="+mn-ea"/>
                          <a:cs typeface="+mn-cs"/>
                        </a:rPr>
                        <a:t> (Min version 47)</a:t>
                      </a:r>
                      <a:endParaRPr lang="en-US" sz="1200" kern="1200" dirty="0">
                        <a:solidFill>
                          <a:schemeClr val="tx2"/>
                        </a:solidFill>
                        <a:latin typeface="+mn-lt"/>
                        <a:ea typeface="+mn-ea"/>
                        <a:cs typeface="+mn-cs"/>
                      </a:endParaRPr>
                    </a:p>
                  </a:txBody>
                  <a:tcPr marL="0"/>
                </a:tc>
                <a:tc>
                  <a:txBody>
                    <a:bodyPr/>
                    <a:lstStyle/>
                    <a:p>
                      <a:pPr marL="0" algn="l" defTabSz="1219140" rtl="0" eaLnBrk="1" latinLnBrk="0" hangingPunct="1"/>
                      <a:r>
                        <a:rPr lang="en-US" sz="1200" kern="1200" dirty="0" smtClean="0">
                          <a:solidFill>
                            <a:schemeClr val="tx2"/>
                          </a:solidFill>
                          <a:latin typeface="+mn-lt"/>
                          <a:ea typeface="+mn-ea"/>
                          <a:cs typeface="+mn-cs"/>
                        </a:rPr>
                        <a:t>Other Services like Snow SQL &amp; third-party are not tested extensively</a:t>
                      </a:r>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2536995377"/>
                  </a:ext>
                </a:extLst>
              </a:tr>
              <a:tr h="295479">
                <a:tc>
                  <a:txBody>
                    <a:bodyPr/>
                    <a:lstStyle/>
                    <a:p>
                      <a:pPr marL="0" algn="l" defTabSz="1219140" rtl="0" eaLnBrk="1" fontAlgn="b" latinLnBrk="0" hangingPunct="1"/>
                      <a:r>
                        <a:rPr lang="en-US" sz="1200" kern="1200" dirty="0" smtClean="0">
                          <a:solidFill>
                            <a:schemeClr val="tx2"/>
                          </a:solidFill>
                          <a:latin typeface="+mn-lt"/>
                          <a:ea typeface="+mn-ea"/>
                          <a:cs typeface="+mn-cs"/>
                        </a:rPr>
                        <a:t>Database</a:t>
                      </a:r>
                      <a:endParaRPr lang="en-US" sz="1200" kern="1200" dirty="0">
                        <a:solidFill>
                          <a:schemeClr val="tx2"/>
                        </a:solidFill>
                        <a:latin typeface="+mn-lt"/>
                        <a:ea typeface="+mn-ea"/>
                        <a:cs typeface="+mn-cs"/>
                      </a:endParaRPr>
                    </a:p>
                  </a:txBody>
                  <a:tcPr/>
                </a:tc>
                <a:tc>
                  <a:txBody>
                    <a:bodyPr/>
                    <a:lstStyle/>
                    <a:p>
                      <a:pPr marL="0" indent="0" algn="ctr" defTabSz="1219140" rtl="0" eaLnBrk="1" fontAlgn="b" latinLnBrk="0" hangingPunct="1">
                        <a:buFont typeface="Arial" panose="020B0604020202020204" pitchFamily="34" charset="0"/>
                        <a:buNone/>
                      </a:pPr>
                      <a:r>
                        <a:rPr lang="en-US" sz="1200" kern="1200" dirty="0" smtClean="0">
                          <a:solidFill>
                            <a:schemeClr val="tx2"/>
                          </a:solidFill>
                          <a:latin typeface="+mn-lt"/>
                          <a:ea typeface="+mn-ea"/>
                          <a:cs typeface="+mn-cs"/>
                        </a:rPr>
                        <a:t>Snowflake</a:t>
                      </a:r>
                      <a:endParaRPr lang="en-US" sz="1200" kern="1200" dirty="0">
                        <a:solidFill>
                          <a:schemeClr val="tx2"/>
                        </a:solidFill>
                        <a:latin typeface="+mn-lt"/>
                        <a:ea typeface="+mn-ea"/>
                        <a:cs typeface="+mn-cs"/>
                      </a:endParaRPr>
                    </a:p>
                  </a:txBody>
                  <a:tcPr/>
                </a:tc>
                <a:tc>
                  <a:txBody>
                    <a:bodyPr/>
                    <a:lstStyle/>
                    <a:p>
                      <a:pPr marL="0" algn="l" defTabSz="1219140" rtl="0" eaLnBrk="1" fontAlgn="b" latinLnBrk="0" hangingPunct="1"/>
                      <a:r>
                        <a:rPr lang="en-US" sz="1200" kern="1200" dirty="0" smtClean="0">
                          <a:solidFill>
                            <a:schemeClr val="tx2"/>
                          </a:solidFill>
                          <a:latin typeface="+mn-lt"/>
                          <a:ea typeface="+mn-ea"/>
                          <a:cs typeface="+mn-cs"/>
                        </a:rPr>
                        <a:t>Creation of database, structures, virtual</a:t>
                      </a:r>
                      <a:r>
                        <a:rPr lang="en-US" sz="1200" kern="1200" baseline="0" dirty="0" smtClean="0">
                          <a:solidFill>
                            <a:schemeClr val="tx2"/>
                          </a:solidFill>
                          <a:latin typeface="+mn-lt"/>
                          <a:ea typeface="+mn-ea"/>
                          <a:cs typeface="+mn-cs"/>
                        </a:rPr>
                        <a:t> data warehouse </a:t>
                      </a:r>
                      <a:endParaRPr lang="en-US" sz="1200" kern="1200" dirty="0">
                        <a:solidFill>
                          <a:schemeClr val="tx2"/>
                        </a:solidFill>
                        <a:latin typeface="+mn-lt"/>
                        <a:ea typeface="+mn-ea"/>
                        <a:cs typeface="+mn-cs"/>
                      </a:endParaRPr>
                    </a:p>
                  </a:txBody>
                  <a:tcPr marL="0"/>
                </a:tc>
                <a:tc>
                  <a:txBody>
                    <a:bodyPr/>
                    <a:lstStyle/>
                    <a:p>
                      <a:pPr marL="0" algn="l" defTabSz="1219140" rtl="0" eaLnBrk="1" latinLnBrk="0" hangingPunct="1"/>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1608283391"/>
                  </a:ext>
                </a:extLst>
              </a:tr>
              <a:tr h="499526">
                <a:tc>
                  <a:txBody>
                    <a:bodyPr/>
                    <a:lstStyle/>
                    <a:p>
                      <a:pPr marL="0" algn="l" defTabSz="1219140" rtl="0" eaLnBrk="1" latinLnBrk="0" hangingPunct="1"/>
                      <a:r>
                        <a:rPr lang="en-US" sz="1200" kern="1200" dirty="0" smtClean="0">
                          <a:solidFill>
                            <a:schemeClr val="tx2"/>
                          </a:solidFill>
                          <a:latin typeface="+mn-lt"/>
                          <a:ea typeface="+mn-ea"/>
                          <a:cs typeface="+mn-cs"/>
                        </a:rPr>
                        <a:t>Job Scheduling and Orchestration</a:t>
                      </a:r>
                      <a:endParaRPr lang="en-US" sz="1200" kern="1200" dirty="0">
                        <a:solidFill>
                          <a:schemeClr val="tx2"/>
                        </a:solidFill>
                        <a:latin typeface="+mn-lt"/>
                        <a:ea typeface="+mn-ea"/>
                        <a:cs typeface="+mn-cs"/>
                      </a:endParaRPr>
                    </a:p>
                  </a:txBody>
                  <a:tcPr/>
                </a:tc>
                <a:tc>
                  <a:txBody>
                    <a:bodyPr/>
                    <a:lstStyle/>
                    <a:p>
                      <a:pPr marL="0" algn="ctr" defTabSz="1219140" rtl="0" eaLnBrk="1" fontAlgn="b" latinLnBrk="0" hangingPunct="1"/>
                      <a:r>
                        <a:rPr lang="en-US" sz="1200" kern="1200" dirty="0" smtClean="0">
                          <a:solidFill>
                            <a:schemeClr val="tx2"/>
                          </a:solidFill>
                          <a:latin typeface="+mn-lt"/>
                          <a:ea typeface="+mn-ea"/>
                          <a:cs typeface="+mn-cs"/>
                        </a:rPr>
                        <a:t>AWS Step Functions and AWS Cloud Watch</a:t>
                      </a:r>
                      <a:endParaRPr lang="en-US" sz="1200" kern="1200" dirty="0">
                        <a:solidFill>
                          <a:schemeClr val="tx2"/>
                        </a:solidFill>
                        <a:latin typeface="+mn-lt"/>
                        <a:ea typeface="+mn-ea"/>
                        <a:cs typeface="+mn-cs"/>
                      </a:endParaRPr>
                    </a:p>
                  </a:txBody>
                  <a:tcPr/>
                </a:tc>
                <a:tc>
                  <a:txBody>
                    <a:bodyPr/>
                    <a:lstStyle/>
                    <a:p>
                      <a:pPr marL="0" algn="l" defTabSz="1219140" rtl="0" eaLnBrk="1" latinLnBrk="0" hangingPunct="1"/>
                      <a:r>
                        <a:rPr lang="en-US" sz="1200" kern="1200" dirty="0" smtClean="0">
                          <a:solidFill>
                            <a:schemeClr val="tx2"/>
                          </a:solidFill>
                          <a:latin typeface="+mn-lt"/>
                          <a:ea typeface="+mn-ea"/>
                          <a:cs typeface="+mn-cs"/>
                        </a:rPr>
                        <a:t>Job orchestration will be done using AWS step functions and scheduling will be done using AWS Cloud Watch</a:t>
                      </a:r>
                      <a:endParaRPr lang="en-US" sz="1200" kern="1200" dirty="0">
                        <a:solidFill>
                          <a:schemeClr val="tx2"/>
                        </a:solidFill>
                        <a:latin typeface="+mn-lt"/>
                        <a:ea typeface="+mn-ea"/>
                        <a:cs typeface="+mn-cs"/>
                      </a:endParaRPr>
                    </a:p>
                  </a:txBody>
                  <a:tcPr marL="0"/>
                </a:tc>
                <a:tc>
                  <a:txBody>
                    <a:bodyPr/>
                    <a:lstStyle/>
                    <a:p>
                      <a:pPr marL="0" algn="l" defTabSz="1219140" rtl="0" eaLnBrk="1" latinLnBrk="0" hangingPunct="1"/>
                      <a:r>
                        <a:rPr lang="en-US" sz="1200" kern="1200" dirty="0" err="1" smtClean="0">
                          <a:solidFill>
                            <a:schemeClr val="tx2"/>
                          </a:solidFill>
                          <a:latin typeface="+mn-lt"/>
                          <a:ea typeface="+mn-ea"/>
                          <a:cs typeface="+mn-cs"/>
                        </a:rPr>
                        <a:t>Autosys</a:t>
                      </a:r>
                      <a:r>
                        <a:rPr lang="en-US" sz="1200" kern="1200" baseline="0" dirty="0" smtClean="0">
                          <a:solidFill>
                            <a:schemeClr val="tx2"/>
                          </a:solidFill>
                          <a:latin typeface="+mn-lt"/>
                          <a:ea typeface="+mn-ea"/>
                          <a:cs typeface="+mn-cs"/>
                        </a:rPr>
                        <a:t>  to be used for </a:t>
                      </a:r>
                      <a:r>
                        <a:rPr lang="en-US" sz="1200" kern="1200" dirty="0" smtClean="0">
                          <a:solidFill>
                            <a:schemeClr val="tx2"/>
                          </a:solidFill>
                          <a:latin typeface="+mn-lt"/>
                          <a:ea typeface="+mn-ea"/>
                          <a:cs typeface="+mn-cs"/>
                        </a:rPr>
                        <a:t>job scheduler </a:t>
                      </a:r>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2070492616"/>
                  </a:ext>
                </a:extLst>
              </a:tr>
              <a:tr h="330669">
                <a:tc>
                  <a:txBody>
                    <a:bodyPr/>
                    <a:lstStyle/>
                    <a:p>
                      <a:pPr marL="0" algn="l" defTabSz="1219140" rtl="0" eaLnBrk="1" fontAlgn="b" latinLnBrk="0" hangingPunct="1"/>
                      <a:r>
                        <a:rPr lang="en-US" sz="1200" kern="1200" dirty="0" smtClean="0">
                          <a:solidFill>
                            <a:schemeClr val="tx2"/>
                          </a:solidFill>
                          <a:latin typeface="+mn-lt"/>
                          <a:ea typeface="+mn-ea"/>
                          <a:cs typeface="+mn-cs"/>
                        </a:rPr>
                        <a:t>Monitoring</a:t>
                      </a:r>
                      <a:endParaRPr lang="en-US" sz="1200" kern="1200" dirty="0">
                        <a:solidFill>
                          <a:schemeClr val="tx2"/>
                        </a:solidFill>
                        <a:latin typeface="+mn-lt"/>
                        <a:ea typeface="+mn-ea"/>
                        <a:cs typeface="+mn-cs"/>
                      </a:endParaRPr>
                    </a:p>
                  </a:txBody>
                  <a:tcPr/>
                </a:tc>
                <a:tc>
                  <a:txBody>
                    <a:bodyPr/>
                    <a:lstStyle/>
                    <a:p>
                      <a:pPr marL="0" indent="0" algn="ctr" defTabSz="1219140" rtl="0" eaLnBrk="1" fontAlgn="b" latinLnBrk="0" hangingPunct="1">
                        <a:buFont typeface="Arial" panose="020B0604020202020204" pitchFamily="34" charset="0"/>
                        <a:buNone/>
                      </a:pPr>
                      <a:r>
                        <a:rPr lang="en-US" sz="1200" kern="1200" dirty="0" smtClean="0">
                          <a:solidFill>
                            <a:schemeClr val="tx2"/>
                          </a:solidFill>
                          <a:latin typeface="+mn-lt"/>
                          <a:ea typeface="+mn-ea"/>
                          <a:cs typeface="+mn-cs"/>
                        </a:rPr>
                        <a:t>AWS Cloud Watch</a:t>
                      </a:r>
                      <a:endParaRPr lang="en-US" sz="1200" kern="1200" dirty="0">
                        <a:solidFill>
                          <a:schemeClr val="tx2"/>
                        </a:solidFill>
                        <a:latin typeface="+mn-lt"/>
                        <a:ea typeface="+mn-ea"/>
                        <a:cs typeface="+mn-cs"/>
                      </a:endParaRPr>
                    </a:p>
                  </a:txBody>
                  <a:tcPr/>
                </a:tc>
                <a:tc>
                  <a:txBody>
                    <a:bodyPr/>
                    <a:lstStyle/>
                    <a:p>
                      <a:pPr marL="0" algn="l" defTabSz="1219140" rtl="0" eaLnBrk="1" fontAlgn="b" latinLnBrk="0" hangingPunct="1"/>
                      <a:r>
                        <a:rPr lang="en-US" sz="1200" kern="1200" dirty="0" smtClean="0">
                          <a:solidFill>
                            <a:schemeClr val="tx2"/>
                          </a:solidFill>
                          <a:latin typeface="+mn-lt"/>
                          <a:ea typeface="+mn-ea"/>
                          <a:cs typeface="+mn-cs"/>
                        </a:rPr>
                        <a:t>Leverage AWS Cloud watch service for monitoring</a:t>
                      </a:r>
                      <a:endParaRPr lang="en-US" sz="1200" kern="1200" dirty="0">
                        <a:solidFill>
                          <a:schemeClr val="tx2"/>
                        </a:solidFill>
                        <a:latin typeface="+mn-lt"/>
                        <a:ea typeface="+mn-ea"/>
                        <a:cs typeface="+mn-cs"/>
                      </a:endParaRPr>
                    </a:p>
                  </a:txBody>
                  <a:tcPr marL="0"/>
                </a:tc>
                <a:tc>
                  <a:txBody>
                    <a:bodyPr/>
                    <a:lstStyle/>
                    <a:p>
                      <a:pPr marL="0" algn="l" defTabSz="1219140" rtl="0" eaLnBrk="1" latinLnBrk="0" hangingPunct="1"/>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92088383"/>
                  </a:ext>
                </a:extLst>
              </a:tr>
              <a:tr h="470673">
                <a:tc>
                  <a:txBody>
                    <a:bodyPr/>
                    <a:lstStyle/>
                    <a:p>
                      <a:pPr marL="0" algn="l" defTabSz="1219140" rtl="0" eaLnBrk="1" fontAlgn="b" latinLnBrk="0" hangingPunct="1"/>
                      <a:r>
                        <a:rPr lang="en-US" sz="1200" kern="1200" dirty="0" smtClean="0">
                          <a:solidFill>
                            <a:schemeClr val="tx2"/>
                          </a:solidFill>
                          <a:latin typeface="+mn-lt"/>
                          <a:ea typeface="+mn-ea"/>
                          <a:cs typeface="+mn-cs"/>
                        </a:rPr>
                        <a:t>Data Archival</a:t>
                      </a:r>
                      <a:endParaRPr lang="en-US" sz="1200" kern="1200" dirty="0">
                        <a:solidFill>
                          <a:schemeClr val="tx2"/>
                        </a:solidFill>
                        <a:latin typeface="+mn-lt"/>
                        <a:ea typeface="+mn-ea"/>
                        <a:cs typeface="+mn-cs"/>
                      </a:endParaRPr>
                    </a:p>
                  </a:txBody>
                  <a:tcPr/>
                </a:tc>
                <a:tc>
                  <a:txBody>
                    <a:bodyPr/>
                    <a:lstStyle/>
                    <a:p>
                      <a:pPr marL="0" indent="0" algn="ctr" defTabSz="1219140" rtl="0" eaLnBrk="1" fontAlgn="b" latinLnBrk="0" hangingPunct="1">
                        <a:buFont typeface="Arial" panose="020B0604020202020204" pitchFamily="34" charset="0"/>
                        <a:buNone/>
                      </a:pPr>
                      <a:r>
                        <a:rPr lang="en-US" sz="1200" kern="1200" dirty="0" smtClean="0">
                          <a:solidFill>
                            <a:schemeClr val="tx2"/>
                          </a:solidFill>
                          <a:latin typeface="+mn-lt"/>
                          <a:ea typeface="+mn-ea"/>
                          <a:cs typeface="+mn-cs"/>
                        </a:rPr>
                        <a:t>AWS Glacier</a:t>
                      </a:r>
                      <a:endParaRPr lang="en-US" sz="1200" kern="1200" dirty="0">
                        <a:solidFill>
                          <a:schemeClr val="tx2"/>
                        </a:solidFill>
                        <a:latin typeface="+mn-lt"/>
                        <a:ea typeface="+mn-ea"/>
                        <a:cs typeface="+mn-cs"/>
                      </a:endParaRPr>
                    </a:p>
                  </a:txBody>
                  <a:tcPr/>
                </a:tc>
                <a:tc>
                  <a:txBody>
                    <a:bodyPr/>
                    <a:lstStyle/>
                    <a:p>
                      <a:pPr marL="0" algn="l" defTabSz="1219140" rtl="0" eaLnBrk="1" fontAlgn="b" latinLnBrk="0" hangingPunct="1"/>
                      <a:r>
                        <a:rPr lang="en-US" sz="1200" kern="1200" dirty="0" smtClean="0">
                          <a:solidFill>
                            <a:schemeClr val="tx2"/>
                          </a:solidFill>
                          <a:latin typeface="+mn-lt"/>
                          <a:ea typeface="+mn-ea"/>
                          <a:cs typeface="+mn-cs"/>
                        </a:rPr>
                        <a:t>Low cost data storage ideal for data archival </a:t>
                      </a:r>
                      <a:endParaRPr lang="en-US" sz="1200" kern="1200" dirty="0">
                        <a:solidFill>
                          <a:schemeClr val="tx2"/>
                        </a:solidFill>
                        <a:latin typeface="+mn-lt"/>
                        <a:ea typeface="+mn-ea"/>
                        <a:cs typeface="+mn-cs"/>
                      </a:endParaRPr>
                    </a:p>
                  </a:txBody>
                  <a:tcPr marL="0"/>
                </a:tc>
                <a:tc>
                  <a:txBody>
                    <a:bodyPr/>
                    <a:lstStyle/>
                    <a:p>
                      <a:pPr marL="0" algn="ctr" defTabSz="1219140" rtl="0" eaLnBrk="1" latinLnBrk="0" hangingPunct="1"/>
                      <a:endParaRPr lang="en-US" sz="1200" kern="1200" dirty="0">
                        <a:solidFill>
                          <a:schemeClr val="tx2"/>
                        </a:solidFill>
                        <a:latin typeface="+mn-lt"/>
                        <a:ea typeface="+mn-ea"/>
                        <a:cs typeface="+mn-cs"/>
                      </a:endParaRPr>
                    </a:p>
                  </a:txBody>
                  <a:tcPr/>
                </a:tc>
                <a:extLst>
                  <a:ext uri="{0D108BD9-81ED-4DB2-BD59-A6C34878D82A}">
                    <a16:rowId xmlns:a16="http://schemas.microsoft.com/office/drawing/2014/main" val="3379188214"/>
                  </a:ext>
                </a:extLst>
              </a:tr>
            </a:tbl>
          </a:graphicData>
        </a:graphic>
      </p:graphicFrame>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6" name="Rectangle 5"/>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Arial" panose="020B0604020202020204"/>
                <a:ea typeface="+mn-ea"/>
                <a:cs typeface="+mn-cs"/>
              </a:rPr>
              <a:t>Santanu</a:t>
            </a: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01308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Teradata to Redshift DB history </a:t>
            </a:r>
            <a:r>
              <a:rPr lang="en-US" dirty="0"/>
              <a:t>d</a:t>
            </a:r>
            <a:r>
              <a:rPr lang="en-US" dirty="0" smtClean="0"/>
              <a:t>ata migration approach</a:t>
            </a:r>
            <a:endParaRPr lang="en-US" dirty="0"/>
          </a:p>
        </p:txBody>
      </p:sp>
      <p:sp>
        <p:nvSpPr>
          <p:cNvPr id="4" name="Footer Placeholder 3"/>
          <p:cNvSpPr>
            <a:spLocks noGrp="1"/>
          </p:cNvSpPr>
          <p:nvPr>
            <p:ph type="ftr" sz="quarter" idx="3"/>
          </p:nvPr>
        </p:nvSpPr>
        <p:spPr>
          <a:xfrm>
            <a:off x="880515" y="6172059"/>
            <a:ext cx="6096000" cy="249655"/>
          </a:xfrm>
        </p:spPr>
        <p:txBody>
          <a:bodyPr/>
          <a:lstStyle/>
          <a:p>
            <a:pPr lvl="0"/>
            <a:r>
              <a:rPr lang="en-US" noProof="0" smtClean="0"/>
              <a:t>© 2020 Cognizant</a:t>
            </a:r>
            <a:endParaRPr lang="en-US" noProof="0" dirty="0"/>
          </a:p>
        </p:txBody>
      </p:sp>
      <p:sp>
        <p:nvSpPr>
          <p:cNvPr id="5" name="Slide Number Placeholder 4"/>
          <p:cNvSpPr>
            <a:spLocks noGrp="1"/>
          </p:cNvSpPr>
          <p:nvPr>
            <p:ph type="sldNum" sz="quarter" idx="4"/>
          </p:nvPr>
        </p:nvSpPr>
        <p:spPr>
          <a:xfrm>
            <a:off x="513467" y="6257565"/>
            <a:ext cx="304800" cy="164148"/>
          </a:xfrm>
        </p:spPr>
        <p:txBody>
          <a:bodyPr/>
          <a:lstStyle/>
          <a:p>
            <a:pPr lvl="0"/>
            <a:fld id="{2EFEF571-C9B4-4D92-A7F7-315B894862A8}" type="slidenum">
              <a:rPr lang="en-US" noProof="0" smtClean="0"/>
              <a:pPr lvl="0"/>
              <a:t>16</a:t>
            </a:fld>
            <a:endParaRPr lang="en-US" noProof="0" dirty="0"/>
          </a:p>
        </p:txBody>
      </p:sp>
      <p:sp>
        <p:nvSpPr>
          <p:cNvPr id="6" name="Rounded Rectangle 5"/>
          <p:cNvSpPr/>
          <p:nvPr/>
        </p:nvSpPr>
        <p:spPr>
          <a:xfrm>
            <a:off x="3865761" y="842062"/>
            <a:ext cx="4351887" cy="961731"/>
          </a:xfrm>
          <a:prstGeom prst="roundRect">
            <a:avLst>
              <a:gd name="adj" fmla="val 206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7" name="TextBox 6"/>
          <p:cNvSpPr txBox="1"/>
          <p:nvPr/>
        </p:nvSpPr>
        <p:spPr>
          <a:xfrm>
            <a:off x="4916238" y="1826058"/>
            <a:ext cx="1635051" cy="584775"/>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AWS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Schema Conversion Tool</a:t>
            </a:r>
          </a:p>
        </p:txBody>
      </p:sp>
      <p:cxnSp>
        <p:nvCxnSpPr>
          <p:cNvPr id="8" name="Elbow Connector 7"/>
          <p:cNvCxnSpPr/>
          <p:nvPr/>
        </p:nvCxnSpPr>
        <p:spPr>
          <a:xfrm flipV="1">
            <a:off x="1965879" y="1172045"/>
            <a:ext cx="1886821" cy="590865"/>
          </a:xfrm>
          <a:prstGeom prst="bentConnector3">
            <a:avLst>
              <a:gd name="adj1" fmla="val -26"/>
            </a:avLst>
          </a:prstGeom>
          <a:ln>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Elbow Connector 8"/>
          <p:cNvCxnSpPr/>
          <p:nvPr/>
        </p:nvCxnSpPr>
        <p:spPr>
          <a:xfrm>
            <a:off x="8204585" y="1172045"/>
            <a:ext cx="1114669" cy="385215"/>
          </a:xfrm>
          <a:prstGeom prst="bentConnector2">
            <a:avLst/>
          </a:prstGeom>
          <a:ln>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V="1">
            <a:off x="6687812" y="1014392"/>
            <a:ext cx="384888" cy="360554"/>
          </a:xfrm>
          <a:prstGeom prst="rect">
            <a:avLst/>
          </a:prstGeom>
          <a:noFill/>
          <a:ln w="6350">
            <a:noFill/>
            <a:prstDash val="dash"/>
          </a:ln>
        </p:spPr>
      </p:pic>
      <p:sp>
        <p:nvSpPr>
          <p:cNvPr id="14" name="TextBox 13"/>
          <p:cNvSpPr txBox="1"/>
          <p:nvPr/>
        </p:nvSpPr>
        <p:spPr>
          <a:xfrm>
            <a:off x="7037301" y="1037971"/>
            <a:ext cx="1260826" cy="338554"/>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Informatica</a:t>
            </a:r>
          </a:p>
        </p:txBody>
      </p:sp>
      <p:cxnSp>
        <p:nvCxnSpPr>
          <p:cNvPr id="15" name="Elbow Connector 14"/>
          <p:cNvCxnSpPr>
            <a:endCxn id="20" idx="1"/>
          </p:cNvCxnSpPr>
          <p:nvPr/>
        </p:nvCxnSpPr>
        <p:spPr>
          <a:xfrm>
            <a:off x="1965880" y="2146048"/>
            <a:ext cx="3549514" cy="468857"/>
          </a:xfrm>
          <a:prstGeom prst="bentConnector3">
            <a:avLst>
              <a:gd name="adj1" fmla="val -181"/>
            </a:avLst>
          </a:prstGeom>
          <a:ln w="3175">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6" name="Elbow Connector 15"/>
          <p:cNvCxnSpPr>
            <a:stCxn id="20" idx="3"/>
          </p:cNvCxnSpPr>
          <p:nvPr/>
        </p:nvCxnSpPr>
        <p:spPr>
          <a:xfrm flipV="1">
            <a:off x="5890302" y="2160797"/>
            <a:ext cx="3428952" cy="454108"/>
          </a:xfrm>
          <a:prstGeom prst="bentConnector2">
            <a:avLst/>
          </a:prstGeom>
          <a:ln w="3175">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9" name="Picture 18"/>
          <p:cNvPicPr>
            <a:picLocks noChangeAspect="1"/>
          </p:cNvPicPr>
          <p:nvPr/>
        </p:nvPicPr>
        <p:blipFill>
          <a:blip r:embed="rId4"/>
          <a:stretch>
            <a:fillRect/>
          </a:stretch>
        </p:blipFill>
        <p:spPr>
          <a:xfrm>
            <a:off x="1656403" y="1618323"/>
            <a:ext cx="612449" cy="538533"/>
          </a:xfrm>
          <a:prstGeom prst="rect">
            <a:avLst/>
          </a:prstGeom>
        </p:spPr>
      </p:pic>
      <p:pic>
        <p:nvPicPr>
          <p:cNvPr id="20"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5394" y="2427451"/>
            <a:ext cx="374908" cy="3749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6">
            <a:clrChange>
              <a:clrFrom>
                <a:srgbClr val="FFFFFF"/>
              </a:clrFrom>
              <a:clrTo>
                <a:srgbClr val="FFFFFF">
                  <a:alpha val="0"/>
                </a:srgbClr>
              </a:clrTo>
            </a:clrChange>
          </a:blip>
          <a:stretch>
            <a:fillRect/>
          </a:stretch>
        </p:blipFill>
        <p:spPr>
          <a:xfrm>
            <a:off x="4268505" y="975806"/>
            <a:ext cx="341323" cy="394011"/>
          </a:xfrm>
          <a:prstGeom prst="rect">
            <a:avLst/>
          </a:prstGeom>
        </p:spPr>
      </p:pic>
      <p:sp>
        <p:nvSpPr>
          <p:cNvPr id="23" name="TextBox 22"/>
          <p:cNvSpPr txBox="1"/>
          <p:nvPr/>
        </p:nvSpPr>
        <p:spPr>
          <a:xfrm>
            <a:off x="4404415" y="1032057"/>
            <a:ext cx="1635051" cy="338554"/>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AWS </a:t>
            </a: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DMS</a:t>
            </a:r>
          </a:p>
        </p:txBody>
      </p:sp>
      <p:sp>
        <p:nvSpPr>
          <p:cNvPr id="27" name="TextBox 26"/>
          <p:cNvSpPr txBox="1"/>
          <p:nvPr/>
        </p:nvSpPr>
        <p:spPr>
          <a:xfrm>
            <a:off x="8518744" y="2015682"/>
            <a:ext cx="1635051" cy="276999"/>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Redshift</a:t>
            </a:r>
          </a:p>
        </p:txBody>
      </p:sp>
      <p:sp>
        <p:nvSpPr>
          <p:cNvPr id="40" name="Rectangle 39"/>
          <p:cNvSpPr/>
          <p:nvPr/>
        </p:nvSpPr>
        <p:spPr>
          <a:xfrm>
            <a:off x="434586" y="3182048"/>
            <a:ext cx="11255666" cy="1065487"/>
          </a:xfrm>
          <a:prstGeom prst="rect">
            <a:avLst/>
          </a:prstGeom>
          <a:noFill/>
          <a:ln>
            <a:solidFill>
              <a:schemeClr val="accent6"/>
            </a:solidFill>
          </a:ln>
        </p:spPr>
        <p:txBody>
          <a:bodyPr wrap="square" lIns="60152" rIns="60152">
            <a:noAutofit/>
          </a:bodyPr>
          <a:lstStyle/>
          <a:p>
            <a:pPr marL="109533" indent="-109533" algn="just" defTabSz="1367714">
              <a:spcAft>
                <a:spcPts val="600"/>
              </a:spcAft>
              <a:buFont typeface="Arial" panose="020B0604020202020204" pitchFamily="34" charset="0"/>
              <a:buChar char="•"/>
              <a:defRPr/>
            </a:pP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SCT will convert </a:t>
            </a:r>
            <a:r>
              <a:rPr lang="en-US" sz="1400" kern="0" dirty="0" smtClean="0">
                <a:solidFill>
                  <a:prstClr val="black"/>
                </a:solidFill>
                <a:latin typeface="Arial" panose="020B0604020202020204"/>
                <a:cs typeface="Calibri" panose="020F0502020204030204" pitchFamily="34" charset="0"/>
              </a:rPr>
              <a:t>table </a:t>
            </a:r>
            <a:r>
              <a:rPr lang="en-US" sz="1400" kern="0" dirty="0">
                <a:solidFill>
                  <a:prstClr val="black"/>
                </a:solidFill>
                <a:latin typeface="Arial" panose="020B0604020202020204"/>
                <a:cs typeface="Calibri" panose="020F0502020204030204" pitchFamily="34" charset="0"/>
              </a:rPr>
              <a:t>definitions including identifying </a:t>
            </a:r>
            <a:r>
              <a:rPr lang="en-US" sz="1400" kern="0" dirty="0" smtClean="0">
                <a:solidFill>
                  <a:prstClr val="black"/>
                </a:solidFill>
                <a:latin typeface="Arial" panose="020B0604020202020204"/>
                <a:cs typeface="Calibri" panose="020F0502020204030204" pitchFamily="34" charset="0"/>
              </a:rPr>
              <a:t>distribution/</a:t>
            </a:r>
            <a:r>
              <a:rPr lang="en-US" sz="1400" kern="0" dirty="0">
                <a:solidFill>
                  <a:prstClr val="black"/>
                </a:solidFill>
                <a:latin typeface="Arial" panose="020B0604020202020204"/>
                <a:cs typeface="Calibri" panose="020F0502020204030204" pitchFamily="34" charset="0"/>
              </a:rPr>
              <a:t>s</a:t>
            </a:r>
            <a:r>
              <a:rPr lang="en-US" sz="1400" kern="0" dirty="0" smtClean="0">
                <a:solidFill>
                  <a:prstClr val="black"/>
                </a:solidFill>
                <a:latin typeface="Arial" panose="020B0604020202020204"/>
                <a:cs typeface="Calibri" panose="020F0502020204030204" pitchFamily="34" charset="0"/>
              </a:rPr>
              <a:t>ort </a:t>
            </a:r>
            <a:r>
              <a:rPr lang="en-US" sz="1400" kern="0" dirty="0">
                <a:solidFill>
                  <a:prstClr val="black"/>
                </a:solidFill>
                <a:latin typeface="Arial" panose="020B0604020202020204"/>
                <a:cs typeface="Calibri" panose="020F0502020204030204" pitchFamily="34" charset="0"/>
              </a:rPr>
              <a:t>k</a:t>
            </a:r>
            <a:r>
              <a:rPr lang="en-US" sz="1400" kern="0" dirty="0" smtClean="0">
                <a:solidFill>
                  <a:prstClr val="black"/>
                </a:solidFill>
                <a:latin typeface="Arial" panose="020B0604020202020204"/>
                <a:cs typeface="Calibri" panose="020F0502020204030204" pitchFamily="34" charset="0"/>
              </a:rPr>
              <a:t>eys</a:t>
            </a:r>
            <a:r>
              <a:rPr lang="en-US" sz="1400" kern="0" dirty="0">
                <a:solidFill>
                  <a:prstClr val="black"/>
                </a:solidFill>
                <a:latin typeface="Arial" panose="020B0604020202020204"/>
                <a:cs typeface="Calibri" panose="020F0502020204030204" pitchFamily="34" charset="0"/>
              </a:rPr>
              <a:t>, </a:t>
            </a:r>
            <a:r>
              <a:rPr lang="en-US" sz="1400" kern="0" dirty="0" smtClean="0">
                <a:solidFill>
                  <a:prstClr val="black"/>
                </a:solidFill>
                <a:latin typeface="Arial" panose="020B0604020202020204"/>
                <a:cs typeface="Calibri" panose="020F0502020204030204" pitchFamily="34" charset="0"/>
              </a:rPr>
              <a:t>views</a:t>
            </a:r>
            <a:endParaRPr lang="en-US" sz="1400" kern="0" dirty="0">
              <a:solidFill>
                <a:prstClr val="black"/>
              </a:solidFill>
              <a:latin typeface="Arial" panose="020B0604020202020204"/>
              <a:cs typeface="Calibri" panose="020F0502020204030204" pitchFamily="34" charset="0"/>
            </a:endParaRPr>
          </a:p>
          <a:p>
            <a:pPr marL="109533" indent="-109533" algn="just" defTabSz="1367714">
              <a:spcAft>
                <a:spcPts val="600"/>
              </a:spcAft>
              <a:buFont typeface="Arial" panose="020B0604020202020204" pitchFamily="34" charset="0"/>
              <a:buChar char="•"/>
              <a:defRPr/>
            </a:pPr>
            <a:r>
              <a:rPr lang="en-US" sz="1400" kern="0" dirty="0">
                <a:solidFill>
                  <a:prstClr val="black"/>
                </a:solidFill>
                <a:latin typeface="Arial" panose="020B0604020202020204"/>
                <a:cs typeface="Calibri" panose="020F0502020204030204" pitchFamily="34" charset="0"/>
              </a:rPr>
              <a:t>Manual Intervention will be needed to verify &amp; fix any data type mismatch, column encoding, compression etc.</a:t>
            </a:r>
          </a:p>
          <a:p>
            <a:pPr marL="109533" indent="-109533" algn="just" defTabSz="1367714">
              <a:spcAft>
                <a:spcPts val="600"/>
              </a:spcAft>
              <a:buFont typeface="Arial" panose="020B0604020202020204" pitchFamily="34" charset="0"/>
              <a:buChar char="•"/>
              <a:defRPr/>
            </a:pPr>
            <a:r>
              <a:rPr lang="en-US" sz="1400" kern="0" dirty="0">
                <a:solidFill>
                  <a:prstClr val="black"/>
                </a:solidFill>
                <a:latin typeface="Arial" panose="020B0604020202020204"/>
                <a:cs typeface="Calibri" panose="020F0502020204030204" pitchFamily="34" charset="0"/>
              </a:rPr>
              <a:t>Distribution/Sort </a:t>
            </a:r>
            <a:r>
              <a:rPr lang="en-US" sz="1400" kern="0" dirty="0" smtClean="0">
                <a:solidFill>
                  <a:prstClr val="black"/>
                </a:solidFill>
                <a:latin typeface="Arial" panose="020B0604020202020204"/>
                <a:cs typeface="Calibri" panose="020F0502020204030204" pitchFamily="34" charset="0"/>
              </a:rPr>
              <a:t>keys </a:t>
            </a:r>
            <a:r>
              <a:rPr lang="en-US" sz="1400" kern="0" dirty="0">
                <a:solidFill>
                  <a:prstClr val="black"/>
                </a:solidFill>
                <a:latin typeface="Arial" panose="020B0604020202020204"/>
                <a:cs typeface="Calibri" panose="020F0502020204030204" pitchFamily="34" charset="0"/>
              </a:rPr>
              <a:t>identified by SCT may not be optimal. We will leverage Intelligent Migration Workbench (IMW) to analyze </a:t>
            </a:r>
            <a:r>
              <a:rPr lang="en-US" sz="1400" kern="0" dirty="0" smtClean="0">
                <a:solidFill>
                  <a:prstClr val="black"/>
                </a:solidFill>
                <a:latin typeface="Arial" panose="020B0604020202020204"/>
                <a:cs typeface="Calibri" panose="020F0502020204030204" pitchFamily="34" charset="0"/>
              </a:rPr>
              <a:t>SQL </a:t>
            </a:r>
            <a:r>
              <a:rPr lang="en-US" sz="1400" kern="0" dirty="0">
                <a:solidFill>
                  <a:prstClr val="black"/>
                </a:solidFill>
                <a:latin typeface="Arial" panose="020B0604020202020204"/>
                <a:cs typeface="Calibri" panose="020F0502020204030204" pitchFamily="34" charset="0"/>
              </a:rPr>
              <a:t>and provide recommendations on </a:t>
            </a:r>
            <a:r>
              <a:rPr lang="en-US" sz="1400" kern="0" dirty="0" smtClean="0">
                <a:solidFill>
                  <a:prstClr val="black"/>
                </a:solidFill>
                <a:latin typeface="Arial" panose="020B0604020202020204"/>
                <a:cs typeface="Calibri" panose="020F0502020204030204" pitchFamily="34" charset="0"/>
              </a:rPr>
              <a:t>distribution/sort </a:t>
            </a:r>
            <a:r>
              <a:rPr lang="en-US" sz="1400" kern="0" dirty="0">
                <a:solidFill>
                  <a:prstClr val="black"/>
                </a:solidFill>
                <a:latin typeface="Arial" panose="020B0604020202020204"/>
                <a:cs typeface="Calibri" panose="020F0502020204030204" pitchFamily="34" charset="0"/>
              </a:rPr>
              <a:t>k</a:t>
            </a:r>
            <a:r>
              <a:rPr lang="en-US" sz="1400" kern="0" dirty="0" smtClean="0">
                <a:solidFill>
                  <a:prstClr val="black"/>
                </a:solidFill>
                <a:latin typeface="Arial" panose="020B0604020202020204"/>
                <a:cs typeface="Calibri" panose="020F0502020204030204" pitchFamily="34" charset="0"/>
              </a:rPr>
              <a:t>eys</a:t>
            </a:r>
            <a:endParaRPr lang="en-US" sz="1400" kern="0" dirty="0">
              <a:solidFill>
                <a:prstClr val="black"/>
              </a:solidFill>
              <a:latin typeface="Arial" panose="020B0604020202020204"/>
              <a:cs typeface="Calibri" panose="020F0502020204030204" pitchFamily="34" charset="0"/>
            </a:endParaRPr>
          </a:p>
        </p:txBody>
      </p:sp>
      <p:sp>
        <p:nvSpPr>
          <p:cNvPr id="41" name="Round Single Corner Rectangle 40"/>
          <p:cNvSpPr/>
          <p:nvPr/>
        </p:nvSpPr>
        <p:spPr>
          <a:xfrm>
            <a:off x="434587" y="2920181"/>
            <a:ext cx="4919078" cy="267521"/>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Teradata schema objects Migration using </a:t>
            </a:r>
            <a:r>
              <a:rPr kumimoji="0" lang="en-US" sz="1400" b="1" i="0" u="none" strike="noStrike" kern="1200" cap="none" spc="0" normalizeH="0" baseline="0" noProof="0" dirty="0" smtClean="0">
                <a:ln>
                  <a:noFill/>
                </a:ln>
                <a:solidFill>
                  <a:srgbClr val="FFFFFF"/>
                </a:solidFill>
                <a:effectLst/>
                <a:uLnTx/>
                <a:uFillTx/>
                <a:latin typeface="Arial" panose="020B0604020202020204"/>
                <a:ea typeface="+mn-ea"/>
                <a:cs typeface="Calibri" panose="020F0502020204030204" pitchFamily="34" charset="0"/>
              </a:rPr>
              <a:t>AWS </a:t>
            </a: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SCT</a:t>
            </a:r>
          </a:p>
        </p:txBody>
      </p:sp>
      <p:sp>
        <p:nvSpPr>
          <p:cNvPr id="34" name="Oval 33"/>
          <p:cNvSpPr/>
          <p:nvPr/>
        </p:nvSpPr>
        <p:spPr>
          <a:xfrm>
            <a:off x="253219" y="2656297"/>
            <a:ext cx="413191" cy="35425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1</a:t>
            </a:r>
          </a:p>
        </p:txBody>
      </p:sp>
      <p:sp>
        <p:nvSpPr>
          <p:cNvPr id="42" name="Rectangle 41"/>
          <p:cNvSpPr/>
          <p:nvPr/>
        </p:nvSpPr>
        <p:spPr>
          <a:xfrm>
            <a:off x="361903" y="4750748"/>
            <a:ext cx="11255666" cy="1487820"/>
          </a:xfrm>
          <a:prstGeom prst="rect">
            <a:avLst/>
          </a:prstGeom>
          <a:noFill/>
          <a:ln>
            <a:solidFill>
              <a:schemeClr val="accent6"/>
            </a:solidFill>
          </a:ln>
        </p:spPr>
        <p:txBody>
          <a:bodyPr wrap="square" lIns="60152" rIns="60152">
            <a:noAutofit/>
          </a:bodyPr>
          <a:lstStyle/>
          <a:p>
            <a:pPr marL="109533" marR="0" lvl="0" indent="-109533" algn="just" defTabSz="1367714" fontAlgn="auto">
              <a:lnSpc>
                <a:spcPct val="100000"/>
              </a:lnSpc>
              <a:spcBef>
                <a:spcPts val="0"/>
              </a:spcBef>
              <a:spcAft>
                <a:spcPts val="600"/>
              </a:spcAft>
              <a:buClrTx/>
              <a:buSzTx/>
              <a:buFont typeface="Arial" panose="020B0604020202020204" pitchFamily="34" charset="0"/>
              <a:buChar char="•"/>
              <a:tabLst/>
              <a:defRPr/>
            </a:pPr>
            <a:r>
              <a:rPr lang="en-US" sz="1400" b="1" kern="0" dirty="0" smtClean="0">
                <a:solidFill>
                  <a:prstClr val="black"/>
                </a:solidFill>
                <a:latin typeface="Arial" panose="020B0604020202020204"/>
                <a:cs typeface="Calibri" panose="020F0502020204030204" pitchFamily="34" charset="0"/>
              </a:rPr>
              <a:t>AWS </a:t>
            </a:r>
            <a:r>
              <a:rPr lang="en-US" sz="1400" b="1" kern="0" dirty="0">
                <a:solidFill>
                  <a:prstClr val="black"/>
                </a:solidFill>
                <a:latin typeface="Arial" panose="020B0604020202020204"/>
                <a:cs typeface="Calibri" panose="020F0502020204030204" pitchFamily="34" charset="0"/>
              </a:rPr>
              <a:t>SCT </a:t>
            </a:r>
            <a:r>
              <a:rPr lang="en-US" sz="1400" kern="0" dirty="0">
                <a:solidFill>
                  <a:prstClr val="black"/>
                </a:solidFill>
                <a:latin typeface="Arial" panose="020B0604020202020204"/>
                <a:cs typeface="Calibri" panose="020F0502020204030204" pitchFamily="34" charset="0"/>
              </a:rPr>
              <a:t>-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SCT uses a data extraction agent to extract data, then upload data to Amazon S3, and finally copy it into Amazon Redshift data warehouse</a:t>
            </a:r>
          </a:p>
          <a:p>
            <a:pPr marL="109533" marR="0" lvl="0" indent="-109533" algn="just" defTabSz="1367714" fontAlgn="auto">
              <a:lnSpc>
                <a:spcPct val="100000"/>
              </a:lnSpc>
              <a:spcBef>
                <a:spcPts val="0"/>
              </a:spcBef>
              <a:spcAft>
                <a:spcPts val="600"/>
              </a:spcAft>
              <a:buClrTx/>
              <a:buSzTx/>
              <a:buFont typeface="Arial" panose="020B0604020202020204" pitchFamily="34" charset="0"/>
              <a:buChar char="•"/>
              <a:tabLst/>
              <a:defRPr/>
            </a:pPr>
            <a:r>
              <a:rPr lang="en-US" sz="1400" b="1" kern="0" dirty="0" smtClean="0">
                <a:solidFill>
                  <a:prstClr val="black"/>
                </a:solidFill>
                <a:latin typeface="Arial" panose="020B0604020202020204"/>
                <a:cs typeface="Calibri" panose="020F0502020204030204" pitchFamily="34" charset="0"/>
              </a:rPr>
              <a:t>AWS </a:t>
            </a:r>
            <a:r>
              <a:rPr lang="en-US" sz="1400" b="1" kern="0" dirty="0">
                <a:solidFill>
                  <a:prstClr val="black"/>
                </a:solidFill>
                <a:latin typeface="Arial" panose="020B0604020202020204"/>
                <a:cs typeface="Calibri" panose="020F0502020204030204" pitchFamily="34" charset="0"/>
              </a:rPr>
              <a:t>DMS </a:t>
            </a:r>
            <a:r>
              <a:rPr lang="en-US" sz="1400" kern="0" dirty="0">
                <a:solidFill>
                  <a:prstClr val="black"/>
                </a:solidFill>
                <a:latin typeface="Arial" panose="020B0604020202020204"/>
                <a:cs typeface="Calibri" panose="020F0502020204030204" pitchFamily="34" charset="0"/>
              </a:rPr>
              <a:t>-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d</a:t>
            </a:r>
            <a:r>
              <a:rPr lang="en-US" sz="1400" kern="0" dirty="0" smtClean="0">
                <a:solidFill>
                  <a:prstClr val="black"/>
                </a:solidFill>
                <a:latin typeface="Arial" panose="020B0604020202020204"/>
                <a:cs typeface="Calibri" panose="020F0502020204030204" pitchFamily="34" charset="0"/>
              </a:rPr>
              <a:t>atabase </a:t>
            </a:r>
            <a:r>
              <a:rPr lang="en-US" sz="1400" kern="0" dirty="0">
                <a:solidFill>
                  <a:prstClr val="black"/>
                </a:solidFill>
                <a:latin typeface="Arial" panose="020B0604020202020204"/>
                <a:cs typeface="Calibri" panose="020F0502020204030204" pitchFamily="34" charset="0"/>
              </a:rPr>
              <a:t>m</a:t>
            </a:r>
            <a:r>
              <a:rPr lang="en-US" sz="1400" kern="0" dirty="0" smtClean="0">
                <a:solidFill>
                  <a:prstClr val="black"/>
                </a:solidFill>
                <a:latin typeface="Arial" panose="020B0604020202020204"/>
                <a:cs typeface="Calibri" panose="020F0502020204030204" pitchFamily="34" charset="0"/>
              </a:rPr>
              <a:t>igration </a:t>
            </a:r>
            <a:r>
              <a:rPr lang="en-US" sz="1400" kern="0" dirty="0">
                <a:solidFill>
                  <a:prstClr val="black"/>
                </a:solidFill>
                <a:latin typeface="Arial" panose="020B0604020202020204"/>
                <a:cs typeface="Calibri" panose="020F0502020204030204" pitchFamily="34" charset="0"/>
              </a:rPr>
              <a:t>s</a:t>
            </a:r>
            <a:r>
              <a:rPr lang="en-US" sz="1400" kern="0" dirty="0" smtClean="0">
                <a:solidFill>
                  <a:prstClr val="black"/>
                </a:solidFill>
                <a:latin typeface="Arial" panose="020B0604020202020204"/>
                <a:cs typeface="Calibri" panose="020F0502020204030204" pitchFamily="34" charset="0"/>
              </a:rPr>
              <a:t>ervice </a:t>
            </a:r>
            <a:r>
              <a:rPr lang="en-US" sz="1400" kern="0" dirty="0">
                <a:solidFill>
                  <a:prstClr val="black"/>
                </a:solidFill>
                <a:latin typeface="Arial" panose="020B0604020202020204"/>
                <a:cs typeface="Calibri" panose="020F0502020204030204" pitchFamily="34" charset="0"/>
              </a:rPr>
              <a:t>helps in migrating Teradata in to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Redshift with minimal downtime and low cost [In terms of software cost].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DMS endpoints and tasks could be created using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SCT. These tasks could be run and </a:t>
            </a:r>
            <a:r>
              <a:rPr lang="en-US" sz="1400" kern="0" dirty="0" smtClean="0">
                <a:solidFill>
                  <a:prstClr val="black"/>
                </a:solidFill>
                <a:latin typeface="Arial" panose="020B0604020202020204"/>
                <a:cs typeface="Calibri" panose="020F0502020204030204" pitchFamily="34" charset="0"/>
              </a:rPr>
              <a:t>be monitored </a:t>
            </a:r>
            <a:r>
              <a:rPr lang="en-US" sz="1400" kern="0" dirty="0">
                <a:solidFill>
                  <a:prstClr val="black"/>
                </a:solidFill>
                <a:latin typeface="Arial" panose="020B0604020202020204"/>
                <a:cs typeface="Calibri" panose="020F0502020204030204" pitchFamily="34" charset="0"/>
              </a:rPr>
              <a:t>from </a:t>
            </a:r>
            <a:r>
              <a:rPr lang="en-US" sz="1400" kern="0" dirty="0" smtClean="0">
                <a:solidFill>
                  <a:prstClr val="black"/>
                </a:solidFill>
                <a:latin typeface="Arial" panose="020B0604020202020204"/>
                <a:cs typeface="Calibri" panose="020F0502020204030204" pitchFamily="34" charset="0"/>
              </a:rPr>
              <a:t>AWS SCT</a:t>
            </a:r>
            <a:endParaRPr lang="en-US" sz="1400" kern="0" dirty="0">
              <a:solidFill>
                <a:prstClr val="black"/>
              </a:solidFill>
              <a:latin typeface="Arial" panose="020B0604020202020204"/>
              <a:cs typeface="Calibri" panose="020F0502020204030204" pitchFamily="34" charset="0"/>
            </a:endParaRPr>
          </a:p>
          <a:p>
            <a:pPr marL="109533" marR="0" lvl="0" indent="-109533" algn="just" defTabSz="1367714" fontAlgn="auto">
              <a:lnSpc>
                <a:spcPct val="100000"/>
              </a:lnSpc>
              <a:spcBef>
                <a:spcPts val="0"/>
              </a:spcBef>
              <a:spcAft>
                <a:spcPts val="600"/>
              </a:spcAft>
              <a:buClrTx/>
              <a:buSzTx/>
              <a:buFont typeface="Arial" panose="020B0604020202020204" pitchFamily="34" charset="0"/>
              <a:buChar char="•"/>
              <a:tabLst/>
              <a:defRPr/>
            </a:pPr>
            <a:r>
              <a:rPr lang="en-US" sz="1400" kern="0" dirty="0" err="1">
                <a:solidFill>
                  <a:prstClr val="black"/>
                </a:solidFill>
                <a:latin typeface="Arial" panose="020B0604020202020204"/>
                <a:cs typeface="Calibri" panose="020F0502020204030204" pitchFamily="34" charset="0"/>
              </a:rPr>
              <a:t>I</a:t>
            </a:r>
            <a:r>
              <a:rPr lang="en-US" sz="1400" b="1" kern="0" dirty="0" err="1">
                <a:solidFill>
                  <a:prstClr val="black"/>
                </a:solidFill>
                <a:latin typeface="Arial" panose="020B0604020202020204"/>
                <a:cs typeface="Calibri" panose="020F0502020204030204" pitchFamily="34" charset="0"/>
              </a:rPr>
              <a:t>nformatica</a:t>
            </a:r>
            <a:r>
              <a:rPr lang="en-US" sz="1400" kern="0" dirty="0">
                <a:solidFill>
                  <a:prstClr val="black"/>
                </a:solidFill>
                <a:latin typeface="Arial" panose="020B0604020202020204"/>
                <a:cs typeface="Calibri" panose="020F0502020204030204" pitchFamily="34" charset="0"/>
              </a:rPr>
              <a:t> – 1:1 mapping for movement of on-premises data into Amazon Redshift</a:t>
            </a:r>
          </a:p>
        </p:txBody>
      </p:sp>
      <p:sp>
        <p:nvSpPr>
          <p:cNvPr id="43" name="Round Single Corner Rectangle 42"/>
          <p:cNvSpPr/>
          <p:nvPr/>
        </p:nvSpPr>
        <p:spPr>
          <a:xfrm>
            <a:off x="361904" y="4468763"/>
            <a:ext cx="5065502" cy="287640"/>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00" b="1" dirty="0">
                <a:solidFill>
                  <a:srgbClr val="FFFFFF"/>
                </a:solidFill>
                <a:latin typeface="Arial" panose="020B0604020202020204"/>
                <a:cs typeface="Calibri" panose="020F0502020204030204" pitchFamily="34" charset="0"/>
              </a:rPr>
              <a:t>Data migration </a:t>
            </a:r>
          </a:p>
        </p:txBody>
      </p:sp>
      <p:sp>
        <p:nvSpPr>
          <p:cNvPr id="44" name="Oval 43"/>
          <p:cNvSpPr/>
          <p:nvPr/>
        </p:nvSpPr>
        <p:spPr>
          <a:xfrm>
            <a:off x="180536" y="4224997"/>
            <a:ext cx="438442" cy="35425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rial" panose="020B0604020202020204"/>
                <a:ea typeface="+mn-ea"/>
                <a:cs typeface="+mn-cs"/>
              </a:rPr>
              <a:t>2</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5" name="Oval 44"/>
          <p:cNvSpPr/>
          <p:nvPr/>
        </p:nvSpPr>
        <p:spPr>
          <a:xfrm>
            <a:off x="5190978" y="2318219"/>
            <a:ext cx="298306" cy="2675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1</a:t>
            </a:r>
          </a:p>
        </p:txBody>
      </p:sp>
      <p:sp>
        <p:nvSpPr>
          <p:cNvPr id="46" name="Oval 45"/>
          <p:cNvSpPr/>
          <p:nvPr/>
        </p:nvSpPr>
        <p:spPr>
          <a:xfrm>
            <a:off x="3516922" y="1235007"/>
            <a:ext cx="279009" cy="27922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rial" panose="020B0604020202020204"/>
                <a:ea typeface="+mn-ea"/>
                <a:cs typeface="+mn-cs"/>
              </a:rPr>
              <a:t>2</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 name="Graphic 39">
            <a:extLst>
              <a:ext uri="{FF2B5EF4-FFF2-40B4-BE49-F238E27FC236}">
                <a16:creationId xmlns:a16="http://schemas.microsoft.com/office/drawing/2014/main" id="{F0688CD4-F910-354F-B619-94CC7044E0FB}"/>
              </a:ext>
            </a:extLst>
          </p:cNvPr>
          <p:cNvPicPr>
            <a:picLocks noChangeAspect="1"/>
          </p:cNvPicPr>
          <p:nvPr/>
        </p:nvPicPr>
        <p:blipFill>
          <a:blip r:embed="rId7">
            <a:extLst>
              <a:ext uri="{96DAC541-7B7A-43D3-8B79-37D633B846F1}">
                <asvg:svgBlip xmlns="" xmlns:asvg="http://schemas.microsoft.com/office/drawing/2016/SVG/main" r:embed="rId23"/>
              </a:ext>
            </a:extLst>
          </a:blip>
          <a:stretch>
            <a:fillRect/>
          </a:stretch>
        </p:blipFill>
        <p:spPr>
          <a:xfrm>
            <a:off x="9104457" y="1596392"/>
            <a:ext cx="431736" cy="431736"/>
          </a:xfrm>
          <a:prstGeom prst="rect">
            <a:avLst/>
          </a:prstGeom>
        </p:spPr>
      </p:pic>
      <p:sp>
        <p:nvSpPr>
          <p:cNvPr id="28" name="Rounded Rectangle 27"/>
          <p:cNvSpPr/>
          <p:nvPr/>
        </p:nvSpPr>
        <p:spPr>
          <a:xfrm>
            <a:off x="2566218" y="6352341"/>
            <a:ext cx="6400800" cy="3918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tx2"/>
                </a:solidFill>
              </a:rPr>
              <a:t>This is an optional service . It should be decided by AbbVie to consume</a:t>
            </a:r>
          </a:p>
        </p:txBody>
      </p:sp>
      <p:sp>
        <p:nvSpPr>
          <p:cNvPr id="30" name="5-Point Star 29"/>
          <p:cNvSpPr/>
          <p:nvPr/>
        </p:nvSpPr>
        <p:spPr>
          <a:xfrm>
            <a:off x="2503970" y="6317601"/>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8019858" y="219755"/>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Santanu</a:t>
            </a:r>
            <a:endParaRPr lang="en-US" dirty="0"/>
          </a:p>
        </p:txBody>
      </p:sp>
    </p:spTree>
    <p:extLst>
      <p:ext uri="{BB962C8B-B14F-4D97-AF65-F5344CB8AC3E}">
        <p14:creationId xmlns:p14="http://schemas.microsoft.com/office/powerpoint/2010/main" val="1934617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Teradata to Snowflake DB history </a:t>
            </a:r>
            <a:r>
              <a:rPr lang="en-US" dirty="0"/>
              <a:t>d</a:t>
            </a:r>
            <a:r>
              <a:rPr lang="en-US" dirty="0" smtClean="0"/>
              <a:t>ata migration approach</a:t>
            </a:r>
            <a:endParaRPr lang="en-US" dirty="0"/>
          </a:p>
        </p:txBody>
      </p:sp>
      <p:sp>
        <p:nvSpPr>
          <p:cNvPr id="4" name="Footer Placeholder 3"/>
          <p:cNvSpPr>
            <a:spLocks noGrp="1"/>
          </p:cNvSpPr>
          <p:nvPr>
            <p:ph type="ftr" sz="quarter" idx="3"/>
          </p:nvPr>
        </p:nvSpPr>
        <p:spPr/>
        <p:txBody>
          <a:bodyPr/>
          <a:lstStyle/>
          <a:p>
            <a:pPr lvl="0"/>
            <a:r>
              <a:rPr lang="en-US" noProof="0" smtClean="0"/>
              <a:t>© 2020 Cognizant</a:t>
            </a:r>
            <a:endParaRPr lang="en-US" noProof="0" dirty="0"/>
          </a:p>
        </p:txBody>
      </p:sp>
      <p:sp>
        <p:nvSpPr>
          <p:cNvPr id="5" name="Slide Number Placeholder 4"/>
          <p:cNvSpPr>
            <a:spLocks noGrp="1"/>
          </p:cNvSpPr>
          <p:nvPr>
            <p:ph type="sldNum" sz="quarter" idx="4"/>
          </p:nvPr>
        </p:nvSpPr>
        <p:spPr/>
        <p:txBody>
          <a:bodyPr/>
          <a:lstStyle/>
          <a:p>
            <a:pPr lvl="0"/>
            <a:fld id="{2EFEF571-C9B4-4D92-A7F7-315B894862A8}" type="slidenum">
              <a:rPr lang="en-US" noProof="0" smtClean="0"/>
              <a:pPr lvl="0"/>
              <a:t>17</a:t>
            </a:fld>
            <a:endParaRPr lang="en-US" noProof="0" dirty="0"/>
          </a:p>
        </p:txBody>
      </p:sp>
      <p:sp>
        <p:nvSpPr>
          <p:cNvPr id="6" name="Rounded Rectangle 5"/>
          <p:cNvSpPr/>
          <p:nvPr/>
        </p:nvSpPr>
        <p:spPr>
          <a:xfrm>
            <a:off x="3865762" y="1210773"/>
            <a:ext cx="3684966" cy="811992"/>
          </a:xfrm>
          <a:prstGeom prst="roundRect">
            <a:avLst>
              <a:gd name="adj" fmla="val 2062"/>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7" name="TextBox 6"/>
          <p:cNvSpPr txBox="1"/>
          <p:nvPr/>
        </p:nvSpPr>
        <p:spPr>
          <a:xfrm>
            <a:off x="4916238" y="2194768"/>
            <a:ext cx="1635051" cy="584775"/>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IMS Script Migrator</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cxnSp>
        <p:nvCxnSpPr>
          <p:cNvPr id="8" name="Elbow Connector 7"/>
          <p:cNvCxnSpPr/>
          <p:nvPr/>
        </p:nvCxnSpPr>
        <p:spPr>
          <a:xfrm flipV="1">
            <a:off x="1965879" y="1540755"/>
            <a:ext cx="1886821" cy="590865"/>
          </a:xfrm>
          <a:prstGeom prst="bentConnector3">
            <a:avLst>
              <a:gd name="adj1" fmla="val -26"/>
            </a:avLst>
          </a:prstGeom>
          <a:ln>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9" name="Elbow Connector 8"/>
          <p:cNvCxnSpPr>
            <a:endCxn id="29" idx="0"/>
          </p:cNvCxnSpPr>
          <p:nvPr/>
        </p:nvCxnSpPr>
        <p:spPr>
          <a:xfrm>
            <a:off x="7661564" y="1510145"/>
            <a:ext cx="1717551" cy="621970"/>
          </a:xfrm>
          <a:prstGeom prst="bentConnector2">
            <a:avLst/>
          </a:prstGeom>
          <a:ln>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V="1">
            <a:off x="5870394" y="1341538"/>
            <a:ext cx="384888" cy="360554"/>
          </a:xfrm>
          <a:prstGeom prst="rect">
            <a:avLst/>
          </a:prstGeom>
          <a:noFill/>
          <a:ln w="6350">
            <a:noFill/>
            <a:prstDash val="dash"/>
          </a:ln>
        </p:spPr>
      </p:pic>
      <p:sp>
        <p:nvSpPr>
          <p:cNvPr id="14" name="TextBox 13"/>
          <p:cNvSpPr txBox="1"/>
          <p:nvPr/>
        </p:nvSpPr>
        <p:spPr>
          <a:xfrm>
            <a:off x="6219883" y="1365117"/>
            <a:ext cx="1260826" cy="338554"/>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Informatica</a:t>
            </a:r>
          </a:p>
        </p:txBody>
      </p:sp>
      <p:cxnSp>
        <p:nvCxnSpPr>
          <p:cNvPr id="15" name="Elbow Connector 14"/>
          <p:cNvCxnSpPr>
            <a:endCxn id="20" idx="1"/>
          </p:cNvCxnSpPr>
          <p:nvPr/>
        </p:nvCxnSpPr>
        <p:spPr>
          <a:xfrm>
            <a:off x="1965880" y="2514758"/>
            <a:ext cx="3549514" cy="468857"/>
          </a:xfrm>
          <a:prstGeom prst="bentConnector3">
            <a:avLst>
              <a:gd name="adj1" fmla="val -181"/>
            </a:avLst>
          </a:prstGeom>
          <a:ln w="3175">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6" name="Elbow Connector 15"/>
          <p:cNvCxnSpPr>
            <a:endCxn id="29" idx="2"/>
          </p:cNvCxnSpPr>
          <p:nvPr/>
        </p:nvCxnSpPr>
        <p:spPr>
          <a:xfrm flipV="1">
            <a:off x="5918011" y="2382981"/>
            <a:ext cx="3461104" cy="628343"/>
          </a:xfrm>
          <a:prstGeom prst="bentConnector2">
            <a:avLst/>
          </a:prstGeom>
          <a:ln w="3175">
            <a:solidFill>
              <a:schemeClr val="tx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9" name="Picture 18"/>
          <p:cNvPicPr>
            <a:picLocks noChangeAspect="1"/>
          </p:cNvPicPr>
          <p:nvPr/>
        </p:nvPicPr>
        <p:blipFill>
          <a:blip r:embed="rId3"/>
          <a:stretch>
            <a:fillRect/>
          </a:stretch>
        </p:blipFill>
        <p:spPr>
          <a:xfrm>
            <a:off x="1656403" y="1987033"/>
            <a:ext cx="612449" cy="538533"/>
          </a:xfrm>
          <a:prstGeom prst="rect">
            <a:avLst/>
          </a:prstGeom>
        </p:spPr>
      </p:pic>
      <p:pic>
        <p:nvPicPr>
          <p:cNvPr id="20"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5394" y="2796161"/>
            <a:ext cx="374908" cy="37490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780960" y="1289930"/>
            <a:ext cx="1635051" cy="584775"/>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AWS SCT Extractor </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sp>
        <p:nvSpPr>
          <p:cNvPr id="40" name="Rectangle 39"/>
          <p:cNvSpPr/>
          <p:nvPr/>
        </p:nvSpPr>
        <p:spPr>
          <a:xfrm>
            <a:off x="434586" y="3521261"/>
            <a:ext cx="11255666" cy="866951"/>
          </a:xfrm>
          <a:prstGeom prst="rect">
            <a:avLst/>
          </a:prstGeom>
          <a:noFill/>
          <a:ln>
            <a:solidFill>
              <a:schemeClr val="accent6"/>
            </a:solidFill>
          </a:ln>
        </p:spPr>
        <p:txBody>
          <a:bodyPr wrap="square" lIns="60152" rIns="60152">
            <a:noAutofit/>
          </a:bodyPr>
          <a:lstStyle/>
          <a:p>
            <a:pPr marL="109533" marR="0" lvl="0" indent="-109533" algn="just" defTabSz="1367714"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Cognizant in-house IMS Script migrator will </a:t>
            </a:r>
            <a:r>
              <a:rPr kumimoji="0" lang="en-US" sz="14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rPr>
              <a:t>convert </a:t>
            </a:r>
            <a:r>
              <a:rPr kumimoji="0" lang="en-US" sz="14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table definitions, views  as per Snowflake DB and generate DDLs accordingly </a:t>
            </a:r>
          </a:p>
          <a:p>
            <a:pPr marL="109533" marR="0" lvl="0" indent="-109533" algn="just" defTabSz="1367714"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IMS script generator API based ,hence no installation required</a:t>
            </a:r>
            <a:endParaRPr kumimoji="0" lang="en-US" sz="14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endParaRPr>
          </a:p>
          <a:p>
            <a:pPr marL="109533" marR="0" lvl="0" indent="-109533" algn="just" defTabSz="1367714"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rPr>
              <a:t>Manual </a:t>
            </a:r>
            <a:r>
              <a:rPr kumimoji="0" lang="en-US" sz="14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intervention </a:t>
            </a:r>
            <a:r>
              <a:rPr kumimoji="0" lang="en-US" sz="14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rPr>
              <a:t>will be needed to verify &amp; fix any data type mismatch, column encoding, compression </a:t>
            </a:r>
            <a:r>
              <a:rPr kumimoji="0" lang="en-US" sz="14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etc.</a:t>
            </a:r>
            <a:endParaRPr kumimoji="0" lang="en-US" sz="14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endParaRPr>
          </a:p>
        </p:txBody>
      </p:sp>
      <p:sp>
        <p:nvSpPr>
          <p:cNvPr id="41" name="Round Single Corner Rectangle 40"/>
          <p:cNvSpPr/>
          <p:nvPr/>
        </p:nvSpPr>
        <p:spPr>
          <a:xfrm>
            <a:off x="434587" y="3244646"/>
            <a:ext cx="5066561" cy="282270"/>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400" b="1" dirty="0">
                <a:solidFill>
                  <a:srgbClr val="FFFFFF"/>
                </a:solidFill>
                <a:latin typeface="Arial" panose="020B0604020202020204"/>
                <a:cs typeface="Calibri" panose="020F0502020204030204" pitchFamily="34" charset="0"/>
              </a:rPr>
              <a:t>Teradata schema objects Migration using </a:t>
            </a:r>
            <a:r>
              <a:rPr lang="en-US" sz="1400" b="1" dirty="0" smtClean="0">
                <a:solidFill>
                  <a:srgbClr val="FFFFFF"/>
                </a:solidFill>
                <a:latin typeface="Arial" panose="020B0604020202020204"/>
                <a:cs typeface="Calibri" panose="020F0502020204030204" pitchFamily="34" charset="0"/>
              </a:rPr>
              <a:t>AWS </a:t>
            </a:r>
            <a:r>
              <a:rPr lang="en-US" sz="1400" b="1" dirty="0">
                <a:solidFill>
                  <a:srgbClr val="FFFFFF"/>
                </a:solidFill>
                <a:latin typeface="Arial" panose="020B0604020202020204"/>
                <a:cs typeface="Calibri" panose="020F0502020204030204" pitchFamily="34" charset="0"/>
              </a:rPr>
              <a:t>SCT</a:t>
            </a:r>
          </a:p>
        </p:txBody>
      </p:sp>
      <p:sp>
        <p:nvSpPr>
          <p:cNvPr id="34" name="Oval 33"/>
          <p:cNvSpPr/>
          <p:nvPr/>
        </p:nvSpPr>
        <p:spPr>
          <a:xfrm>
            <a:off x="253219" y="2995510"/>
            <a:ext cx="413191" cy="35425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1</a:t>
            </a:r>
          </a:p>
        </p:txBody>
      </p:sp>
      <p:sp>
        <p:nvSpPr>
          <p:cNvPr id="42" name="Rectangle 41"/>
          <p:cNvSpPr/>
          <p:nvPr/>
        </p:nvSpPr>
        <p:spPr>
          <a:xfrm>
            <a:off x="361903" y="4883483"/>
            <a:ext cx="11255666" cy="866951"/>
          </a:xfrm>
          <a:prstGeom prst="rect">
            <a:avLst/>
          </a:prstGeom>
          <a:noFill/>
          <a:ln>
            <a:solidFill>
              <a:schemeClr val="accent6"/>
            </a:solidFill>
          </a:ln>
        </p:spPr>
        <p:txBody>
          <a:bodyPr wrap="square" lIns="60152" rIns="60152">
            <a:noAutofit/>
          </a:bodyPr>
          <a:lstStyle/>
          <a:p>
            <a:pPr marL="109533" indent="-109533" algn="just" defTabSz="1367714">
              <a:spcAft>
                <a:spcPts val="600"/>
              </a:spcAft>
              <a:buFont typeface="Arial" panose="020B0604020202020204" pitchFamily="34" charset="0"/>
              <a:buChar char="•"/>
              <a:defRPr/>
            </a:pPr>
            <a:r>
              <a:rPr lang="en-US" sz="1400" b="1" kern="0" dirty="0" smtClean="0">
                <a:solidFill>
                  <a:prstClr val="black"/>
                </a:solidFill>
                <a:latin typeface="Arial" panose="020B0604020202020204"/>
                <a:cs typeface="Calibri" panose="020F0502020204030204" pitchFamily="34" charset="0"/>
              </a:rPr>
              <a:t>AWS </a:t>
            </a:r>
            <a:r>
              <a:rPr lang="en-US" sz="1400" b="1" kern="0" dirty="0">
                <a:solidFill>
                  <a:prstClr val="black"/>
                </a:solidFill>
                <a:latin typeface="Arial" panose="020B0604020202020204"/>
                <a:cs typeface="Calibri" panose="020F0502020204030204" pitchFamily="34" charset="0"/>
              </a:rPr>
              <a:t>SCT </a:t>
            </a:r>
            <a:r>
              <a:rPr lang="en-US" sz="1400" kern="0" dirty="0">
                <a:solidFill>
                  <a:prstClr val="black"/>
                </a:solidFill>
                <a:latin typeface="Arial" panose="020B0604020202020204"/>
                <a:cs typeface="Calibri" panose="020F0502020204030204" pitchFamily="34" charset="0"/>
              </a:rPr>
              <a:t>- </a:t>
            </a:r>
            <a:r>
              <a:rPr lang="en-US" sz="1400" kern="0" dirty="0" smtClean="0">
                <a:solidFill>
                  <a:prstClr val="black"/>
                </a:solidFill>
                <a:latin typeface="Arial" panose="020B0604020202020204"/>
                <a:cs typeface="Calibri" panose="020F0502020204030204" pitchFamily="34" charset="0"/>
              </a:rPr>
              <a:t>AWS </a:t>
            </a:r>
            <a:r>
              <a:rPr lang="en-US" sz="1400" kern="0" dirty="0">
                <a:solidFill>
                  <a:prstClr val="black"/>
                </a:solidFill>
                <a:latin typeface="Arial" panose="020B0604020202020204"/>
                <a:cs typeface="Calibri" panose="020F0502020204030204" pitchFamily="34" charset="0"/>
              </a:rPr>
              <a:t>SCT uses a data extraction agent to extract data, then upload data to Amazon S3, and finally copy it into Snowflake d</a:t>
            </a:r>
            <a:r>
              <a:rPr lang="en-US" sz="1400" kern="0" dirty="0" smtClean="0">
                <a:solidFill>
                  <a:prstClr val="black"/>
                </a:solidFill>
                <a:latin typeface="Arial" panose="020B0604020202020204"/>
                <a:cs typeface="Calibri" panose="020F0502020204030204" pitchFamily="34" charset="0"/>
              </a:rPr>
              <a:t>ata </a:t>
            </a:r>
            <a:r>
              <a:rPr lang="en-US" sz="1400" kern="0" dirty="0">
                <a:solidFill>
                  <a:prstClr val="black"/>
                </a:solidFill>
                <a:latin typeface="Arial" panose="020B0604020202020204"/>
                <a:cs typeface="Calibri" panose="020F0502020204030204" pitchFamily="34" charset="0"/>
              </a:rPr>
              <a:t>w</a:t>
            </a:r>
            <a:r>
              <a:rPr lang="en-US" sz="1400" kern="0" dirty="0" smtClean="0">
                <a:solidFill>
                  <a:prstClr val="black"/>
                </a:solidFill>
                <a:latin typeface="Arial" panose="020B0604020202020204"/>
                <a:cs typeface="Calibri" panose="020F0502020204030204" pitchFamily="34" charset="0"/>
              </a:rPr>
              <a:t>arehouse</a:t>
            </a:r>
            <a:endParaRPr lang="en-US" sz="1400" kern="0" dirty="0">
              <a:solidFill>
                <a:prstClr val="black"/>
              </a:solidFill>
              <a:latin typeface="Arial" panose="020B0604020202020204"/>
              <a:cs typeface="Calibri" panose="020F0502020204030204" pitchFamily="34" charset="0"/>
            </a:endParaRPr>
          </a:p>
          <a:p>
            <a:pPr marL="109533" indent="-109533" algn="just" defTabSz="1367714">
              <a:spcAft>
                <a:spcPts val="600"/>
              </a:spcAft>
              <a:buFont typeface="Arial" panose="020B0604020202020204" pitchFamily="34" charset="0"/>
              <a:buChar char="•"/>
              <a:defRPr/>
            </a:pPr>
            <a:r>
              <a:rPr lang="en-US" sz="1400" b="1" kern="0" dirty="0">
                <a:solidFill>
                  <a:prstClr val="black"/>
                </a:solidFill>
                <a:latin typeface="Arial" panose="020B0604020202020204"/>
                <a:cs typeface="Calibri" panose="020F0502020204030204" pitchFamily="34" charset="0"/>
              </a:rPr>
              <a:t>Informatica</a:t>
            </a:r>
            <a:r>
              <a:rPr lang="en-US" sz="1400" kern="0" dirty="0">
                <a:solidFill>
                  <a:prstClr val="black"/>
                </a:solidFill>
                <a:latin typeface="Arial" panose="020B0604020202020204"/>
                <a:cs typeface="Calibri" panose="020F0502020204030204" pitchFamily="34" charset="0"/>
              </a:rPr>
              <a:t> – 1:1 mapping for movement of on-premises data into Amazon Snowflake</a:t>
            </a:r>
          </a:p>
        </p:txBody>
      </p:sp>
      <p:sp>
        <p:nvSpPr>
          <p:cNvPr id="43" name="Round Single Corner Rectangle 42"/>
          <p:cNvSpPr/>
          <p:nvPr/>
        </p:nvSpPr>
        <p:spPr>
          <a:xfrm>
            <a:off x="361904" y="4660490"/>
            <a:ext cx="5168741" cy="228647"/>
          </a:xfrm>
          <a:prstGeom prst="round1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Arial" panose="020B0604020202020204"/>
                <a:cs typeface="Calibri" panose="020F0502020204030204" pitchFamily="34" charset="0"/>
              </a:rPr>
              <a:t>Data migration </a:t>
            </a:r>
          </a:p>
        </p:txBody>
      </p:sp>
      <p:sp>
        <p:nvSpPr>
          <p:cNvPr id="44" name="Oval 43"/>
          <p:cNvSpPr/>
          <p:nvPr/>
        </p:nvSpPr>
        <p:spPr>
          <a:xfrm>
            <a:off x="180536" y="4357732"/>
            <a:ext cx="438442" cy="35425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rial" panose="020B0604020202020204"/>
                <a:ea typeface="+mn-ea"/>
                <a:cs typeface="+mn-cs"/>
              </a:rPr>
              <a:t>2</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5" name="Oval 44"/>
          <p:cNvSpPr/>
          <p:nvPr/>
        </p:nvSpPr>
        <p:spPr>
          <a:xfrm>
            <a:off x="5190978" y="2686929"/>
            <a:ext cx="298306" cy="2675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1</a:t>
            </a:r>
          </a:p>
        </p:txBody>
      </p:sp>
      <p:sp>
        <p:nvSpPr>
          <p:cNvPr id="46" name="Oval 45"/>
          <p:cNvSpPr/>
          <p:nvPr/>
        </p:nvSpPr>
        <p:spPr>
          <a:xfrm>
            <a:off x="3516922" y="1603717"/>
            <a:ext cx="279009" cy="27922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rial" panose="020B0604020202020204"/>
                <a:ea typeface="+mn-ea"/>
                <a:cs typeface="+mn-cs"/>
              </a:rPr>
              <a:t>2</a:t>
            </a: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 name="Picture 2" descr="https://www.snowflake.net/wp-content/themes/snowflake/assets/img/logoBlue.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645463" y="2132115"/>
            <a:ext cx="1467303" cy="25086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4100945" y="1330037"/>
            <a:ext cx="997527" cy="526472"/>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25"/>
          <p:cNvSpPr/>
          <p:nvPr/>
        </p:nvSpPr>
        <p:spPr>
          <a:xfrm>
            <a:off x="2846438" y="6309500"/>
            <a:ext cx="6400800" cy="3918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chemeClr val="tx2"/>
                </a:solidFill>
              </a:rPr>
              <a:t>This is an optional service . It should be decided by AbbVie to consume</a:t>
            </a:r>
          </a:p>
        </p:txBody>
      </p:sp>
      <p:sp>
        <p:nvSpPr>
          <p:cNvPr id="27" name="5-Point Star 26"/>
          <p:cNvSpPr/>
          <p:nvPr/>
        </p:nvSpPr>
        <p:spPr>
          <a:xfrm>
            <a:off x="8335612" y="244677"/>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2875503" y="6289319"/>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Santanu</a:t>
            </a:r>
            <a:endParaRPr lang="en-US" dirty="0"/>
          </a:p>
        </p:txBody>
      </p:sp>
    </p:spTree>
    <p:extLst>
      <p:ext uri="{BB962C8B-B14F-4D97-AF65-F5344CB8AC3E}">
        <p14:creationId xmlns:p14="http://schemas.microsoft.com/office/powerpoint/2010/main" val="1628426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9598394" cy="830997"/>
          </a:xfrm>
        </p:spPr>
        <p:txBody>
          <a:bodyPr/>
          <a:lstStyle/>
          <a:p>
            <a:pPr lvl="0" fontAlgn="base">
              <a:spcAft>
                <a:spcPct val="0"/>
              </a:spcAft>
              <a:buClr>
                <a:sysClr val="windowText" lastClr="000000"/>
              </a:buClr>
              <a:defRPr/>
            </a:pPr>
            <a:r>
              <a:rPr lang="en-US" dirty="0"/>
              <a:t>Testing Strategy </a:t>
            </a:r>
          </a:p>
        </p:txBody>
      </p:sp>
      <p:sp>
        <p:nvSpPr>
          <p:cNvPr id="4" name="Footer Placeholder 3"/>
          <p:cNvSpPr>
            <a:spLocks noGrp="1"/>
          </p:cNvSpPr>
          <p:nvPr>
            <p:ph type="ftr" sz="quarter" idx="4294967295"/>
          </p:nvPr>
        </p:nvSpPr>
        <p:spPr>
          <a:xfrm>
            <a:off x="398206" y="6246352"/>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18</a:t>
            </a:fld>
            <a:endParaRPr lang="en-US" dirty="0"/>
          </a:p>
        </p:txBody>
      </p:sp>
    </p:spTree>
    <p:extLst>
      <p:ext uri="{BB962C8B-B14F-4D97-AF65-F5344CB8AC3E}">
        <p14:creationId xmlns:p14="http://schemas.microsoft.com/office/powerpoint/2010/main" val="500706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727200" y="2017486"/>
            <a:ext cx="9144000" cy="425268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6" name="TextBox 155"/>
          <p:cNvSpPr txBox="1"/>
          <p:nvPr/>
        </p:nvSpPr>
        <p:spPr>
          <a:xfrm>
            <a:off x="252947" y="1306566"/>
            <a:ext cx="8892783"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sysClr val="windowText" lastClr="000000"/>
                </a:solidFill>
                <a:effectLst/>
                <a:uLnTx/>
                <a:uFillTx/>
                <a:latin typeface="Arial" panose="020B0604020202020204"/>
                <a:ea typeface="+mn-ea"/>
                <a:cs typeface="Calibri" panose="020F0502020204030204" pitchFamily="34" charset="0"/>
              </a:rPr>
              <a:t>History</a:t>
            </a:r>
            <a:r>
              <a:rPr kumimoji="0" lang="en-US" sz="1200" b="0" i="0" u="none" strike="noStrike" kern="0" cap="none" spc="0" normalizeH="0" noProof="0" dirty="0" smtClean="0">
                <a:ln>
                  <a:noFill/>
                </a:ln>
                <a:solidFill>
                  <a:sysClr val="windowText" lastClr="000000"/>
                </a:solidFill>
                <a:effectLst/>
                <a:uLnTx/>
                <a:uFillTx/>
                <a:latin typeface="Arial" panose="020B0604020202020204"/>
                <a:ea typeface="+mn-ea"/>
                <a:cs typeface="Calibri" panose="020F0502020204030204" pitchFamily="34" charset="0"/>
              </a:rPr>
              <a:t> </a:t>
            </a:r>
            <a:r>
              <a:rPr kumimoji="0" lang="en-US" sz="1200" b="0" i="0" u="none" strike="noStrike" kern="0" cap="none" spc="0" normalizeH="0" baseline="0" noProof="0" dirty="0" smtClean="0">
                <a:ln>
                  <a:noFill/>
                </a:ln>
                <a:solidFill>
                  <a:sysClr val="windowText" lastClr="000000"/>
                </a:solidFill>
                <a:effectLst/>
                <a:uLnTx/>
                <a:uFillTx/>
                <a:latin typeface="Arial" panose="020B0604020202020204"/>
                <a:ea typeface="+mn-ea"/>
                <a:cs typeface="Calibri" panose="020F0502020204030204" pitchFamily="34" charset="0"/>
              </a:rPr>
              <a:t>Load will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Calibri" panose="020F0502020204030204" pitchFamily="34" charset="0"/>
              </a:rPr>
              <a:t>be considered for validation between Teradata </a:t>
            </a:r>
            <a:r>
              <a:rPr kumimoji="0" lang="en-US" sz="1200" b="0" i="0" u="none" strike="noStrike" kern="0" cap="none" spc="0" normalizeH="0" baseline="0" noProof="0" dirty="0" smtClean="0">
                <a:ln>
                  <a:noFill/>
                </a:ln>
                <a:solidFill>
                  <a:sysClr val="windowText" lastClr="000000"/>
                </a:solidFill>
                <a:effectLst/>
                <a:uLnTx/>
                <a:uFillTx/>
                <a:latin typeface="Arial" panose="020B0604020202020204"/>
                <a:ea typeface="+mn-ea"/>
                <a:cs typeface="Calibri" panose="020F0502020204030204" pitchFamily="34" charset="0"/>
              </a:rPr>
              <a:t>tables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Calibri" panose="020F0502020204030204" pitchFamily="34" charset="0"/>
              </a:rPr>
              <a:t>and Redshift tables for a cut off period of 2 </a:t>
            </a:r>
            <a:r>
              <a:rPr kumimoji="0" lang="en-US" sz="1200" b="0" i="0" u="none" strike="noStrike" kern="0" cap="none" spc="0" normalizeH="0" baseline="0" noProof="0" dirty="0" smtClean="0">
                <a:ln>
                  <a:noFill/>
                </a:ln>
                <a:solidFill>
                  <a:sysClr val="windowText" lastClr="000000"/>
                </a:solidFill>
                <a:effectLst/>
                <a:uLnTx/>
                <a:uFillTx/>
                <a:latin typeface="Arial" panose="020B0604020202020204"/>
                <a:ea typeface="+mn-ea"/>
                <a:cs typeface="Calibri" panose="020F0502020204030204" pitchFamily="34" charset="0"/>
              </a:rPr>
              <a:t>years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Leverage </a:t>
            </a:r>
            <a:r>
              <a:rPr lang="en-US" sz="1200" b="1" kern="0" dirty="0">
                <a:solidFill>
                  <a:prstClr val="black"/>
                </a:solidFill>
                <a:latin typeface="Arial" panose="020B0604020202020204"/>
                <a:cs typeface="Calibri" panose="020F0502020204030204" pitchFamily="34" charset="0"/>
              </a:rPr>
              <a:t>p</a:t>
            </a:r>
            <a:r>
              <a:rPr kumimoji="0" lang="en-US" sz="1200" b="1" i="0" u="none" strike="noStrike" kern="0" cap="none" spc="0" normalizeH="0" baseline="0" noProof="0" dirty="0" err="1" smtClean="0">
                <a:ln>
                  <a:noFill/>
                </a:ln>
                <a:solidFill>
                  <a:prstClr val="black"/>
                </a:solidFill>
                <a:effectLst/>
                <a:uLnTx/>
                <a:uFillTx/>
                <a:latin typeface="Arial" panose="020B0604020202020204"/>
                <a:ea typeface="+mn-ea"/>
                <a:cs typeface="Calibri" panose="020F0502020204030204" pitchFamily="34" charset="0"/>
              </a:rPr>
              <a:t>arallel</a:t>
            </a:r>
            <a:r>
              <a:rPr kumimoji="0" lang="en-US" sz="1200" b="1"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 test approach</a:t>
            </a: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 to ensure </a:t>
            </a:r>
            <a:r>
              <a:rPr kumimoji="0" lang="en-US" sz="1200" b="1"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accuracy</a:t>
            </a: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 and </a:t>
            </a:r>
            <a:r>
              <a:rPr kumimoji="0" lang="en-US" sz="1200" b="1"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completeness of data</a:t>
            </a: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 from Teradata to Redshift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Incremental </a:t>
            </a:r>
            <a:r>
              <a:rPr kumimoji="0" lang="en-US" sz="12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rPr>
              <a:t>data validation using the same data set between Teradata and Redshift </a:t>
            </a:r>
            <a:r>
              <a:rPr kumimoji="0" lang="en-US" sz="1200" b="0" i="0" u="none" strike="noStrike" kern="0" cap="none" spc="0" normalizeH="0" baseline="0" noProof="0" dirty="0" smtClean="0">
                <a:ln>
                  <a:noFill/>
                </a:ln>
                <a:solidFill>
                  <a:prstClr val="black"/>
                </a:solidFill>
                <a:effectLst/>
                <a:uLnTx/>
                <a:uFillTx/>
                <a:latin typeface="Arial" panose="020B0604020202020204"/>
                <a:ea typeface="+mn-ea"/>
                <a:cs typeface="Calibri" panose="020F0502020204030204" pitchFamily="34" charset="0"/>
              </a:rPr>
              <a:t>database</a:t>
            </a:r>
            <a:endParaRPr kumimoji="0" lang="en-US" sz="1200" b="0" i="0" u="none" strike="noStrike" kern="0" cap="none" spc="0" normalizeH="0" baseline="0" noProof="0" dirty="0">
              <a:ln>
                <a:noFill/>
              </a:ln>
              <a:solidFill>
                <a:prstClr val="black"/>
              </a:solidFill>
              <a:effectLst/>
              <a:uLnTx/>
              <a:uFillTx/>
              <a:latin typeface="Arial" panose="020B0604020202020204"/>
              <a:ea typeface="+mn-ea"/>
              <a:cs typeface="Calibri" panose="020F0502020204030204" pitchFamily="34" charset="0"/>
            </a:endParaRPr>
          </a:p>
        </p:txBody>
      </p:sp>
      <p:sp>
        <p:nvSpPr>
          <p:cNvPr id="2" name="Title 1"/>
          <p:cNvSpPr>
            <a:spLocks noGrp="1"/>
          </p:cNvSpPr>
          <p:nvPr>
            <p:ph type="title"/>
          </p:nvPr>
        </p:nvSpPr>
        <p:spPr/>
        <p:txBody>
          <a:bodyPr/>
          <a:lstStyle/>
          <a:p>
            <a:r>
              <a:rPr lang="en-US" dirty="0" smtClean="0"/>
              <a:t>Comprehensive Data Validation Approach</a:t>
            </a:r>
            <a:endParaRPr lang="en-GB" dirty="0"/>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2" name="Rounded Rectangle 81"/>
          <p:cNvSpPr/>
          <p:nvPr/>
        </p:nvSpPr>
        <p:spPr bwMode="auto">
          <a:xfrm flipH="1">
            <a:off x="0" y="792373"/>
            <a:ext cx="12192000" cy="478970"/>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Dedicated </a:t>
            </a:r>
            <a:r>
              <a:rPr kumimoji="0" lang="en-US" sz="1200" i="0" u="none" strike="noStrike" kern="1200" cap="none" spc="0" normalizeH="0" baseline="0" noProof="0" dirty="0" err="1" smtClean="0">
                <a:ln>
                  <a:noFill/>
                </a:ln>
                <a:solidFill>
                  <a:srgbClr val="000000"/>
                </a:solidFill>
                <a:effectLst/>
                <a:uLnTx/>
                <a:uFillTx/>
                <a:latin typeface="Arial" panose="020B0604020202020204"/>
                <a:cs typeface="Calibri" panose="020F0502020204030204" pitchFamily="34" charset="0"/>
              </a:rPr>
              <a:t>on-premise</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 </a:t>
            </a:r>
            <a:r>
              <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parallel environment will be considered as the baseline for </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migration </a:t>
            </a:r>
            <a:r>
              <a:rPr lang="en-US" sz="1200" dirty="0" smtClean="0">
                <a:solidFill>
                  <a:srgbClr val="000000"/>
                </a:solidFill>
                <a:latin typeface="Arial" panose="020B0604020202020204"/>
                <a:cs typeface="Calibri" panose="020F0502020204030204" pitchFamily="34" charset="0"/>
              </a:rPr>
              <a:t>v</a:t>
            </a:r>
            <a:r>
              <a:rPr kumimoji="0" lang="en-US" sz="1200" i="0" u="none" strike="noStrike" kern="1200" cap="none" spc="0" normalizeH="0" baseline="0" noProof="0" dirty="0" err="1" smtClean="0">
                <a:ln>
                  <a:noFill/>
                </a:ln>
                <a:solidFill>
                  <a:srgbClr val="000000"/>
                </a:solidFill>
                <a:effectLst/>
                <a:uLnTx/>
                <a:uFillTx/>
                <a:latin typeface="Arial" panose="020B0604020202020204"/>
                <a:cs typeface="Calibri" panose="020F0502020204030204" pitchFamily="34" charset="0"/>
              </a:rPr>
              <a:t>alidation</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 Perform </a:t>
            </a:r>
            <a:r>
              <a:rPr kumimoji="0" lang="en-US" sz="1200" b="1"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apple – apple comparison of underlying data</a:t>
            </a:r>
            <a:r>
              <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 between source (Teradata ) and </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target </a:t>
            </a:r>
            <a:r>
              <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Redshift/Snowflake) </a:t>
            </a:r>
            <a:r>
              <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rPr>
              <a:t>across each </a:t>
            </a:r>
            <a:r>
              <a:rPr kumimoji="0" lang="en-US" sz="1200" i="0" u="none" strike="noStrike" kern="1200" cap="none" spc="0" normalizeH="0" baseline="0" noProof="0" dirty="0" smtClean="0">
                <a:ln>
                  <a:noFill/>
                </a:ln>
                <a:solidFill>
                  <a:srgbClr val="000000"/>
                </a:solidFill>
                <a:effectLst/>
                <a:uLnTx/>
                <a:uFillTx/>
                <a:latin typeface="Arial" panose="020B0604020202020204"/>
                <a:cs typeface="Calibri" panose="020F0502020204030204" pitchFamily="34" charset="0"/>
              </a:rPr>
              <a:t>layers</a:t>
            </a:r>
            <a:endParaRPr kumimoji="0" lang="en-US" sz="1200" i="0" u="none" strike="noStrike" kern="1200" cap="none" spc="0" normalizeH="0" baseline="0" noProof="0" dirty="0">
              <a:ln>
                <a:noFill/>
              </a:ln>
              <a:solidFill>
                <a:srgbClr val="000000"/>
              </a:solidFill>
              <a:effectLst/>
              <a:uLnTx/>
              <a:uFillTx/>
              <a:latin typeface="Arial" panose="020B0604020202020204"/>
              <a:cs typeface="Calibri" panose="020F0502020204030204" pitchFamily="34" charset="0"/>
            </a:endParaRPr>
          </a:p>
        </p:txBody>
      </p:sp>
      <p:grpSp>
        <p:nvGrpSpPr>
          <p:cNvPr id="5" name="Group 4"/>
          <p:cNvGrpSpPr/>
          <p:nvPr/>
        </p:nvGrpSpPr>
        <p:grpSpPr>
          <a:xfrm>
            <a:off x="1673589" y="2393459"/>
            <a:ext cx="9105183" cy="3725908"/>
            <a:chOff x="232591" y="2388921"/>
            <a:chExt cx="9105183" cy="3725908"/>
          </a:xfrm>
        </p:grpSpPr>
        <p:sp>
          <p:nvSpPr>
            <p:cNvPr id="202" name="Rectangular Callout 201"/>
            <p:cNvSpPr/>
            <p:nvPr/>
          </p:nvSpPr>
          <p:spPr>
            <a:xfrm>
              <a:off x="6895690" y="5054844"/>
              <a:ext cx="2442084" cy="530956"/>
            </a:xfrm>
            <a:prstGeom prst="wedgeRectCallout">
              <a:avLst>
                <a:gd name="adj1" fmla="val -3832"/>
                <a:gd name="adj2" fmla="val 97728"/>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03" name="Rectangular Callout 202"/>
            <p:cNvSpPr/>
            <p:nvPr/>
          </p:nvSpPr>
          <p:spPr>
            <a:xfrm>
              <a:off x="3498428" y="5060792"/>
              <a:ext cx="4999327" cy="519602"/>
            </a:xfrm>
            <a:prstGeom prst="wedgeRectCallout">
              <a:avLst>
                <a:gd name="adj1" fmla="val -4786"/>
                <a:gd name="adj2" fmla="val 86601"/>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04" name="Rectangular Callout 203"/>
            <p:cNvSpPr/>
            <p:nvPr/>
          </p:nvSpPr>
          <p:spPr>
            <a:xfrm>
              <a:off x="1572492" y="5064913"/>
              <a:ext cx="1951226" cy="521046"/>
            </a:xfrm>
            <a:prstGeom prst="wedgeRectCallout">
              <a:avLst>
                <a:gd name="adj1" fmla="val -4786"/>
                <a:gd name="adj2" fmla="val 86601"/>
              </a:avLst>
            </a:prstGeom>
            <a:solidFill>
              <a:sysClr val="window" lastClr="FFFFFF">
                <a:lumMod val="85000"/>
              </a:sys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pic>
          <p:nvPicPr>
            <p:cNvPr id="238" name="Picture 2" descr="tools-icon-dc03032e7a208bddbb6a0e52463db320.png (475×474)"/>
            <p:cNvPicPr>
              <a:picLocks noChangeAspect="1" noChangeArrowheads="1"/>
            </p:cNvPicPr>
            <p:nvPr/>
          </p:nvPicPr>
          <p:blipFill>
            <a:blip r:embed="rId2" cstate="email">
              <a:duotone>
                <a:srgbClr val="70AD4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50659" y="5610893"/>
              <a:ext cx="290083" cy="192862"/>
            </a:xfrm>
            <a:prstGeom prst="rect">
              <a:avLst/>
            </a:prstGeom>
            <a:noFill/>
            <a:extLst>
              <a:ext uri="{909E8E84-426E-40DD-AFC4-6F175D3DCCD1}">
                <a14:hiddenFill xmlns:a14="http://schemas.microsoft.com/office/drawing/2010/main">
                  <a:solidFill>
                    <a:srgbClr val="FFFFFF"/>
                  </a:solidFill>
                </a14:hiddenFill>
              </a:ext>
            </a:extLst>
          </p:spPr>
        </p:pic>
        <p:sp>
          <p:nvSpPr>
            <p:cNvPr id="239" name="Rectangle 238"/>
            <p:cNvSpPr/>
            <p:nvPr/>
          </p:nvSpPr>
          <p:spPr>
            <a:xfrm>
              <a:off x="232591" y="5889334"/>
              <a:ext cx="1284711" cy="157557"/>
            </a:xfrm>
            <a:prstGeom prst="rect">
              <a:avLst/>
            </a:prstGeom>
            <a:noFill/>
            <a:ln w="12700" cap="flat" cmpd="sng" algn="ctr">
              <a:noFill/>
              <a:prstDash val="solid"/>
              <a:miter lim="800000"/>
            </a:ln>
            <a:effectLst/>
          </p:spPr>
          <p:txBody>
            <a:bodyPr rtlCol="0" anchor="ctr"/>
            <a:lstStyle/>
            <a:p>
              <a:pPr marL="0" marR="0" lvl="0" indent="0" algn="ctr" defTabSz="745031"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Automation </a:t>
              </a:r>
            </a:p>
            <a:p>
              <a:pPr marL="0" marR="0" lvl="0" indent="0" algn="ctr" defTabSz="745031"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Components</a:t>
              </a:r>
            </a:p>
          </p:txBody>
        </p:sp>
        <p:sp>
          <p:nvSpPr>
            <p:cNvPr id="232" name="TextBox 231"/>
            <p:cNvSpPr txBox="1"/>
            <p:nvPr/>
          </p:nvSpPr>
          <p:spPr>
            <a:xfrm>
              <a:off x="4855807" y="5879913"/>
              <a:ext cx="1700565" cy="234916"/>
            </a:xfrm>
            <a:prstGeom prst="rect">
              <a:avLst/>
            </a:prstGeom>
            <a:noFill/>
          </p:spPr>
          <p:txBody>
            <a:bodyPr wrap="square" lIns="49764" tIns="24882" rIns="49764" bIns="24882" rtlCol="0">
              <a:spAutoFit/>
            </a:bodyPr>
            <a:lstStyle>
              <a:defPPr>
                <a:defRPr lang="en-US"/>
              </a:defPPr>
              <a:lvl1pPr>
                <a:defRPr sz="2400" b="1">
                  <a:latin typeface="Segoe UI Semibold" panose="020B0702040204020203" pitchFamily="34" charset="0"/>
                  <a:cs typeface="Segoe UI Semilight" panose="020B0402040204020203" pitchFamily="34" charset="0"/>
                </a:defRPr>
              </a:lvl1pPr>
            </a:lstStyle>
            <a:p>
              <a:pPr marL="0" marR="0" lvl="0" indent="0" algn="ctr" defTabSz="96522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Segoe UI Semilight" panose="020B0402040204020203" pitchFamily="34" charset="0"/>
                </a:rPr>
                <a:t>Data Validation Studio</a:t>
              </a: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Segoe UI Semilight" panose="020B0402040204020203" pitchFamily="34" charset="0"/>
              </a:endParaRPr>
            </a:p>
          </p:txBody>
        </p:sp>
        <p:sp>
          <p:nvSpPr>
            <p:cNvPr id="207" name="Rectangle 206"/>
            <p:cNvSpPr/>
            <p:nvPr/>
          </p:nvSpPr>
          <p:spPr>
            <a:xfrm>
              <a:off x="1520260" y="4173484"/>
              <a:ext cx="2736922" cy="829632"/>
            </a:xfrm>
            <a:prstGeom prst="rect">
              <a:avLst/>
            </a:prstGeom>
            <a:noFill/>
            <a:ln w="12700" cap="flat" cmpd="sng" algn="ctr">
              <a:solidFill>
                <a:schemeClr val="tx2"/>
              </a:solidFill>
              <a:prstDash val="dash"/>
              <a:miter lim="800000"/>
            </a:ln>
            <a:effectLst/>
          </p:spPr>
          <p:txBody>
            <a:bodyPr rtlCol="0" anchor="ctr"/>
            <a:lstStyle/>
            <a:p>
              <a:pPr marL="0" marR="0" lvl="0" indent="0" algn="ctr" defTabSz="8276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endParaRPr>
            </a:p>
          </p:txBody>
        </p:sp>
        <p:sp>
          <p:nvSpPr>
            <p:cNvPr id="209" name="Rectangle 208"/>
            <p:cNvSpPr/>
            <p:nvPr/>
          </p:nvSpPr>
          <p:spPr>
            <a:xfrm>
              <a:off x="5163030" y="4199584"/>
              <a:ext cx="2854528" cy="722777"/>
            </a:xfrm>
            <a:prstGeom prst="rect">
              <a:avLst/>
            </a:prstGeom>
            <a:noFill/>
            <a:ln w="12700" cap="flat" cmpd="sng" algn="ctr">
              <a:solidFill>
                <a:schemeClr val="tx1"/>
              </a:solidFill>
              <a:prstDash val="dash"/>
              <a:miter lim="800000"/>
            </a:ln>
            <a:effectLst/>
          </p:spPr>
          <p:txBody>
            <a:bodyPr rtlCol="0" anchor="ctr"/>
            <a:lstStyle/>
            <a:p>
              <a:pPr marL="0" marR="0" lvl="0" indent="0" algn="ctr" defTabSz="8276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endParaRPr>
            </a:p>
          </p:txBody>
        </p:sp>
        <p:sp>
          <p:nvSpPr>
            <p:cNvPr id="227" name="Rounded Rectangle 226"/>
            <p:cNvSpPr/>
            <p:nvPr/>
          </p:nvSpPr>
          <p:spPr>
            <a:xfrm>
              <a:off x="2056782" y="5141604"/>
              <a:ext cx="1423639" cy="349187"/>
            </a:xfrm>
            <a:prstGeom prst="roundRect">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7449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rPr>
                <a:t>Metadata Validation</a:t>
              </a:r>
            </a:p>
          </p:txBody>
        </p:sp>
        <p:sp>
          <p:nvSpPr>
            <p:cNvPr id="228" name="Rounded Rectangle 227"/>
            <p:cNvSpPr/>
            <p:nvPr/>
          </p:nvSpPr>
          <p:spPr>
            <a:xfrm>
              <a:off x="4503321" y="5154344"/>
              <a:ext cx="1918042" cy="349187"/>
            </a:xfrm>
            <a:prstGeom prst="roundRect">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7449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Arial" panose="020B0604020202020204"/>
                  <a:ea typeface="+mn-ea"/>
                  <a:cs typeface="+mn-cs"/>
                </a:rPr>
                <a:t>History/Incremental Load</a:t>
              </a:r>
              <a:endPar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29" name="Rounded Rectangle 228"/>
            <p:cNvSpPr/>
            <p:nvPr/>
          </p:nvSpPr>
          <p:spPr>
            <a:xfrm>
              <a:off x="7311280" y="5154344"/>
              <a:ext cx="1423639" cy="349187"/>
            </a:xfrm>
            <a:prstGeom prst="roundRect">
              <a:avLst/>
            </a:prstGeom>
            <a:solidFill>
              <a:schemeClr val="tx2">
                <a:lumMod val="75000"/>
                <a:lumOff val="25000"/>
              </a:schemeClr>
            </a:solidFill>
            <a:ln w="12700" cap="flat" cmpd="sng" algn="ctr">
              <a:noFill/>
              <a:prstDash val="solid"/>
              <a:miter lim="800000"/>
            </a:ln>
            <a:effectLst/>
          </p:spPr>
          <p:txBody>
            <a:bodyPr rtlCol="0" anchor="ctr"/>
            <a:lstStyle/>
            <a:p>
              <a:pPr marL="0" marR="0" lvl="0" indent="0" algn="ctr" defTabSz="74491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Arial" panose="020B0604020202020204"/>
                  <a:ea typeface="+mn-ea"/>
                  <a:cs typeface="+mn-cs"/>
                </a:rPr>
                <a:t>Parallel testing</a:t>
              </a:r>
              <a:endParaRPr kumimoji="0" lang="en-US" sz="1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11" name="Rounded Rectangle 210"/>
            <p:cNvSpPr/>
            <p:nvPr/>
          </p:nvSpPr>
          <p:spPr>
            <a:xfrm>
              <a:off x="344869" y="5026008"/>
              <a:ext cx="1033668" cy="439521"/>
            </a:xfrm>
            <a:prstGeom prst="roundRect">
              <a:avLst/>
            </a:prstGeom>
            <a:noFill/>
            <a:ln w="12700" cap="flat" cmpd="sng" algn="ctr">
              <a:solidFill>
                <a:sysClr val="windowText" lastClr="000000">
                  <a:lumMod val="75000"/>
                </a:sysClr>
              </a:solidFill>
              <a:prstDash val="sysDot"/>
              <a:miter lim="800000"/>
            </a:ln>
            <a:effectLst/>
          </p:spPr>
          <p:txBody>
            <a:bodyPr lIns="99337" tIns="49668" rIns="99337" bIns="49668" rtlCol="0" anchor="ctr"/>
            <a:lstStyle/>
            <a:p>
              <a:pPr marL="0" marR="0" lvl="0" indent="-88921" algn="ctr" defTabSz="731730" rtl="0" eaLnBrk="1" fontAlgn="auto" latinLnBrk="0" hangingPunct="1">
                <a:lnSpc>
                  <a:spcPts val="721"/>
                </a:lnSpc>
                <a:spcBef>
                  <a:spcPct val="1000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Calibri" panose="020F0502020204030204" pitchFamily="34" charset="0"/>
                </a:rPr>
                <a:t>QA Strategy</a:t>
              </a:r>
            </a:p>
          </p:txBody>
        </p:sp>
        <p:sp>
          <p:nvSpPr>
            <p:cNvPr id="212" name="Rounded Rectangle 211"/>
            <p:cNvSpPr/>
            <p:nvPr/>
          </p:nvSpPr>
          <p:spPr>
            <a:xfrm>
              <a:off x="348706" y="5558845"/>
              <a:ext cx="1024498" cy="521003"/>
            </a:xfrm>
            <a:prstGeom prst="roundRect">
              <a:avLst/>
            </a:prstGeom>
            <a:noFill/>
            <a:ln w="12700" cap="flat" cmpd="sng" algn="ctr">
              <a:solidFill>
                <a:sysClr val="windowText" lastClr="000000">
                  <a:lumMod val="75000"/>
                </a:sysClr>
              </a:solidFill>
              <a:prstDash val="sysDot"/>
              <a:miter lim="800000"/>
            </a:ln>
            <a:effectLst/>
          </p:spPr>
          <p:txBody>
            <a:bodyPr lIns="99337" tIns="49668" rIns="99337" bIns="49668" rtlCol="0" anchor="ctr"/>
            <a:lstStyle/>
            <a:p>
              <a:pPr marL="0" marR="0" lvl="0" indent="-88921" algn="ctr" defTabSz="731730" rtl="0" eaLnBrk="1" fontAlgn="auto" latinLnBrk="0" hangingPunct="1">
                <a:lnSpc>
                  <a:spcPts val="721"/>
                </a:lnSpc>
                <a:spcBef>
                  <a:spcPct val="10000"/>
                </a:spcBef>
                <a:spcAft>
                  <a:spcPts val="0"/>
                </a:spcAft>
                <a:buClrTx/>
                <a:buSzTx/>
                <a:buFontTx/>
                <a:buNone/>
                <a:tabLst/>
                <a:defRPr/>
              </a:pPr>
              <a:endParaRPr kumimoji="0" lang="en-US" sz="800" b="1" i="0" u="none" strike="noStrike" kern="0" cap="none" spc="0" normalizeH="0" baseline="0" noProof="0" dirty="0">
                <a:ln>
                  <a:noFill/>
                </a:ln>
                <a:solidFill>
                  <a:srgbClr val="44546A"/>
                </a:solidFill>
                <a:effectLst/>
                <a:uLnTx/>
                <a:uFillTx/>
                <a:latin typeface="Arial" panose="020B0604020202020204"/>
                <a:ea typeface="+mn-ea"/>
                <a:cs typeface="Calibri" panose="020F0502020204030204" pitchFamily="34" charset="0"/>
              </a:endParaRPr>
            </a:p>
          </p:txBody>
        </p:sp>
        <p:sp>
          <p:nvSpPr>
            <p:cNvPr id="218" name="TextBox 217"/>
            <p:cNvSpPr txBox="1"/>
            <p:nvPr/>
          </p:nvSpPr>
          <p:spPr>
            <a:xfrm>
              <a:off x="4411368" y="4555376"/>
              <a:ext cx="764953" cy="261610"/>
            </a:xfrm>
            <a:prstGeom prst="rect">
              <a:avLst/>
            </a:prstGeom>
            <a:noFill/>
            <a:ln w="1905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panose="020B0604020202020204"/>
                  <a:ea typeface="+mn-ea"/>
                  <a:cs typeface="+mn-cs"/>
                </a:rPr>
                <a:t>Compare</a:t>
              </a:r>
              <a:endParaRPr kumimoji="0" lang="en-US" sz="9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21" name="Round Same Side Corner Rectangle 220"/>
            <p:cNvSpPr/>
            <p:nvPr/>
          </p:nvSpPr>
          <p:spPr>
            <a:xfrm>
              <a:off x="1563090" y="4071364"/>
              <a:ext cx="2737484" cy="215643"/>
            </a:xfrm>
            <a:prstGeom prst="round2SameRect">
              <a:avLst/>
            </a:prstGeom>
            <a:solidFill>
              <a:schemeClr val="accent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Arial" panose="020B0604020202020204"/>
                  <a:ea typeface="+mn-ea"/>
                  <a:cs typeface="+mn-cs"/>
                </a:rPr>
                <a:t>On Premise </a:t>
              </a:r>
            </a:p>
          </p:txBody>
        </p:sp>
        <p:pic>
          <p:nvPicPr>
            <p:cNvPr id="225" name="Picture 224"/>
            <p:cNvPicPr>
              <a:picLocks noChangeAspect="1"/>
            </p:cNvPicPr>
            <p:nvPr/>
          </p:nvPicPr>
          <p:blipFill>
            <a:blip r:embed="rId3">
              <a:extLst/>
            </a:blip>
            <a:stretch>
              <a:fillRect/>
            </a:stretch>
          </p:blipFill>
          <p:spPr>
            <a:xfrm>
              <a:off x="642831" y="2388921"/>
              <a:ext cx="378607" cy="375041"/>
            </a:xfrm>
            <a:prstGeom prst="rect">
              <a:avLst/>
            </a:prstGeom>
          </p:spPr>
        </p:pic>
        <p:sp>
          <p:nvSpPr>
            <p:cNvPr id="226" name="TextBox 225"/>
            <p:cNvSpPr txBox="1"/>
            <p:nvPr/>
          </p:nvSpPr>
          <p:spPr>
            <a:xfrm>
              <a:off x="7986551" y="2853517"/>
              <a:ext cx="1293902" cy="236792"/>
            </a:xfrm>
            <a:prstGeom prst="rect">
              <a:avLst/>
            </a:prstGeom>
            <a:noFill/>
            <a:ln>
              <a:noFill/>
            </a:ln>
          </p:spPr>
          <p:txBody>
            <a:bodyPr wrap="square" lIns="74483" tIns="37241" rIns="74483" bIns="37241" rtlCol="0">
              <a:spAutoFit/>
            </a:bodyPr>
            <a:lstStyle/>
            <a:p>
              <a:pPr marL="0" marR="0" lvl="0" indent="0" algn="ctr" defTabSz="109247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000000"/>
                  </a:solidFill>
                  <a:effectLst/>
                  <a:uLnTx/>
                  <a:uFillTx/>
                  <a:latin typeface="Arial" panose="020B0604020202020204"/>
                  <a:ea typeface="+mn-ea"/>
                  <a:cs typeface="+mn-cs"/>
                </a:rPr>
                <a:t>IQVIA Files</a:t>
              </a:r>
              <a:endParaRPr kumimoji="0" lang="en-US" sz="105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01" name="Round Same Side Corner Rectangle 200"/>
            <p:cNvSpPr/>
            <p:nvPr/>
          </p:nvSpPr>
          <p:spPr>
            <a:xfrm>
              <a:off x="5171571" y="4180996"/>
              <a:ext cx="2845987" cy="262911"/>
            </a:xfrm>
            <a:prstGeom prst="round2Same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Arial" panose="020B0604020202020204"/>
                  <a:ea typeface="+mn-ea"/>
                  <a:cs typeface="+mn-cs"/>
                </a:rPr>
                <a:t>On Cloud</a:t>
              </a:r>
            </a:p>
          </p:txBody>
        </p:sp>
        <p:cxnSp>
          <p:nvCxnSpPr>
            <p:cNvPr id="158" name="Straight Arrow Connector 157"/>
            <p:cNvCxnSpPr>
              <a:endCxn id="177" idx="1"/>
            </p:cNvCxnSpPr>
            <p:nvPr/>
          </p:nvCxnSpPr>
          <p:spPr>
            <a:xfrm flipV="1">
              <a:off x="1373204" y="2489262"/>
              <a:ext cx="2427496" cy="0"/>
            </a:xfrm>
            <a:prstGeom prst="straightConnector1">
              <a:avLst/>
            </a:prstGeom>
            <a:noFill/>
            <a:ln w="6350" cap="flat" cmpd="sng" algn="ctr">
              <a:solidFill>
                <a:sysClr val="windowText" lastClr="000000">
                  <a:lumMod val="95000"/>
                  <a:lumOff val="5000"/>
                </a:sysClr>
              </a:solidFill>
              <a:prstDash val="solid"/>
              <a:miter lim="800000"/>
              <a:tailEnd type="triangle"/>
            </a:ln>
            <a:effectLst/>
          </p:spPr>
        </p:cxnSp>
        <p:cxnSp>
          <p:nvCxnSpPr>
            <p:cNvPr id="170" name="Straight Arrow Connector 169"/>
            <p:cNvCxnSpPr/>
            <p:nvPr/>
          </p:nvCxnSpPr>
          <p:spPr>
            <a:xfrm>
              <a:off x="4339380" y="4796503"/>
              <a:ext cx="841248" cy="0"/>
            </a:xfrm>
            <a:prstGeom prst="straightConnector1">
              <a:avLst/>
            </a:prstGeom>
            <a:noFill/>
            <a:ln w="12700" cap="flat" cmpd="sng" algn="ctr">
              <a:solidFill>
                <a:schemeClr val="tx2"/>
              </a:solidFill>
              <a:prstDash val="solid"/>
              <a:miter lim="800000"/>
              <a:headEnd type="triangle"/>
              <a:tailEnd type="triangle"/>
            </a:ln>
            <a:effectLst/>
          </p:spPr>
        </p:cxnSp>
        <p:pic>
          <p:nvPicPr>
            <p:cNvPr id="180" name="Picture 179"/>
            <p:cNvPicPr>
              <a:picLocks noChangeAspect="1"/>
            </p:cNvPicPr>
            <p:nvPr/>
          </p:nvPicPr>
          <p:blipFill>
            <a:blip r:embed="rId3">
              <a:extLst/>
            </a:blip>
            <a:stretch>
              <a:fillRect/>
            </a:stretch>
          </p:blipFill>
          <p:spPr>
            <a:xfrm>
              <a:off x="8380371" y="2399403"/>
              <a:ext cx="378607" cy="375041"/>
            </a:xfrm>
            <a:prstGeom prst="rect">
              <a:avLst/>
            </a:prstGeom>
          </p:spPr>
        </p:pic>
        <p:cxnSp>
          <p:nvCxnSpPr>
            <p:cNvPr id="182" name="Straight Arrow Connector 181"/>
            <p:cNvCxnSpPr>
              <a:endCxn id="177" idx="3"/>
            </p:cNvCxnSpPr>
            <p:nvPr/>
          </p:nvCxnSpPr>
          <p:spPr>
            <a:xfrm flipH="1" flipV="1">
              <a:off x="5138059" y="2489262"/>
              <a:ext cx="2945515" cy="0"/>
            </a:xfrm>
            <a:prstGeom prst="straightConnector1">
              <a:avLst/>
            </a:prstGeom>
            <a:noFill/>
            <a:ln w="12700" cap="flat" cmpd="sng" algn="ctr">
              <a:solidFill>
                <a:sysClr val="windowText" lastClr="000000">
                  <a:alpha val="89000"/>
                </a:sysClr>
              </a:solidFill>
              <a:prstDash val="solid"/>
              <a:miter lim="800000"/>
              <a:tailEnd type="triangle"/>
            </a:ln>
            <a:effectLst/>
          </p:spPr>
        </p:cxnSp>
      </p:grpSp>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7999" y="5572581"/>
            <a:ext cx="765401" cy="558710"/>
          </a:xfrm>
          <a:prstGeom prst="rect">
            <a:avLst/>
          </a:prstGeom>
        </p:spPr>
      </p:pic>
      <p:pic>
        <p:nvPicPr>
          <p:cNvPr id="74" name="Picture 73"/>
          <p:cNvPicPr>
            <a:picLocks noChangeAspect="1"/>
          </p:cNvPicPr>
          <p:nvPr/>
        </p:nvPicPr>
        <p:blipFill>
          <a:blip r:embed="rId5"/>
          <a:stretch>
            <a:fillRect/>
          </a:stretch>
        </p:blipFill>
        <p:spPr>
          <a:xfrm>
            <a:off x="3092288" y="4426858"/>
            <a:ext cx="617403" cy="388479"/>
          </a:xfrm>
          <a:prstGeom prst="rect">
            <a:avLst/>
          </a:prstGeom>
        </p:spPr>
      </p:pic>
      <p:pic>
        <p:nvPicPr>
          <p:cNvPr id="75" name="Picture 74">
            <a:extLst>
              <a:ext uri="{FF2B5EF4-FFF2-40B4-BE49-F238E27FC236}">
                <a16:creationId xmlns:a16="http://schemas.microsoft.com/office/drawing/2014/main" id="{F7C5E107-D21E-8D4E-9E90-05197321E1ED}"/>
              </a:ext>
            </a:extLst>
          </p:cNvPr>
          <p:cNvPicPr>
            <a:picLocks noChangeAspect="1"/>
          </p:cNvPicPr>
          <p:nvPr/>
        </p:nvPicPr>
        <p:blipFill>
          <a:blip r:embed="rId6"/>
          <a:stretch>
            <a:fillRect/>
          </a:stretch>
        </p:blipFill>
        <p:spPr>
          <a:xfrm>
            <a:off x="8356365" y="4558338"/>
            <a:ext cx="1062848" cy="336989"/>
          </a:xfrm>
          <a:prstGeom prst="rect">
            <a:avLst/>
          </a:prstGeom>
        </p:spPr>
      </p:pic>
      <p:cxnSp>
        <p:nvCxnSpPr>
          <p:cNvPr id="44" name="Straight Arrow Connector 43"/>
          <p:cNvCxnSpPr/>
          <p:nvPr/>
        </p:nvCxnSpPr>
        <p:spPr>
          <a:xfrm flipH="1">
            <a:off x="5906797" y="2626883"/>
            <a:ext cx="3580" cy="242261"/>
          </a:xfrm>
          <a:prstGeom prst="straightConnector1">
            <a:avLst/>
          </a:prstGeom>
          <a:noFill/>
          <a:ln w="6350" cap="flat" cmpd="sng" algn="ctr">
            <a:solidFill>
              <a:schemeClr val="tx2"/>
            </a:solidFill>
            <a:prstDash val="solid"/>
            <a:miter lim="800000"/>
            <a:tailEnd type="triangle"/>
          </a:ln>
          <a:effectLst/>
        </p:spPr>
      </p:cxnSp>
      <p:cxnSp>
        <p:nvCxnSpPr>
          <p:cNvPr id="52" name="Straight Arrow Connector 51"/>
          <p:cNvCxnSpPr/>
          <p:nvPr/>
        </p:nvCxnSpPr>
        <p:spPr>
          <a:xfrm flipH="1">
            <a:off x="5906797" y="3057659"/>
            <a:ext cx="3580" cy="242261"/>
          </a:xfrm>
          <a:prstGeom prst="straightConnector1">
            <a:avLst/>
          </a:prstGeom>
          <a:noFill/>
          <a:ln w="6350" cap="flat" cmpd="sng" algn="ctr">
            <a:solidFill>
              <a:schemeClr val="tx2"/>
            </a:solidFill>
            <a:prstDash val="solid"/>
            <a:miter lim="800000"/>
            <a:tailEnd type="triangle"/>
          </a:ln>
          <a:effectLst/>
        </p:spPr>
      </p:cxnSp>
      <p:cxnSp>
        <p:nvCxnSpPr>
          <p:cNvPr id="53" name="Straight Arrow Connector 52"/>
          <p:cNvCxnSpPr/>
          <p:nvPr/>
        </p:nvCxnSpPr>
        <p:spPr>
          <a:xfrm flipH="1">
            <a:off x="5906797" y="3551181"/>
            <a:ext cx="3580" cy="242261"/>
          </a:xfrm>
          <a:prstGeom prst="straightConnector1">
            <a:avLst/>
          </a:prstGeom>
          <a:noFill/>
          <a:ln w="6350" cap="flat" cmpd="sng" algn="ctr">
            <a:solidFill>
              <a:schemeClr val="tx2"/>
            </a:solidFill>
            <a:prstDash val="solid"/>
            <a:miter lim="800000"/>
            <a:tailEnd type="triangle"/>
          </a:ln>
          <a:effectLst/>
        </p:spPr>
      </p:cxnSp>
      <p:cxnSp>
        <p:nvCxnSpPr>
          <p:cNvPr id="10" name="Elbow Connector 9"/>
          <p:cNvCxnSpPr/>
          <p:nvPr/>
        </p:nvCxnSpPr>
        <p:spPr>
          <a:xfrm>
            <a:off x="6139542" y="3933372"/>
            <a:ext cx="1423092" cy="6400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0800000" flipV="1">
            <a:off x="4611117" y="3918858"/>
            <a:ext cx="1122027" cy="5730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86946" y="2864546"/>
            <a:ext cx="1293902" cy="236792"/>
          </a:xfrm>
          <a:prstGeom prst="rect">
            <a:avLst/>
          </a:prstGeom>
          <a:noFill/>
          <a:ln>
            <a:noFill/>
          </a:ln>
        </p:spPr>
        <p:txBody>
          <a:bodyPr wrap="square" lIns="74483" tIns="37241" rIns="74483" bIns="37241" rtlCol="0">
            <a:spAutoFit/>
          </a:bodyPr>
          <a:lstStyle/>
          <a:p>
            <a:pPr marL="0" marR="0" lvl="0" indent="0" algn="ctr" defTabSz="109247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000000"/>
                </a:solidFill>
                <a:effectLst/>
                <a:uLnTx/>
                <a:uFillTx/>
                <a:latin typeface="Arial" panose="020B0604020202020204"/>
                <a:ea typeface="+mn-ea"/>
                <a:cs typeface="+mn-cs"/>
              </a:rPr>
              <a:t>IQVIA Files</a:t>
            </a:r>
            <a:endParaRPr kumimoji="0" lang="en-US" sz="105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14" name="Left-Right Arrow 13"/>
          <p:cNvSpPr/>
          <p:nvPr/>
        </p:nvSpPr>
        <p:spPr>
          <a:xfrm>
            <a:off x="2583543" y="2002972"/>
            <a:ext cx="7547429" cy="333828"/>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0" name="TextBox 159"/>
          <p:cNvSpPr txBox="1"/>
          <p:nvPr/>
        </p:nvSpPr>
        <p:spPr>
          <a:xfrm>
            <a:off x="5075861" y="2050505"/>
            <a:ext cx="235352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1100" b="0" i="0" u="none" strike="noStrike" kern="0" cap="none" spc="0" normalizeH="0" baseline="0" noProof="0" dirty="0" smtClean="0">
                <a:ln>
                  <a:noFill/>
                </a:ln>
                <a:solidFill>
                  <a:srgbClr val="FFFFFF"/>
                </a:solidFill>
                <a:effectLst/>
                <a:uLnTx/>
                <a:uFillTx/>
                <a:latin typeface="Arial" panose="020B0604020202020204"/>
                <a:ea typeface="+mn-ea"/>
                <a:cs typeface="+mn-cs"/>
              </a:rPr>
              <a:t>Source  vs target data comparison</a:t>
            </a: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034" name="Picture 10" descr="on-prem-new-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93142" y="3728187"/>
            <a:ext cx="508482" cy="5099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louds - Free weather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13352" y="4020459"/>
            <a:ext cx="525278" cy="2757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ds, file, format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68799" y="4501924"/>
            <a:ext cx="503918" cy="50391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0" descr="Dds, file, format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87773" y="4559982"/>
            <a:ext cx="366030" cy="3660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31543" y="2423886"/>
            <a:ext cx="1074058"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Arial" panose="020B0604020202020204"/>
                <a:ea typeface="+mn-ea"/>
                <a:cs typeface="+mn-cs"/>
              </a:rPr>
              <a:t>STFP</a:t>
            </a:r>
          </a:p>
        </p:txBody>
      </p:sp>
      <p:sp>
        <p:nvSpPr>
          <p:cNvPr id="54" name="Rounded Rectangle 53"/>
          <p:cNvSpPr/>
          <p:nvPr/>
        </p:nvSpPr>
        <p:spPr>
          <a:xfrm>
            <a:off x="5304972" y="2881084"/>
            <a:ext cx="1204685" cy="1814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Linux</a:t>
            </a:r>
            <a:endParaRPr lang="en-US" sz="1400" dirty="0"/>
          </a:p>
        </p:txBody>
      </p:sp>
      <p:sp>
        <p:nvSpPr>
          <p:cNvPr id="55" name="Rounded Rectangle 54"/>
          <p:cNvSpPr/>
          <p:nvPr/>
        </p:nvSpPr>
        <p:spPr>
          <a:xfrm>
            <a:off x="5283201" y="2423884"/>
            <a:ext cx="1204685" cy="1814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SFTP</a:t>
            </a:r>
            <a:endParaRPr lang="en-US" sz="1400" dirty="0"/>
          </a:p>
        </p:txBody>
      </p:sp>
      <p:sp>
        <p:nvSpPr>
          <p:cNvPr id="56" name="Rounded Rectangle 55"/>
          <p:cNvSpPr/>
          <p:nvPr/>
        </p:nvSpPr>
        <p:spPr>
          <a:xfrm>
            <a:off x="5312229" y="3338284"/>
            <a:ext cx="1204685" cy="1814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DQM</a:t>
            </a:r>
          </a:p>
        </p:txBody>
      </p:sp>
      <p:sp>
        <p:nvSpPr>
          <p:cNvPr id="57" name="Rounded Rectangle 56"/>
          <p:cNvSpPr/>
          <p:nvPr/>
        </p:nvSpPr>
        <p:spPr>
          <a:xfrm>
            <a:off x="5348514" y="3839027"/>
            <a:ext cx="1204685" cy="1814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ODS</a:t>
            </a:r>
            <a:endParaRPr lang="en-US" sz="1400" dirty="0"/>
          </a:p>
        </p:txBody>
      </p:sp>
      <p:sp>
        <p:nvSpPr>
          <p:cNvPr id="51" name="Rectangle 50"/>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Rajesh</a:t>
            </a:r>
            <a:endParaRPr lang="en-US" dirty="0"/>
          </a:p>
        </p:txBody>
      </p:sp>
    </p:spTree>
    <p:extLst>
      <p:ext uri="{BB962C8B-B14F-4D97-AF65-F5344CB8AC3E}">
        <p14:creationId xmlns:p14="http://schemas.microsoft.com/office/powerpoint/2010/main" val="1334543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600200"/>
            <a:ext cx="12192000" cy="38608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2"/>
          <p:cNvSpPr>
            <a:spLocks noGrp="1"/>
          </p:cNvSpPr>
          <p:nvPr>
            <p:ph type="title"/>
          </p:nvPr>
        </p:nvSpPr>
        <p:spPr/>
        <p:txBody>
          <a:bodyPr/>
          <a:lstStyle/>
          <a:p>
            <a:r>
              <a:rPr lang="en-US" dirty="0" smtClean="0"/>
              <a:t>Agenda</a:t>
            </a:r>
            <a:endParaRPr lang="en-US" dirty="0"/>
          </a:p>
        </p:txBody>
      </p:sp>
      <p:grpSp>
        <p:nvGrpSpPr>
          <p:cNvPr id="6" name="Group 5"/>
          <p:cNvGrpSpPr/>
          <p:nvPr/>
        </p:nvGrpSpPr>
        <p:grpSpPr>
          <a:xfrm>
            <a:off x="3761484" y="2484185"/>
            <a:ext cx="7815161" cy="582768"/>
            <a:chOff x="3953435" y="1645548"/>
            <a:chExt cx="7588068" cy="518260"/>
          </a:xfrm>
        </p:grpSpPr>
        <p:sp>
          <p:nvSpPr>
            <p:cNvPr id="7" name="Hexagon 6"/>
            <p:cNvSpPr/>
            <p:nvPr/>
          </p:nvSpPr>
          <p:spPr bwMode="auto">
            <a:xfrm>
              <a:off x="3953435" y="1645548"/>
              <a:ext cx="7588068" cy="518260"/>
            </a:xfrm>
            <a:prstGeom prst="hexagon">
              <a:avLst/>
            </a:prstGeom>
            <a:solidFill>
              <a:schemeClr val="accent3"/>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rPr>
                <a:t>2</a:t>
              </a:r>
            </a:p>
          </p:txBody>
        </p:sp>
        <p:sp>
          <p:nvSpPr>
            <p:cNvPr id="8" name="Rectangle 7"/>
            <p:cNvSpPr/>
            <p:nvPr/>
          </p:nvSpPr>
          <p:spPr bwMode="auto">
            <a:xfrm>
              <a:off x="4946142" y="1645548"/>
              <a:ext cx="6339299" cy="518260"/>
            </a:xfrm>
            <a:prstGeom prst="rect">
              <a:avLst/>
            </a:prstGeom>
            <a:solidFill>
              <a:schemeClr val="accent1"/>
            </a:solidFill>
            <a:ln w="9525" cap="flat" cmpd="sng" algn="ctr">
              <a:noFill/>
              <a:prstDash val="solid"/>
              <a:round/>
              <a:headEnd type="none" w="med" len="med"/>
              <a:tailEnd type="none" w="med" len="med"/>
            </a:ln>
            <a:effectLst/>
          </p:spPr>
          <p:txBody>
            <a:bodyPr anchor="ctr"/>
            <a:lstStyle/>
            <a:p>
              <a:pPr marL="336852" lvl="0" indent="-336852" defTabSz="668614" fontAlgn="base">
                <a:spcBef>
                  <a:spcPct val="20000"/>
                </a:spcBef>
                <a:spcAft>
                  <a:spcPct val="0"/>
                </a:spcAft>
                <a:buClr>
                  <a:sysClr val="windowText" lastClr="000000"/>
                </a:buClr>
                <a:defRPr/>
              </a:pPr>
              <a:r>
                <a:rPr lang="en-US" sz="1467" b="1" dirty="0">
                  <a:solidFill>
                    <a:prstClr val="white"/>
                  </a:solidFill>
                  <a:ea typeface="ＭＳ Ｐゴシック" pitchFamily="34" charset="-128"/>
                  <a:cs typeface="Calibri" pitchFamily="34" charset="0"/>
                </a:rPr>
                <a:t>Migration Strategy &amp; </a:t>
              </a:r>
              <a:r>
                <a:rPr lang="en-US" sz="1467" b="1" dirty="0" smtClean="0">
                  <a:solidFill>
                    <a:prstClr val="white"/>
                  </a:solidFill>
                  <a:ea typeface="ＭＳ Ｐゴシック" pitchFamily="34" charset="-128"/>
                  <a:cs typeface="Calibri" pitchFamily="34" charset="0"/>
                </a:rPr>
                <a:t>Approach</a:t>
              </a:r>
              <a:endParaRPr lang="en-US" sz="1467" b="1" dirty="0">
                <a:solidFill>
                  <a:prstClr val="white"/>
                </a:solidFill>
                <a:ea typeface="ＭＳ Ｐゴシック" pitchFamily="34" charset="-128"/>
                <a:cs typeface="Calibri" pitchFamily="34" charset="0"/>
              </a:endParaRPr>
            </a:p>
          </p:txBody>
        </p:sp>
      </p:grpSp>
      <p:grpSp>
        <p:nvGrpSpPr>
          <p:cNvPr id="9" name="Group 8"/>
          <p:cNvGrpSpPr/>
          <p:nvPr/>
        </p:nvGrpSpPr>
        <p:grpSpPr>
          <a:xfrm>
            <a:off x="3763764" y="4614996"/>
            <a:ext cx="7815161" cy="582768"/>
            <a:chOff x="3953435" y="3778276"/>
            <a:chExt cx="7588068" cy="518260"/>
          </a:xfrm>
        </p:grpSpPr>
        <p:sp>
          <p:nvSpPr>
            <p:cNvPr id="10" name="Rectangle 12"/>
            <p:cNvSpPr/>
            <p:nvPr/>
          </p:nvSpPr>
          <p:spPr bwMode="auto">
            <a:xfrm>
              <a:off x="3953435" y="3778276"/>
              <a:ext cx="7588068" cy="518260"/>
            </a:xfrm>
            <a:prstGeom prst="hexagon">
              <a:avLst/>
            </a:prstGeom>
            <a:solidFill>
              <a:schemeClr val="tx2">
                <a:lumMod val="50000"/>
                <a:lumOff val="50000"/>
              </a:schemeClr>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fr-FR"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rPr>
                <a:t>5</a:t>
              </a:r>
              <a:endPar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endParaRPr>
            </a:p>
          </p:txBody>
        </p:sp>
        <p:sp>
          <p:nvSpPr>
            <p:cNvPr id="11" name="Rectangle 12"/>
            <p:cNvSpPr/>
            <p:nvPr/>
          </p:nvSpPr>
          <p:spPr bwMode="auto">
            <a:xfrm>
              <a:off x="4946140" y="3778276"/>
              <a:ext cx="6339300" cy="518260"/>
            </a:xfrm>
            <a:prstGeom prst="rect">
              <a:avLst/>
            </a:prstGeom>
            <a:solidFill>
              <a:schemeClr val="tx2">
                <a:lumMod val="75000"/>
                <a:lumOff val="25000"/>
              </a:schemeClr>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en-US" sz="1467" b="1" i="0" u="none" strike="noStrike" kern="1200" cap="none" spc="0" normalizeH="0" baseline="0" noProof="0" dirty="0" smtClean="0">
                  <a:ln>
                    <a:noFill/>
                  </a:ln>
                  <a:solidFill>
                    <a:prstClr val="white"/>
                  </a:solidFill>
                  <a:effectLst/>
                  <a:uLnTx/>
                  <a:uFillTx/>
                  <a:latin typeface="Arial" panose="020B0604020202020204"/>
                  <a:ea typeface="ＭＳ Ｐゴシック" pitchFamily="34" charset="-128"/>
                  <a:cs typeface="Calibri" pitchFamily="34" charset="0"/>
                </a:rPr>
                <a:t>Commercials &amp; Timelines </a:t>
              </a:r>
              <a:endPar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endParaRPr>
            </a:p>
          </p:txBody>
        </p:sp>
      </p:grpSp>
      <p:grpSp>
        <p:nvGrpSpPr>
          <p:cNvPr id="12" name="Group 11"/>
          <p:cNvGrpSpPr/>
          <p:nvPr/>
        </p:nvGrpSpPr>
        <p:grpSpPr>
          <a:xfrm>
            <a:off x="3761484" y="1773915"/>
            <a:ext cx="7815161" cy="582768"/>
            <a:chOff x="3953436" y="3778276"/>
            <a:chExt cx="7588068" cy="518260"/>
          </a:xfrm>
        </p:grpSpPr>
        <p:sp>
          <p:nvSpPr>
            <p:cNvPr id="13" name="Rectangle 12"/>
            <p:cNvSpPr/>
            <p:nvPr/>
          </p:nvSpPr>
          <p:spPr bwMode="auto">
            <a:xfrm>
              <a:off x="3953436" y="3778276"/>
              <a:ext cx="7588068" cy="518260"/>
            </a:xfrm>
            <a:prstGeom prst="hexagon">
              <a:avLst/>
            </a:prstGeom>
            <a:solidFill>
              <a:schemeClr val="tx2">
                <a:lumMod val="50000"/>
                <a:lumOff val="50000"/>
              </a:schemeClr>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fr-FR"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rPr>
                <a:t>1</a:t>
              </a:r>
              <a:endPar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endParaRPr>
            </a:p>
          </p:txBody>
        </p:sp>
        <p:sp>
          <p:nvSpPr>
            <p:cNvPr id="14" name="Rectangle 12"/>
            <p:cNvSpPr/>
            <p:nvPr/>
          </p:nvSpPr>
          <p:spPr bwMode="auto">
            <a:xfrm>
              <a:off x="4946140" y="3778276"/>
              <a:ext cx="6339300" cy="518260"/>
            </a:xfrm>
            <a:prstGeom prst="rect">
              <a:avLst/>
            </a:prstGeom>
            <a:solidFill>
              <a:schemeClr val="tx2">
                <a:lumMod val="75000"/>
                <a:lumOff val="25000"/>
              </a:schemeClr>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en-US" sz="1467" b="1" i="0" u="none" strike="noStrike" kern="1200" cap="none" spc="0" normalizeH="0" baseline="0" noProof="0" dirty="0" smtClean="0">
                  <a:ln>
                    <a:noFill/>
                  </a:ln>
                  <a:solidFill>
                    <a:prstClr val="white"/>
                  </a:solidFill>
                  <a:effectLst/>
                  <a:uLnTx/>
                  <a:uFillTx/>
                  <a:latin typeface="Arial" panose="020B0604020202020204"/>
                  <a:ea typeface="ＭＳ Ｐゴシック" pitchFamily="34" charset="-128"/>
                  <a:cs typeface="Calibri" pitchFamily="34" charset="0"/>
                </a:rPr>
                <a:t>Proposal Background </a:t>
              </a:r>
              <a:r>
                <a:rPr lang="en-US" sz="1467" b="1" noProof="0" dirty="0" smtClean="0">
                  <a:solidFill>
                    <a:prstClr val="white"/>
                  </a:solidFill>
                  <a:latin typeface="Arial" panose="020B0604020202020204"/>
                  <a:ea typeface="ＭＳ Ｐゴシック" pitchFamily="34" charset="-128"/>
                  <a:cs typeface="Calibri" pitchFamily="34" charset="0"/>
                </a:rPr>
                <a:t>&amp; </a:t>
              </a:r>
              <a:r>
                <a:rPr kumimoji="0" lang="en-US" sz="1467" b="1" i="0" u="none" strike="noStrike" kern="1200" cap="none" spc="0" normalizeH="0" baseline="0" noProof="0" dirty="0" smtClean="0">
                  <a:ln>
                    <a:noFill/>
                  </a:ln>
                  <a:solidFill>
                    <a:prstClr val="white"/>
                  </a:solidFill>
                  <a:effectLst/>
                  <a:uLnTx/>
                  <a:uFillTx/>
                  <a:latin typeface="Arial" panose="020B0604020202020204"/>
                  <a:ea typeface="ＭＳ Ｐゴシック" pitchFamily="34" charset="-128"/>
                  <a:cs typeface="Calibri" pitchFamily="34" charset="0"/>
                </a:rPr>
                <a:t>Objectives </a:t>
              </a:r>
              <a:endPar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endParaRPr>
            </a:p>
          </p:txBody>
        </p:sp>
      </p:grpSp>
      <p:grpSp>
        <p:nvGrpSpPr>
          <p:cNvPr id="15" name="Group 14"/>
          <p:cNvGrpSpPr/>
          <p:nvPr/>
        </p:nvGrpSpPr>
        <p:grpSpPr>
          <a:xfrm>
            <a:off x="3761484" y="3904727"/>
            <a:ext cx="7815161" cy="582768"/>
            <a:chOff x="3953435" y="1645548"/>
            <a:chExt cx="7588068" cy="518260"/>
          </a:xfrm>
        </p:grpSpPr>
        <p:sp>
          <p:nvSpPr>
            <p:cNvPr id="16" name="Hexagon 15"/>
            <p:cNvSpPr/>
            <p:nvPr/>
          </p:nvSpPr>
          <p:spPr bwMode="auto">
            <a:xfrm>
              <a:off x="3953435" y="1645548"/>
              <a:ext cx="7588068" cy="518260"/>
            </a:xfrm>
            <a:prstGeom prst="hexagon">
              <a:avLst/>
            </a:prstGeom>
            <a:solidFill>
              <a:schemeClr val="accent3"/>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rPr>
                <a:t>4</a:t>
              </a:r>
            </a:p>
          </p:txBody>
        </p:sp>
        <p:sp>
          <p:nvSpPr>
            <p:cNvPr id="17" name="Rectangle 16"/>
            <p:cNvSpPr/>
            <p:nvPr/>
          </p:nvSpPr>
          <p:spPr bwMode="auto">
            <a:xfrm>
              <a:off x="4946142" y="1645548"/>
              <a:ext cx="6339299" cy="518260"/>
            </a:xfrm>
            <a:prstGeom prst="rect">
              <a:avLst/>
            </a:prstGeom>
            <a:solidFill>
              <a:schemeClr val="accent1"/>
            </a:solidFill>
            <a:ln w="9525" cap="flat" cmpd="sng" algn="ctr">
              <a:noFill/>
              <a:prstDash val="solid"/>
              <a:round/>
              <a:headEnd type="none" w="med" len="med"/>
              <a:tailEnd type="none" w="med" len="med"/>
            </a:ln>
            <a:effectLst/>
          </p:spPr>
          <p:txBody>
            <a:bodyPr anchor="ctr"/>
            <a:lstStyle/>
            <a:p>
              <a:pPr marL="336852" lvl="0" indent="-336852" defTabSz="668614" fontAlgn="base">
                <a:spcBef>
                  <a:spcPct val="20000"/>
                </a:spcBef>
                <a:spcAft>
                  <a:spcPct val="0"/>
                </a:spcAft>
                <a:buClr>
                  <a:sysClr val="windowText" lastClr="000000"/>
                </a:buClr>
                <a:defRPr/>
              </a:pPr>
              <a:r>
                <a:rPr lang="en-US" sz="1467" b="1" dirty="0">
                  <a:solidFill>
                    <a:prstClr val="white"/>
                  </a:solidFill>
                  <a:ea typeface="ＭＳ Ｐゴシック" pitchFamily="34" charset="-128"/>
                  <a:cs typeface="Calibri" pitchFamily="34" charset="0"/>
                </a:rPr>
                <a:t>Operationalizing the </a:t>
              </a:r>
              <a:r>
                <a:rPr lang="en-US" sz="1467" b="1" dirty="0" smtClean="0">
                  <a:solidFill>
                    <a:prstClr val="white"/>
                  </a:solidFill>
                  <a:ea typeface="ＭＳ Ｐゴシック" pitchFamily="34" charset="-128"/>
                  <a:cs typeface="Calibri" pitchFamily="34" charset="0"/>
                </a:rPr>
                <a:t>Process </a:t>
              </a:r>
              <a:endParaRPr lang="en-US" sz="1467" b="1" dirty="0">
                <a:solidFill>
                  <a:prstClr val="white"/>
                </a:solidFill>
                <a:ea typeface="ＭＳ Ｐゴシック" pitchFamily="34" charset="-128"/>
                <a:cs typeface="Calibri" pitchFamily="34" charset="0"/>
              </a:endParaRPr>
            </a:p>
          </p:txBody>
        </p:sp>
      </p:grpSp>
      <p:sp>
        <p:nvSpPr>
          <p:cNvPr id="3" name="Rectangle 2"/>
          <p:cNvSpPr/>
          <p:nvPr/>
        </p:nvSpPr>
        <p:spPr>
          <a:xfrm>
            <a:off x="813353" y="1295400"/>
            <a:ext cx="2581012" cy="4470400"/>
          </a:xfrm>
          <a:prstGeom prst="rect">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 name="Right Triangle 21"/>
          <p:cNvSpPr/>
          <p:nvPr/>
        </p:nvSpPr>
        <p:spPr>
          <a:xfrm>
            <a:off x="3394364" y="1295400"/>
            <a:ext cx="304800" cy="304800"/>
          </a:xfrm>
          <a:prstGeom prst="rtTriangle">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ight Triangle 22"/>
          <p:cNvSpPr/>
          <p:nvPr/>
        </p:nvSpPr>
        <p:spPr>
          <a:xfrm rot="16200000">
            <a:off x="508552" y="1295400"/>
            <a:ext cx="304800" cy="304800"/>
          </a:xfrm>
          <a:prstGeom prst="rtTriangle">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Right Triangle 23"/>
          <p:cNvSpPr/>
          <p:nvPr/>
        </p:nvSpPr>
        <p:spPr>
          <a:xfrm rot="5400000">
            <a:off x="3394364" y="5461000"/>
            <a:ext cx="304800" cy="304800"/>
          </a:xfrm>
          <a:prstGeom prst="rtTriangle">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 name="Right Triangle 24"/>
          <p:cNvSpPr/>
          <p:nvPr/>
        </p:nvSpPr>
        <p:spPr>
          <a:xfrm rot="10800000">
            <a:off x="508552" y="5461000"/>
            <a:ext cx="304800" cy="304800"/>
          </a:xfrm>
          <a:prstGeom prst="rtTriangle">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026" name="Picture 2" descr="Image result for agenda icon"/>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483360" y="2933997"/>
            <a:ext cx="1320801" cy="132079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3759201" y="3194456"/>
            <a:ext cx="7815161" cy="582768"/>
            <a:chOff x="3953435" y="3778276"/>
            <a:chExt cx="7588068" cy="518260"/>
          </a:xfrm>
        </p:grpSpPr>
        <p:sp>
          <p:nvSpPr>
            <p:cNvPr id="27" name="Rectangle 12"/>
            <p:cNvSpPr/>
            <p:nvPr/>
          </p:nvSpPr>
          <p:spPr bwMode="auto">
            <a:xfrm>
              <a:off x="3953435" y="3778276"/>
              <a:ext cx="7588068" cy="518260"/>
            </a:xfrm>
            <a:prstGeom prst="hexagon">
              <a:avLst/>
            </a:prstGeom>
            <a:solidFill>
              <a:schemeClr val="tx2">
                <a:lumMod val="50000"/>
                <a:lumOff val="50000"/>
              </a:schemeClr>
            </a:solidFill>
            <a:ln w="9525" cap="flat" cmpd="sng" algn="ctr">
              <a:noFill/>
              <a:prstDash val="solid"/>
              <a:round/>
              <a:headEnd type="none" w="med" len="med"/>
              <a:tailEnd type="none" w="med" len="med"/>
            </a:ln>
            <a:effectLst/>
          </p:spPr>
          <p:txBody>
            <a:bodyPr anchor="ctr"/>
            <a:lstStyle/>
            <a:p>
              <a:pPr marL="336852" marR="0" lvl="0" indent="-336852" algn="l" defTabSz="668614" rtl="0" eaLnBrk="1" fontAlgn="base" latinLnBrk="0" hangingPunct="1">
                <a:lnSpc>
                  <a:spcPct val="100000"/>
                </a:lnSpc>
                <a:spcBef>
                  <a:spcPct val="20000"/>
                </a:spcBef>
                <a:spcAft>
                  <a:spcPct val="0"/>
                </a:spcAft>
                <a:buClr>
                  <a:sysClr val="windowText" lastClr="000000"/>
                </a:buClr>
                <a:buSzTx/>
                <a:buFontTx/>
                <a:buNone/>
                <a:tabLst/>
                <a:defRPr/>
              </a:pPr>
              <a:r>
                <a:rPr kumimoji="0" lang="fr-FR"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rPr>
                <a:t>3</a:t>
              </a:r>
              <a:endParaRPr kumimoji="0" lang="en-US" sz="1467" b="1" i="0" u="none" strike="noStrike" kern="1200" cap="none" spc="0" normalizeH="0" baseline="0" noProof="0" dirty="0">
                <a:ln>
                  <a:noFill/>
                </a:ln>
                <a:solidFill>
                  <a:prstClr val="white"/>
                </a:solidFill>
                <a:effectLst/>
                <a:uLnTx/>
                <a:uFillTx/>
                <a:latin typeface="Arial" panose="020B0604020202020204"/>
                <a:ea typeface="ＭＳ Ｐゴシック" pitchFamily="34" charset="-128"/>
                <a:cs typeface="Calibri" pitchFamily="34" charset="0"/>
              </a:endParaRPr>
            </a:p>
          </p:txBody>
        </p:sp>
        <p:sp>
          <p:nvSpPr>
            <p:cNvPr id="28" name="Rectangle 12"/>
            <p:cNvSpPr/>
            <p:nvPr/>
          </p:nvSpPr>
          <p:spPr bwMode="auto">
            <a:xfrm>
              <a:off x="4946140" y="3778276"/>
              <a:ext cx="6339300" cy="518260"/>
            </a:xfrm>
            <a:prstGeom prst="rect">
              <a:avLst/>
            </a:prstGeom>
            <a:solidFill>
              <a:schemeClr val="tx2">
                <a:lumMod val="75000"/>
                <a:lumOff val="25000"/>
              </a:schemeClr>
            </a:solidFill>
            <a:ln w="9525" cap="flat" cmpd="sng" algn="ctr">
              <a:noFill/>
              <a:prstDash val="solid"/>
              <a:round/>
              <a:headEnd type="none" w="med" len="med"/>
              <a:tailEnd type="none" w="med" len="med"/>
            </a:ln>
            <a:effectLst/>
          </p:spPr>
          <p:txBody>
            <a:bodyPr anchor="ctr"/>
            <a:lstStyle/>
            <a:p>
              <a:pPr marL="336852" lvl="0" indent="-336852" defTabSz="668614" fontAlgn="base">
                <a:spcBef>
                  <a:spcPct val="20000"/>
                </a:spcBef>
                <a:spcAft>
                  <a:spcPct val="0"/>
                </a:spcAft>
                <a:buClr>
                  <a:sysClr val="windowText" lastClr="000000"/>
                </a:buClr>
                <a:defRPr/>
              </a:pPr>
              <a:r>
                <a:rPr lang="en-US" sz="1467" b="1" dirty="0">
                  <a:solidFill>
                    <a:prstClr val="white"/>
                  </a:solidFill>
                  <a:ea typeface="ＭＳ Ｐゴシック" pitchFamily="34" charset="-128"/>
                  <a:cs typeface="Calibri" pitchFamily="34" charset="0"/>
                </a:rPr>
                <a:t>Testing Strategy </a:t>
              </a:r>
            </a:p>
          </p:txBody>
        </p:sp>
      </p:grpSp>
    </p:spTree>
    <p:extLst>
      <p:ext uri="{BB962C8B-B14F-4D97-AF65-F5344CB8AC3E}">
        <p14:creationId xmlns:p14="http://schemas.microsoft.com/office/powerpoint/2010/main" val="299951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11"/>
          <p:cNvSpPr txBox="1"/>
          <p:nvPr/>
        </p:nvSpPr>
        <p:spPr bwMode="auto">
          <a:xfrm>
            <a:off x="8313895" y="3780705"/>
            <a:ext cx="3459359" cy="938719"/>
          </a:xfrm>
          <a:prstGeom prst="rect">
            <a:avLst/>
          </a:prstGeom>
          <a:noFill/>
        </p:spPr>
        <p:txBody>
          <a:bodyPr wrap="square">
            <a:spAutoFit/>
          </a:bodyPr>
          <a:lstStyle/>
          <a:p>
            <a:pPr marL="171450" marR="0" lvl="0" indent="-171450" fontAlgn="auto">
              <a:lnSpc>
                <a:spcPct val="125000"/>
              </a:lnSpc>
              <a:spcBef>
                <a:spcPts val="0"/>
              </a:spcBef>
              <a:spcAft>
                <a:spcPts val="0"/>
              </a:spcAft>
              <a:buClrTx/>
              <a:buSzPct val="125000"/>
              <a:buFont typeface="Arial" panose="020B0604020202020204" pitchFamily="34" charset="0"/>
              <a:buChar char="•"/>
              <a:tabLst/>
              <a:defRPr/>
            </a:pPr>
            <a:r>
              <a:rPr lang="en-US" sz="1100" dirty="0">
                <a:solidFill>
                  <a:srgbClr val="000000"/>
                </a:solidFill>
                <a:latin typeface="Arial" panose="020B0604020202020204"/>
                <a:cs typeface="Calibri" panose="020F0502020204030204" pitchFamily="34" charset="0"/>
              </a:rPr>
              <a:t>Validate that </a:t>
            </a:r>
            <a:r>
              <a:rPr lang="en-US" sz="1100" dirty="0" smtClean="0">
                <a:solidFill>
                  <a:srgbClr val="000000"/>
                </a:solidFill>
                <a:latin typeface="Arial" panose="020B0604020202020204"/>
                <a:cs typeface="Calibri" panose="020F0502020204030204" pitchFamily="34" charset="0"/>
              </a:rPr>
              <a:t>default/null </a:t>
            </a:r>
            <a:r>
              <a:rPr lang="en-US" sz="1100" dirty="0">
                <a:solidFill>
                  <a:srgbClr val="000000"/>
                </a:solidFill>
                <a:latin typeface="Arial" panose="020B0604020202020204"/>
                <a:cs typeface="Calibri" panose="020F0502020204030204" pitchFamily="34" charset="0"/>
              </a:rPr>
              <a:t>values are loaded correctly in the upgraded </a:t>
            </a:r>
            <a:r>
              <a:rPr lang="en-US" sz="1100" dirty="0" smtClean="0">
                <a:solidFill>
                  <a:srgbClr val="000000"/>
                </a:solidFill>
                <a:latin typeface="Arial" panose="020B0604020202020204"/>
                <a:cs typeface="Calibri" panose="020F0502020204030204" pitchFamily="34" charset="0"/>
              </a:rPr>
              <a:t>environment</a:t>
            </a:r>
            <a:endParaRPr lang="en-US" sz="1100" dirty="0">
              <a:solidFill>
                <a:srgbClr val="000000"/>
              </a:solidFill>
              <a:latin typeface="Arial" panose="020B0604020202020204"/>
              <a:cs typeface="Calibri" panose="020F0502020204030204" pitchFamily="34" charset="0"/>
            </a:endParaRPr>
          </a:p>
          <a:p>
            <a:pPr marL="171450" marR="0" lvl="0" indent="-171450" fontAlgn="auto">
              <a:lnSpc>
                <a:spcPct val="125000"/>
              </a:lnSpc>
              <a:spcBef>
                <a:spcPts val="0"/>
              </a:spcBef>
              <a:spcAft>
                <a:spcPts val="0"/>
              </a:spcAft>
              <a:buClrTx/>
              <a:buSzPct val="125000"/>
              <a:buFont typeface="Arial" panose="020B0604020202020204" pitchFamily="34" charset="0"/>
              <a:buChar char="•"/>
              <a:tabLst/>
              <a:defRPr/>
            </a:pPr>
            <a:r>
              <a:rPr lang="en-US" sz="1100" dirty="0">
                <a:solidFill>
                  <a:srgbClr val="000000"/>
                </a:solidFill>
                <a:latin typeface="Arial" panose="020B0604020202020204"/>
                <a:cs typeface="Calibri" panose="020F0502020204030204" pitchFamily="34" charset="0"/>
              </a:rPr>
              <a:t>Validate Files specific to good and bad records are loaded in S3(RAW Layer) </a:t>
            </a:r>
          </a:p>
        </p:txBody>
      </p:sp>
      <p:sp>
        <p:nvSpPr>
          <p:cNvPr id="117" name="Rounded Rectangle 116"/>
          <p:cNvSpPr/>
          <p:nvPr/>
        </p:nvSpPr>
        <p:spPr bwMode="auto">
          <a:xfrm flipH="1">
            <a:off x="8323069" y="4864530"/>
            <a:ext cx="3532587" cy="304612"/>
          </a:xfrm>
          <a:prstGeom prst="roundRect">
            <a:avLst/>
          </a:prstGeom>
          <a:solidFill>
            <a:schemeClr val="accent6"/>
          </a:soli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Connectivity, Job Monitoring, Audit Checks</a:t>
            </a:r>
          </a:p>
        </p:txBody>
      </p:sp>
      <p:sp>
        <p:nvSpPr>
          <p:cNvPr id="118" name="TextBox 11"/>
          <p:cNvSpPr txBox="1"/>
          <p:nvPr/>
        </p:nvSpPr>
        <p:spPr bwMode="auto">
          <a:xfrm>
            <a:off x="8323066" y="5161343"/>
            <a:ext cx="3532587" cy="938719"/>
          </a:xfrm>
          <a:prstGeom prst="rect">
            <a:avLst/>
          </a:prstGeom>
          <a:noFill/>
        </p:spPr>
        <p:txBody>
          <a:bodyPr wrap="square">
            <a:spAutoFit/>
          </a:bodyPr>
          <a:lstStyle/>
          <a:p>
            <a:pPr marL="171450" marR="0" lvl="0" indent="-171450" fontAlgn="auto">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a:t>
            </a:r>
            <a:r>
              <a:rPr lang="en-US" sz="1100" dirty="0">
                <a:solidFill>
                  <a:srgbClr val="000000"/>
                </a:solidFill>
                <a:latin typeface="Arial" panose="020B0604020202020204"/>
                <a:cs typeface="Calibri" panose="020F0502020204030204" pitchFamily="34" charset="0"/>
              </a:rPr>
              <a:t>After the incremental load completion,  job logs, audit entries, file archival and mail notifications will be validated manually and reported for discrepancy. Source file reception in </a:t>
            </a:r>
            <a:r>
              <a:rPr lang="en-US" sz="1100" dirty="0" smtClean="0">
                <a:solidFill>
                  <a:srgbClr val="000000"/>
                </a:solidFill>
                <a:latin typeface="Arial" panose="020B0604020202020204"/>
                <a:cs typeface="Calibri" panose="020F0502020204030204" pitchFamily="34" charset="0"/>
              </a:rPr>
              <a:t>input </a:t>
            </a:r>
            <a:r>
              <a:rPr lang="en-US" sz="1100" dirty="0">
                <a:solidFill>
                  <a:srgbClr val="000000"/>
                </a:solidFill>
                <a:latin typeface="Arial" panose="020B0604020202020204"/>
                <a:cs typeface="Calibri" panose="020F0502020204030204" pitchFamily="34" charset="0"/>
              </a:rPr>
              <a:t>path is </a:t>
            </a:r>
            <a:r>
              <a:rPr lang="en-US" sz="1100" dirty="0" smtClean="0">
                <a:solidFill>
                  <a:srgbClr val="000000"/>
                </a:solidFill>
                <a:latin typeface="Arial" panose="020B0604020202020204"/>
                <a:cs typeface="Calibri" panose="020F0502020204030204" pitchFamily="34" charset="0"/>
              </a:rPr>
              <a:t>validated</a:t>
            </a:r>
            <a:endParaRPr lang="en-US" sz="1100" dirty="0">
              <a:solidFill>
                <a:srgbClr val="000000"/>
              </a:solidFill>
              <a:latin typeface="Arial" panose="020B0604020202020204"/>
              <a:cs typeface="Calibri" panose="020F0502020204030204" pitchFamily="34" charset="0"/>
            </a:endParaRPr>
          </a:p>
        </p:txBody>
      </p:sp>
      <p:sp>
        <p:nvSpPr>
          <p:cNvPr id="141" name="Rounded Rectangle 140"/>
          <p:cNvSpPr/>
          <p:nvPr/>
        </p:nvSpPr>
        <p:spPr bwMode="auto">
          <a:xfrm flipH="1">
            <a:off x="8323068" y="1055296"/>
            <a:ext cx="3532586" cy="323851"/>
          </a:xfrm>
          <a:prstGeom prst="roundRect">
            <a:avLst/>
          </a:prstGeom>
          <a:solidFill>
            <a:schemeClr val="tx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92" name="TextBox 11"/>
          <p:cNvSpPr txBox="1"/>
          <p:nvPr/>
        </p:nvSpPr>
        <p:spPr bwMode="auto">
          <a:xfrm>
            <a:off x="8323067" y="1461881"/>
            <a:ext cx="3028927" cy="76944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Verify the referential keys are correctly maintained in the migrated environment</a:t>
            </a:r>
          </a:p>
          <a:p>
            <a:pPr marL="171450" marR="0" lvl="0" indent="-17145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Validate the customer and product level drops and roll up scenarios </a:t>
            </a:r>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pic>
        <p:nvPicPr>
          <p:cNvPr id="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328" y="1016047"/>
            <a:ext cx="614125" cy="42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 name="Rectangle 112"/>
          <p:cNvSpPr/>
          <p:nvPr/>
        </p:nvSpPr>
        <p:spPr>
          <a:xfrm>
            <a:off x="8369655" y="1064532"/>
            <a:ext cx="123739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Key Validation</a:t>
            </a:r>
          </a:p>
        </p:txBody>
      </p:sp>
      <p:sp>
        <p:nvSpPr>
          <p:cNvPr id="142" name="Rounded Rectangle 141"/>
          <p:cNvSpPr/>
          <p:nvPr/>
        </p:nvSpPr>
        <p:spPr bwMode="auto">
          <a:xfrm flipH="1">
            <a:off x="8323068" y="2492710"/>
            <a:ext cx="3532588" cy="315679"/>
          </a:xfrm>
          <a:prstGeom prst="roundRect">
            <a:avLst/>
          </a:prstGeom>
          <a:solidFill>
            <a:schemeClr val="accent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244" name="TextBox 11"/>
          <p:cNvSpPr txBox="1"/>
          <p:nvPr/>
        </p:nvSpPr>
        <p:spPr bwMode="auto">
          <a:xfrm>
            <a:off x="8308552" y="2822546"/>
            <a:ext cx="3354584" cy="560346"/>
          </a:xfrm>
          <a:prstGeom prst="rect">
            <a:avLst/>
          </a:prstGeom>
          <a:noFill/>
        </p:spPr>
        <p:txBody>
          <a:bodyPr wrap="square">
            <a:spAutoFit/>
          </a:bodyPr>
          <a:lstStyle/>
          <a:p>
            <a:pPr marL="285750" marR="0" lvl="0" indent="-285750" algn="l" defTabSz="914400" rtl="0" eaLnBrk="1" fontAlgn="auto" latinLnBrk="0" hangingPunct="1">
              <a:lnSpc>
                <a:spcPct val="125000"/>
              </a:lnSpc>
              <a:spcBef>
                <a:spcPts val="0"/>
              </a:spcBef>
              <a:spcAft>
                <a:spcPts val="0"/>
              </a:spcAft>
              <a:buClrTx/>
              <a:buSzPct val="106000"/>
              <a:buFont typeface="Arial" panose="020B0604020202020204" pitchFamily="34" charset="0"/>
              <a:buChar char="•"/>
              <a:tabLst/>
              <a:defRPr/>
            </a:pPr>
            <a:r>
              <a:rPr kumimoji="0" lang="en-US" sz="1333"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Validate </a:t>
            </a:r>
            <a:r>
              <a:rPr lang="en-US" sz="1100" noProof="0" dirty="0" smtClean="0">
                <a:solidFill>
                  <a:srgbClr val="000000"/>
                </a:solidFill>
                <a:latin typeface="Arial" panose="020B0604020202020204"/>
                <a:cs typeface="Calibri" panose="020F0502020204030204" pitchFamily="34" charset="0"/>
              </a:rPr>
              <a:t>d</a:t>
            </a:r>
            <a:r>
              <a:rPr kumimoji="0" lang="en-US" sz="11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ifferences of current run vs previous run between TD vs Redshift </a:t>
            </a:r>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pic>
        <p:nvPicPr>
          <p:cNvPr id="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9257" y="2462856"/>
            <a:ext cx="450267" cy="364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4" name="Rectangle 113"/>
          <p:cNvSpPr/>
          <p:nvPr/>
        </p:nvSpPr>
        <p:spPr>
          <a:xfrm>
            <a:off x="8369655" y="2541210"/>
            <a:ext cx="116782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Arial" panose="020B0604020202020204"/>
                <a:ea typeface="+mn-ea"/>
                <a:cs typeface="Calibri" panose="020F0502020204030204" pitchFamily="34" charset="0"/>
              </a:rPr>
              <a:t>Manual AVER</a:t>
            </a: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125" name="5-Point Star 124"/>
          <p:cNvSpPr/>
          <p:nvPr/>
        </p:nvSpPr>
        <p:spPr>
          <a:xfrm>
            <a:off x="11443656" y="944256"/>
            <a:ext cx="382851" cy="37715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6" name="Rounded Rectangle 105"/>
          <p:cNvSpPr/>
          <p:nvPr/>
        </p:nvSpPr>
        <p:spPr bwMode="auto">
          <a:xfrm flipH="1">
            <a:off x="338986" y="1001479"/>
            <a:ext cx="3290046" cy="323851"/>
          </a:xfrm>
          <a:prstGeom prst="roundRect">
            <a:avLst/>
          </a:prstGeom>
          <a:solidFill>
            <a:schemeClr val="tx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Schema validation</a:t>
            </a:r>
          </a:p>
        </p:txBody>
      </p:sp>
      <p:sp>
        <p:nvSpPr>
          <p:cNvPr id="107" name="TextBox 11"/>
          <p:cNvSpPr txBox="1"/>
          <p:nvPr/>
        </p:nvSpPr>
        <p:spPr bwMode="auto">
          <a:xfrm>
            <a:off x="384240" y="1317473"/>
            <a:ext cx="3237239" cy="26161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Metadata </a:t>
            </a:r>
            <a:r>
              <a:rPr kumimoji="0" lang="en-US" sz="11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validation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between </a:t>
            </a:r>
            <a:r>
              <a:rPr kumimoji="0" lang="en-US" sz="11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TD and Redshift</a:t>
            </a:r>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pic>
        <p:nvPicPr>
          <p:cNvPr id="1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5950" y="878744"/>
            <a:ext cx="464519" cy="470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Rounded Rectangle 133"/>
          <p:cNvSpPr/>
          <p:nvPr/>
        </p:nvSpPr>
        <p:spPr bwMode="auto">
          <a:xfrm flipH="1">
            <a:off x="338987" y="4864530"/>
            <a:ext cx="3290046" cy="312087"/>
          </a:xfrm>
          <a:prstGeom prst="roundRect">
            <a:avLst/>
          </a:prstGeom>
          <a:solidFill>
            <a:schemeClr val="accent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Arial" panose="020B0604020202020204"/>
                <a:ea typeface="+mn-ea"/>
                <a:cs typeface="Calibri" panose="020F0502020204030204" pitchFamily="34" charset="0"/>
              </a:rPr>
              <a:t>UAT Support</a:t>
            </a: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cxnSp>
        <p:nvCxnSpPr>
          <p:cNvPr id="135" name="Straight Connector 134"/>
          <p:cNvCxnSpPr/>
          <p:nvPr/>
        </p:nvCxnSpPr>
        <p:spPr bwMode="auto">
          <a:xfrm>
            <a:off x="251450" y="4724018"/>
            <a:ext cx="11604203"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6" name="TextBox 11"/>
          <p:cNvSpPr txBox="1"/>
          <p:nvPr/>
        </p:nvSpPr>
        <p:spPr bwMode="auto">
          <a:xfrm>
            <a:off x="384240" y="5291896"/>
            <a:ext cx="4420893" cy="600164"/>
          </a:xfrm>
          <a:prstGeom prst="rect">
            <a:avLst/>
          </a:prstGeom>
          <a:noFill/>
        </p:spPr>
        <p:txBody>
          <a:bodyPr wrap="square">
            <a:spAutoFit/>
          </a:bodyPr>
          <a:lstStyle/>
          <a:p>
            <a:pPr marL="171450" marR="0" lvl="0" indent="-171450" fontAlgn="auto">
              <a:lnSpc>
                <a:spcPct val="100000"/>
              </a:lnSpc>
              <a:spcBef>
                <a:spcPts val="0"/>
              </a:spcBef>
              <a:spcAft>
                <a:spcPts val="0"/>
              </a:spcAft>
              <a:buClrTx/>
              <a:buSzPct val="125000"/>
              <a:buFont typeface="Arial" panose="020B0604020202020204" pitchFamily="34" charset="0"/>
              <a:buChar char="•"/>
              <a:tabLst/>
              <a:defRPr/>
            </a:pPr>
            <a:r>
              <a:rPr lang="en-US" sz="1100" dirty="0">
                <a:solidFill>
                  <a:srgbClr val="000000"/>
                </a:solidFill>
                <a:latin typeface="Arial" panose="020B0604020202020204"/>
                <a:cs typeface="Calibri" panose="020F0502020204030204" pitchFamily="34" charset="0"/>
              </a:rPr>
              <a:t>Finalize the </a:t>
            </a:r>
            <a:r>
              <a:rPr lang="en-US" sz="1100" dirty="0" smtClean="0">
                <a:solidFill>
                  <a:srgbClr val="000000"/>
                </a:solidFill>
                <a:latin typeface="Arial" panose="020B0604020202020204"/>
                <a:cs typeface="Calibri" panose="020F0502020204030204" pitchFamily="34" charset="0"/>
              </a:rPr>
              <a:t>business </a:t>
            </a:r>
            <a:r>
              <a:rPr lang="en-US" sz="1100" dirty="0">
                <a:solidFill>
                  <a:srgbClr val="000000"/>
                </a:solidFill>
                <a:latin typeface="Arial" panose="020B0604020202020204"/>
                <a:cs typeface="Calibri" panose="020F0502020204030204" pitchFamily="34" charset="0"/>
              </a:rPr>
              <a:t>scenarios that needs to be validated </a:t>
            </a:r>
            <a:r>
              <a:rPr lang="en-US" sz="1100" dirty="0" smtClean="0">
                <a:solidFill>
                  <a:srgbClr val="000000"/>
                </a:solidFill>
                <a:latin typeface="Arial" panose="020B0604020202020204"/>
                <a:cs typeface="Calibri" panose="020F0502020204030204" pitchFamily="34" charset="0"/>
              </a:rPr>
              <a:t>end </a:t>
            </a:r>
            <a:r>
              <a:rPr lang="en-US" sz="1100" dirty="0">
                <a:solidFill>
                  <a:srgbClr val="000000"/>
                </a:solidFill>
                <a:latin typeface="Arial" panose="020B0604020202020204"/>
                <a:cs typeface="Calibri" panose="020F0502020204030204" pitchFamily="34" charset="0"/>
              </a:rPr>
              <a:t>to e</a:t>
            </a:r>
            <a:r>
              <a:rPr lang="en-US" sz="1100" dirty="0" smtClean="0">
                <a:solidFill>
                  <a:srgbClr val="000000"/>
                </a:solidFill>
                <a:latin typeface="Arial" panose="020B0604020202020204"/>
                <a:cs typeface="Calibri" panose="020F0502020204030204" pitchFamily="34" charset="0"/>
              </a:rPr>
              <a:t>nd</a:t>
            </a:r>
            <a:endParaRPr lang="en-US" sz="1100" dirty="0">
              <a:solidFill>
                <a:srgbClr val="000000"/>
              </a:solidFill>
              <a:latin typeface="Arial" panose="020B0604020202020204"/>
              <a:cs typeface="Calibri" panose="020F0502020204030204" pitchFamily="34" charset="0"/>
            </a:endParaRPr>
          </a:p>
          <a:p>
            <a:pPr marL="171450" marR="0" lvl="0" indent="-171450" fontAlgn="auto">
              <a:lnSpc>
                <a:spcPct val="100000"/>
              </a:lnSpc>
              <a:spcBef>
                <a:spcPts val="0"/>
              </a:spcBef>
              <a:spcAft>
                <a:spcPts val="0"/>
              </a:spcAft>
              <a:buClrTx/>
              <a:buSzPct val="125000"/>
              <a:buFont typeface="Arial" panose="020B0604020202020204" pitchFamily="34" charset="0"/>
              <a:buChar char="•"/>
              <a:tabLst/>
              <a:defRPr/>
            </a:pPr>
            <a:r>
              <a:rPr lang="en-US" sz="1100" dirty="0">
                <a:solidFill>
                  <a:srgbClr val="000000"/>
                </a:solidFill>
                <a:latin typeface="Arial" panose="020B0604020202020204"/>
                <a:cs typeface="Calibri" panose="020F0502020204030204" pitchFamily="34" charset="0"/>
              </a:rPr>
              <a:t>Perform </a:t>
            </a:r>
            <a:r>
              <a:rPr lang="en-US" sz="1100" dirty="0" smtClean="0">
                <a:solidFill>
                  <a:srgbClr val="000000"/>
                </a:solidFill>
                <a:latin typeface="Arial" panose="020B0604020202020204"/>
                <a:cs typeface="Calibri" panose="020F0502020204030204" pitchFamily="34" charset="0"/>
              </a:rPr>
              <a:t>regression </a:t>
            </a:r>
            <a:r>
              <a:rPr lang="en-US" sz="1100" dirty="0">
                <a:solidFill>
                  <a:srgbClr val="000000"/>
                </a:solidFill>
                <a:latin typeface="Arial" panose="020B0604020202020204"/>
                <a:cs typeface="Calibri" panose="020F0502020204030204" pitchFamily="34" charset="0"/>
              </a:rPr>
              <a:t>validation for those identified </a:t>
            </a:r>
            <a:r>
              <a:rPr lang="en-US" sz="1100" dirty="0" smtClean="0">
                <a:solidFill>
                  <a:srgbClr val="000000"/>
                </a:solidFill>
                <a:latin typeface="Arial" panose="020B0604020202020204"/>
                <a:cs typeface="Calibri" panose="020F0502020204030204" pitchFamily="34" charset="0"/>
              </a:rPr>
              <a:t>scenarios</a:t>
            </a:r>
            <a:endParaRPr lang="en-US" sz="1100" dirty="0">
              <a:solidFill>
                <a:srgbClr val="000000"/>
              </a:solidFill>
              <a:latin typeface="Arial" panose="020B0604020202020204"/>
              <a:cs typeface="Calibri" panose="020F0502020204030204" pitchFamily="34" charset="0"/>
            </a:endParaRPr>
          </a:p>
        </p:txBody>
      </p:sp>
      <p:sp>
        <p:nvSpPr>
          <p:cNvPr id="91" name="Rounded Rectangle 90"/>
          <p:cNvSpPr/>
          <p:nvPr/>
        </p:nvSpPr>
        <p:spPr bwMode="auto">
          <a:xfrm flipH="1">
            <a:off x="8323068" y="3475273"/>
            <a:ext cx="3532588" cy="323851"/>
          </a:xfrm>
          <a:prstGeom prst="roundRect">
            <a:avLst/>
          </a:prstGeom>
          <a:solidFill>
            <a:schemeClr val="tx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pic>
        <p:nvPicPr>
          <p:cNvPr id="104"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13950" y="3523298"/>
            <a:ext cx="340881" cy="283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5" name="Rectangle 114"/>
          <p:cNvSpPr/>
          <p:nvPr/>
        </p:nvSpPr>
        <p:spPr>
          <a:xfrm>
            <a:off x="8369655" y="3490559"/>
            <a:ext cx="195117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Arial" panose="020B0604020202020204"/>
                <a:ea typeface="+mn-ea"/>
                <a:cs typeface="Calibri" panose="020F0502020204030204" pitchFamily="34" charset="0"/>
              </a:rPr>
              <a:t>DQM Processed Checks</a:t>
            </a: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endParaRPr>
          </a:p>
        </p:txBody>
      </p:sp>
      <p:sp>
        <p:nvSpPr>
          <p:cNvPr id="61" name="5-Point Star 60"/>
          <p:cNvSpPr/>
          <p:nvPr/>
        </p:nvSpPr>
        <p:spPr>
          <a:xfrm>
            <a:off x="5555890" y="5726051"/>
            <a:ext cx="312084" cy="32938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63" name="TextBox 11"/>
          <p:cNvSpPr txBox="1"/>
          <p:nvPr/>
        </p:nvSpPr>
        <p:spPr bwMode="auto">
          <a:xfrm>
            <a:off x="5851507" y="5790955"/>
            <a:ext cx="104095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Automated</a:t>
            </a:r>
          </a:p>
        </p:txBody>
      </p:sp>
      <p:sp>
        <p:nvSpPr>
          <p:cNvPr id="2" name="Title 1"/>
          <p:cNvSpPr>
            <a:spLocks noGrp="1"/>
          </p:cNvSpPr>
          <p:nvPr>
            <p:ph type="title"/>
          </p:nvPr>
        </p:nvSpPr>
        <p:spPr/>
        <p:txBody>
          <a:bodyPr/>
          <a:lstStyle/>
          <a:p>
            <a:r>
              <a:rPr lang="en-US" dirty="0" smtClean="0"/>
              <a:t>QA Checkpoints for Data Migration Testing</a:t>
            </a:r>
            <a:endParaRPr lang="en-GB" dirty="0"/>
          </a:p>
        </p:txBody>
      </p:sp>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43" name="Rounded Rectangle 142"/>
          <p:cNvSpPr/>
          <p:nvPr/>
        </p:nvSpPr>
        <p:spPr bwMode="auto">
          <a:xfrm flipH="1">
            <a:off x="338987" y="3474411"/>
            <a:ext cx="3290046" cy="315536"/>
          </a:xfrm>
          <a:prstGeom prst="roundRect">
            <a:avLst/>
          </a:prstGeom>
          <a:solidFill>
            <a:schemeClr val="tx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Data validation</a:t>
            </a:r>
          </a:p>
        </p:txBody>
      </p:sp>
      <p:pic>
        <p:nvPicPr>
          <p:cNvPr id="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7166" y="3455850"/>
            <a:ext cx="342086" cy="340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11"/>
          <p:cNvSpPr txBox="1"/>
          <p:nvPr/>
        </p:nvSpPr>
        <p:spPr bwMode="auto">
          <a:xfrm>
            <a:off x="384240" y="3794547"/>
            <a:ext cx="3467989" cy="93871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Data </a:t>
            </a:r>
            <a:r>
              <a:rPr kumimoji="0" lang="en-US" sz="1100" b="0"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validation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by comparing the pre and post migrated tables and views </a:t>
            </a:r>
          </a:p>
          <a:p>
            <a:pPr marL="171450" marR="0" lvl="0" indent="-17145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Validate tables/views for the below kinds of loads</a:t>
            </a:r>
          </a:p>
          <a:p>
            <a:pPr marL="780807"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History loads</a:t>
            </a:r>
          </a:p>
          <a:p>
            <a:pPr marL="780807"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Incremental loads</a:t>
            </a:r>
            <a:endParaRPr kumimoji="0" lang="en-US" sz="1333" b="0" i="0" u="none" strike="noStrike" kern="1200" cap="none" spc="0" normalizeH="0" baseline="0" noProof="0" dirty="0">
              <a:ln>
                <a:noFill/>
              </a:ln>
              <a:solidFill>
                <a:srgbClr val="0033A0"/>
              </a:solidFill>
              <a:effectLst/>
              <a:uLnTx/>
              <a:uFillTx/>
              <a:latin typeface="Arial" panose="020B0604020202020204"/>
              <a:ea typeface="+mn-ea"/>
              <a:cs typeface="Calibri" panose="020F0502020204030204" pitchFamily="34" charset="0"/>
            </a:endParaRPr>
          </a:p>
        </p:txBody>
      </p:sp>
      <p:sp>
        <p:nvSpPr>
          <p:cNvPr id="97" name="TextBox 11"/>
          <p:cNvSpPr txBox="1"/>
          <p:nvPr/>
        </p:nvSpPr>
        <p:spPr bwMode="auto">
          <a:xfrm>
            <a:off x="384240" y="2364978"/>
            <a:ext cx="3959567" cy="938719"/>
          </a:xfrm>
          <a:prstGeom prst="rect">
            <a:avLst/>
          </a:prstGeom>
          <a:noFill/>
        </p:spPr>
        <p:txBody>
          <a:bodyPr wrap="square">
            <a:spAutoFit/>
          </a:bodyPr>
          <a:lstStyle/>
          <a:p>
            <a:pPr marL="171450" indent="-171450">
              <a:buSzPct val="125000"/>
              <a:buFont typeface="Arial" panose="020B0604020202020204" pitchFamily="34" charset="0"/>
              <a:buChar char="•"/>
              <a:defRPr/>
            </a:pPr>
            <a:r>
              <a:rPr lang="en-US" sz="1100" dirty="0">
                <a:solidFill>
                  <a:srgbClr val="000000"/>
                </a:solidFill>
                <a:latin typeface="Arial" panose="020B0604020202020204"/>
                <a:cs typeface="Calibri" panose="020F0502020204030204" pitchFamily="34" charset="0"/>
              </a:rPr>
              <a:t>Count validation by comparing the pre and post migrated tables and views </a:t>
            </a:r>
          </a:p>
          <a:p>
            <a:pPr marL="171450" indent="-171450">
              <a:buSzPct val="125000"/>
              <a:buFont typeface="Arial" panose="020B0604020202020204" pitchFamily="34" charset="0"/>
              <a:buChar char="•"/>
              <a:defRPr/>
            </a:pPr>
            <a:r>
              <a:rPr lang="en-US" sz="1100" dirty="0">
                <a:solidFill>
                  <a:srgbClr val="000000"/>
                </a:solidFill>
                <a:latin typeface="Arial" panose="020B0604020202020204"/>
                <a:cs typeface="Calibri" panose="020F0502020204030204" pitchFamily="34" charset="0"/>
              </a:rPr>
              <a:t>Validate tables/views for the below kinds of loads</a:t>
            </a:r>
          </a:p>
          <a:p>
            <a:pPr marL="780807"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History loads</a:t>
            </a:r>
          </a:p>
          <a:p>
            <a:pPr marL="780807"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Incremental loads</a:t>
            </a:r>
            <a:endParaRPr kumimoji="0" lang="en-US" sz="1100" b="0" i="0" u="none" strike="noStrike" kern="1200" cap="none" spc="0" normalizeH="0" baseline="0" noProof="0" dirty="0">
              <a:ln>
                <a:noFill/>
              </a:ln>
              <a:solidFill>
                <a:srgbClr val="0033A0"/>
              </a:solidFill>
              <a:effectLst/>
              <a:uLnTx/>
              <a:uFillTx/>
              <a:latin typeface="Arial" panose="020B0604020202020204"/>
              <a:ea typeface="+mn-ea"/>
              <a:cs typeface="Calibri" panose="020F0502020204030204" pitchFamily="34" charset="0"/>
            </a:endParaRPr>
          </a:p>
        </p:txBody>
      </p:sp>
      <p:sp>
        <p:nvSpPr>
          <p:cNvPr id="96" name="Rounded Rectangle 95"/>
          <p:cNvSpPr/>
          <p:nvPr/>
        </p:nvSpPr>
        <p:spPr bwMode="auto">
          <a:xfrm flipH="1">
            <a:off x="338986" y="2042928"/>
            <a:ext cx="3282493" cy="323851"/>
          </a:xfrm>
          <a:prstGeom prst="roundRect">
            <a:avLst/>
          </a:prstGeom>
          <a:solidFill>
            <a:schemeClr val="accent1"/>
          </a:solidFill>
          <a:ln w="9525" cap="flat" cmpd="sng" algn="ctr">
            <a:noFill/>
            <a:prstDash val="solid"/>
            <a:round/>
            <a:headEnd type="none" w="med" len="med"/>
            <a:tailEnd type="none" w="med" len="me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Reconciliation checks</a:t>
            </a:r>
          </a:p>
        </p:txBody>
      </p:sp>
      <p:pic>
        <p:nvPicPr>
          <p:cNvPr id="10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2709" y="1975586"/>
            <a:ext cx="491001" cy="412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 name="5-Point Star 121"/>
          <p:cNvSpPr/>
          <p:nvPr/>
        </p:nvSpPr>
        <p:spPr>
          <a:xfrm>
            <a:off x="3230878" y="823592"/>
            <a:ext cx="412728" cy="41516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9" name="5-Point Star 58"/>
          <p:cNvSpPr/>
          <p:nvPr/>
        </p:nvSpPr>
        <p:spPr>
          <a:xfrm>
            <a:off x="11443656" y="2391349"/>
            <a:ext cx="382851" cy="37715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0" name="5-Point Star 59"/>
          <p:cNvSpPr/>
          <p:nvPr/>
        </p:nvSpPr>
        <p:spPr>
          <a:xfrm>
            <a:off x="11443656" y="3394802"/>
            <a:ext cx="382851" cy="37715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2" name="5-Point Star 61"/>
          <p:cNvSpPr/>
          <p:nvPr/>
        </p:nvSpPr>
        <p:spPr>
          <a:xfrm>
            <a:off x="3216181" y="4729689"/>
            <a:ext cx="382851" cy="377154"/>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4" name="5-Point Star 63"/>
          <p:cNvSpPr/>
          <p:nvPr/>
        </p:nvSpPr>
        <p:spPr>
          <a:xfrm>
            <a:off x="3230878" y="1910111"/>
            <a:ext cx="412728" cy="41516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5" name="5-Point Star 64"/>
          <p:cNvSpPr/>
          <p:nvPr/>
        </p:nvSpPr>
        <p:spPr>
          <a:xfrm>
            <a:off x="3230878" y="3339680"/>
            <a:ext cx="412728" cy="41516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9" name="Group 8"/>
          <p:cNvGrpSpPr/>
          <p:nvPr/>
        </p:nvGrpSpPr>
        <p:grpSpPr>
          <a:xfrm rot="20669080">
            <a:off x="4654591" y="1187236"/>
            <a:ext cx="2811327" cy="3281191"/>
            <a:chOff x="4424371" y="1140213"/>
            <a:chExt cx="3234886" cy="3775541"/>
          </a:xfrm>
        </p:grpSpPr>
        <p:pic>
          <p:nvPicPr>
            <p:cNvPr id="1026" name="Picture 2" descr="Image result for gear icon"/>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624340" y="1140213"/>
              <a:ext cx="1510673" cy="151067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gear icon"/>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48584" y="1922679"/>
              <a:ext cx="1510673" cy="151067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gear icon"/>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24371" y="2883203"/>
              <a:ext cx="2032551" cy="20325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930920">
              <a:off x="4847058" y="1379147"/>
              <a:ext cx="1065238" cy="1049792"/>
            </a:xfrm>
            <a:prstGeom prst="ellipse">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Extract</a:t>
              </a:r>
            </a:p>
          </p:txBody>
        </p:sp>
        <p:sp>
          <p:nvSpPr>
            <p:cNvPr id="69" name="TextBox 68"/>
            <p:cNvSpPr txBox="1"/>
            <p:nvPr/>
          </p:nvSpPr>
          <p:spPr>
            <a:xfrm rot="930920">
              <a:off x="6357731" y="2126352"/>
              <a:ext cx="1104380" cy="1088367"/>
            </a:xfrm>
            <a:prstGeom prst="ellipse">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1" name="TextBox 70"/>
            <p:cNvSpPr txBox="1"/>
            <p:nvPr/>
          </p:nvSpPr>
          <p:spPr>
            <a:xfrm rot="930920">
              <a:off x="4747100" y="3190616"/>
              <a:ext cx="1423167" cy="1402532"/>
            </a:xfrm>
            <a:prstGeom prst="ellipse">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Validate</a:t>
              </a:r>
            </a:p>
          </p:txBody>
        </p:sp>
      </p:grpSp>
      <p:sp>
        <p:nvSpPr>
          <p:cNvPr id="10" name="Arc 9"/>
          <p:cNvSpPr/>
          <p:nvPr/>
        </p:nvSpPr>
        <p:spPr>
          <a:xfrm>
            <a:off x="5988585" y="1526244"/>
            <a:ext cx="1588744" cy="1588744"/>
          </a:xfrm>
          <a:prstGeom prst="arc">
            <a:avLst>
              <a:gd name="adj1" fmla="val 16200000"/>
              <a:gd name="adj2" fmla="val 3515309"/>
            </a:avLst>
          </a:prstGeom>
          <a:ln w="38100">
            <a:solidFill>
              <a:schemeClr val="accent6">
                <a:lumMod val="40000"/>
                <a:lumOff val="6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3" name="Arc 72"/>
          <p:cNvSpPr/>
          <p:nvPr/>
        </p:nvSpPr>
        <p:spPr>
          <a:xfrm rot="12600000">
            <a:off x="4437938" y="1286667"/>
            <a:ext cx="1588744" cy="1588744"/>
          </a:xfrm>
          <a:prstGeom prst="arc">
            <a:avLst>
              <a:gd name="adj1" fmla="val 16200000"/>
              <a:gd name="adj2" fmla="val 3515309"/>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4" name="Arc 73"/>
          <p:cNvSpPr/>
          <p:nvPr/>
        </p:nvSpPr>
        <p:spPr>
          <a:xfrm rot="8100000">
            <a:off x="4676197" y="2621720"/>
            <a:ext cx="2102166" cy="2102166"/>
          </a:xfrm>
          <a:prstGeom prst="arc">
            <a:avLst>
              <a:gd name="adj1" fmla="val 16200000"/>
              <a:gd name="adj2" fmla="val 3515309"/>
            </a:avLst>
          </a:prstGeom>
          <a:ln w="38100">
            <a:solidFill>
              <a:schemeClr val="tx1">
                <a:lumMod val="40000"/>
                <a:lumOff val="6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1" name="TextBox 50"/>
          <p:cNvSpPr txBox="1"/>
          <p:nvPr/>
        </p:nvSpPr>
        <p:spPr>
          <a:xfrm>
            <a:off x="6261630" y="1875325"/>
            <a:ext cx="925761" cy="912338"/>
          </a:xfrm>
          <a:prstGeom prst="ellipse">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panose="020B0604020202020204"/>
                <a:ea typeface="+mn-ea"/>
                <a:cs typeface="+mn-cs"/>
              </a:rPr>
              <a:t>Load</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Rectangle 51"/>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Rajesh</a:t>
            </a:r>
            <a:endParaRPr lang="en-US" dirty="0"/>
          </a:p>
        </p:txBody>
      </p:sp>
    </p:spTree>
    <p:extLst>
      <p:ext uri="{BB962C8B-B14F-4D97-AF65-F5344CB8AC3E}">
        <p14:creationId xmlns:p14="http://schemas.microsoft.com/office/powerpoint/2010/main" val="3356103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Parallel Runs consideration</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21</a:t>
            </a:fld>
            <a:endParaRPr lang="en-US" dirty="0"/>
          </a:p>
        </p:txBody>
      </p:sp>
      <p:sp>
        <p:nvSpPr>
          <p:cNvPr id="6" name="Rectangle 5"/>
          <p:cNvSpPr/>
          <p:nvPr/>
        </p:nvSpPr>
        <p:spPr>
          <a:xfrm>
            <a:off x="932873" y="3457233"/>
            <a:ext cx="3257524" cy="2286780"/>
          </a:xfrm>
          <a:prstGeom prst="rect">
            <a:avLst/>
          </a:prstGeom>
        </p:spPr>
        <p:txBody>
          <a:bodyPr wrap="square">
            <a:spAutoFit/>
          </a:bodyPr>
          <a:lstStyle/>
          <a:p>
            <a:pPr marL="609570" lvl="1" defTabSz="1219140" fontAlgn="t">
              <a:lnSpc>
                <a:spcPct val="115000"/>
              </a:lnSpc>
              <a:tabLst>
                <a:tab pos="609570" algn="l"/>
              </a:tabLst>
              <a:defRPr/>
            </a:pPr>
            <a:endParaRPr lang="en-US" sz="1200" b="1" dirty="0">
              <a:solidFill>
                <a:srgbClr val="000000"/>
              </a:solidFill>
              <a:latin typeface="Arial" panose="020B0604020202020204" pitchFamily="34" charset="0"/>
              <a:cs typeface="Arial" panose="020B0604020202020204" pitchFamily="34" charset="0"/>
            </a:endParaRPr>
          </a:p>
          <a:p>
            <a:pPr marL="895319" lvl="1" indent="-285750" defTabSz="1219140" fontAlgn="t">
              <a:lnSpc>
                <a:spcPct val="115000"/>
              </a:lnSpc>
              <a:buFont typeface="Arial" panose="020B0604020202020204" pitchFamily="34" charset="0"/>
              <a:buChar char="•"/>
              <a:tabLst>
                <a:tab pos="609570" algn="l"/>
              </a:tabLst>
              <a:defRPr/>
            </a:pPr>
            <a:r>
              <a:rPr lang="en-US" sz="1200" dirty="0">
                <a:solidFill>
                  <a:srgbClr val="000000"/>
                </a:solidFill>
                <a:latin typeface="Arial" panose="020B0604020202020204" pitchFamily="34" charset="0"/>
                <a:cs typeface="Arial" panose="020B0604020202020204" pitchFamily="34" charset="0"/>
              </a:rPr>
              <a:t>Execute </a:t>
            </a:r>
            <a:r>
              <a:rPr lang="en-US" sz="1200" dirty="0" smtClean="0">
                <a:solidFill>
                  <a:srgbClr val="000000"/>
                </a:solidFill>
                <a:latin typeface="Arial" panose="020B0604020202020204" pitchFamily="34" charset="0"/>
                <a:cs typeface="Arial" panose="020B0604020202020204" pitchFamily="34" charset="0"/>
              </a:rPr>
              <a:t>process </a:t>
            </a:r>
            <a:endParaRPr lang="en-US" sz="1200" dirty="0">
              <a:solidFill>
                <a:srgbClr val="000000"/>
              </a:solidFill>
              <a:latin typeface="Arial" panose="020B0604020202020204" pitchFamily="34" charset="0"/>
              <a:cs typeface="Arial" panose="020B0604020202020204" pitchFamily="34" charset="0"/>
            </a:endParaRPr>
          </a:p>
          <a:p>
            <a:pPr marL="895319" lvl="1" indent="-285750" defTabSz="1219140" fontAlgn="t">
              <a:lnSpc>
                <a:spcPct val="115000"/>
              </a:lnSpc>
              <a:buFont typeface="Arial" panose="020B0604020202020204" pitchFamily="34" charset="0"/>
              <a:buChar char="•"/>
              <a:tabLst>
                <a:tab pos="609570" algn="l"/>
              </a:tabLst>
              <a:defRPr/>
            </a:pPr>
            <a:endParaRPr lang="en-US" sz="1200" dirty="0" smtClean="0">
              <a:solidFill>
                <a:srgbClr val="000000"/>
              </a:solidFill>
              <a:latin typeface="Arial" panose="020B0604020202020204" pitchFamily="34" charset="0"/>
              <a:cs typeface="Arial" panose="020B0604020202020204" pitchFamily="34" charset="0"/>
            </a:endParaRPr>
          </a:p>
          <a:p>
            <a:pPr marL="895319" lvl="1" indent="-285750" defTabSz="1219140" fontAlgn="t">
              <a:lnSpc>
                <a:spcPct val="115000"/>
              </a:lnSpc>
              <a:buFont typeface="Arial" panose="020B0604020202020204" pitchFamily="34" charset="0"/>
              <a:buChar char="•"/>
              <a:tabLst>
                <a:tab pos="609570" algn="l"/>
              </a:tabLst>
              <a:defRPr/>
            </a:pPr>
            <a:r>
              <a:rPr lang="en-US" sz="1200" dirty="0" smtClean="0">
                <a:solidFill>
                  <a:srgbClr val="000000"/>
                </a:solidFill>
                <a:latin typeface="Arial" panose="020B0604020202020204" pitchFamily="34" charset="0"/>
                <a:cs typeface="Arial" panose="020B0604020202020204" pitchFamily="34" charset="0"/>
              </a:rPr>
              <a:t>Prepare </a:t>
            </a:r>
            <a:r>
              <a:rPr lang="en-US" sz="1200" dirty="0">
                <a:solidFill>
                  <a:srgbClr val="000000"/>
                </a:solidFill>
                <a:latin typeface="Arial" panose="020B0604020202020204" pitchFamily="34" charset="0"/>
                <a:cs typeface="Arial" panose="020B0604020202020204" pitchFamily="34" charset="0"/>
              </a:rPr>
              <a:t>validation and comparison statistics mentioned above</a:t>
            </a:r>
          </a:p>
          <a:p>
            <a:pPr marL="895319" lvl="1" indent="-285750" defTabSz="1219140" fontAlgn="t">
              <a:lnSpc>
                <a:spcPct val="115000"/>
              </a:lnSpc>
              <a:buFont typeface="Arial" panose="020B0604020202020204" pitchFamily="34" charset="0"/>
              <a:buChar char="•"/>
              <a:tabLst>
                <a:tab pos="609570" algn="l"/>
              </a:tabLst>
              <a:defRPr/>
            </a:pPr>
            <a:endParaRPr lang="en-US" sz="1200" dirty="0" smtClean="0">
              <a:solidFill>
                <a:srgbClr val="000000"/>
              </a:solidFill>
              <a:latin typeface="Arial" panose="020B0604020202020204" pitchFamily="34" charset="0"/>
              <a:cs typeface="Arial" panose="020B0604020202020204" pitchFamily="34" charset="0"/>
            </a:endParaRPr>
          </a:p>
          <a:p>
            <a:pPr marL="895319" lvl="1" indent="-285750" defTabSz="1219140" fontAlgn="t">
              <a:lnSpc>
                <a:spcPct val="115000"/>
              </a:lnSpc>
              <a:buFont typeface="Arial" panose="020B0604020202020204" pitchFamily="34" charset="0"/>
              <a:buChar char="•"/>
              <a:tabLst>
                <a:tab pos="609570" algn="l"/>
              </a:tabLst>
              <a:defRPr/>
            </a:pPr>
            <a:r>
              <a:rPr lang="en-US" sz="1200" dirty="0" smtClean="0">
                <a:solidFill>
                  <a:srgbClr val="000000"/>
                </a:solidFill>
                <a:latin typeface="Arial" panose="020B0604020202020204" pitchFamily="34" charset="0"/>
                <a:cs typeface="Arial" panose="020B0604020202020204" pitchFamily="34" charset="0"/>
              </a:rPr>
              <a:t>Monitor </a:t>
            </a:r>
            <a:r>
              <a:rPr lang="en-US" sz="1200" dirty="0">
                <a:solidFill>
                  <a:srgbClr val="000000"/>
                </a:solidFill>
                <a:latin typeface="Arial" panose="020B0604020202020204" pitchFamily="34" charset="0"/>
                <a:cs typeface="Arial" panose="020B0604020202020204" pitchFamily="34" charset="0"/>
              </a:rPr>
              <a:t>performance and provide stats</a:t>
            </a:r>
          </a:p>
          <a:p>
            <a:pPr marL="838158" lvl="1" indent="-228589" defTabSz="1219140" fontAlgn="t">
              <a:lnSpc>
                <a:spcPct val="115000"/>
              </a:lnSpc>
              <a:buFont typeface="Wingdings" panose="05000000000000000000" pitchFamily="2" charset="2"/>
              <a:buChar char="§"/>
              <a:tabLst>
                <a:tab pos="609570" algn="l"/>
              </a:tabLst>
              <a:defRPr/>
            </a:pPr>
            <a:endParaRPr lang="en-US" sz="1600" dirty="0">
              <a:solidFill>
                <a:srgbClr val="000000"/>
              </a:solidFill>
              <a:latin typeface="Arial" panose="020B0604020202020204" pitchFamily="34" charset="0"/>
              <a:cs typeface="Arial" panose="020B0604020202020204" pitchFamily="34" charset="0"/>
            </a:endParaRPr>
          </a:p>
        </p:txBody>
      </p:sp>
      <p:sp>
        <p:nvSpPr>
          <p:cNvPr id="8" name="Rounded Rectangle 7"/>
          <p:cNvSpPr/>
          <p:nvPr/>
        </p:nvSpPr>
        <p:spPr>
          <a:xfrm>
            <a:off x="1646352" y="3337953"/>
            <a:ext cx="2246777" cy="2466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defRPr/>
            </a:pPr>
            <a:r>
              <a:rPr lang="en-US" sz="1200" b="1" dirty="0" smtClean="0">
                <a:solidFill>
                  <a:srgbClr val="FFFFFF"/>
                </a:solidFill>
                <a:latin typeface="Arial" panose="020B0604020202020204" pitchFamily="34" charset="0"/>
                <a:cs typeface="Arial" panose="020B0604020202020204" pitchFamily="34" charset="0"/>
              </a:rPr>
              <a:t>Project Team  </a:t>
            </a:r>
            <a:endParaRPr lang="en-US" sz="1200" b="1" dirty="0">
              <a:solidFill>
                <a:srgbClr val="FFFFFF"/>
              </a:solidFill>
              <a:latin typeface="Arial" panose="020B0604020202020204" pitchFamily="34" charset="0"/>
              <a:cs typeface="Arial" panose="020B0604020202020204" pitchFamily="34" charset="0"/>
            </a:endParaRPr>
          </a:p>
        </p:txBody>
      </p:sp>
      <p:sp>
        <p:nvSpPr>
          <p:cNvPr id="9" name="Rectangle 8"/>
          <p:cNvSpPr/>
          <p:nvPr/>
        </p:nvSpPr>
        <p:spPr>
          <a:xfrm>
            <a:off x="4054769" y="3665052"/>
            <a:ext cx="2929632" cy="1366528"/>
          </a:xfrm>
          <a:prstGeom prst="rect">
            <a:avLst/>
          </a:prstGeom>
        </p:spPr>
        <p:txBody>
          <a:bodyPr wrap="square">
            <a:spAutoFit/>
          </a:bodyPr>
          <a:lstStyle/>
          <a:p>
            <a:pPr marL="895319" lvl="1" indent="-285750" defTabSz="1219140" fontAlgn="t">
              <a:lnSpc>
                <a:spcPct val="115000"/>
              </a:lnSpc>
              <a:buFont typeface="Arial" panose="020B0604020202020204" pitchFamily="34" charset="0"/>
              <a:buChar char="•"/>
              <a:tabLst>
                <a:tab pos="609570" algn="l"/>
              </a:tabLst>
              <a:defRPr/>
            </a:pPr>
            <a:r>
              <a:rPr lang="en-US" sz="1200" dirty="0">
                <a:solidFill>
                  <a:srgbClr val="000000"/>
                </a:solidFill>
                <a:latin typeface="Arial" panose="020B0604020202020204" pitchFamily="34" charset="0"/>
                <a:cs typeface="Arial" panose="020B0604020202020204" pitchFamily="34" charset="0"/>
              </a:rPr>
              <a:t>Review </a:t>
            </a:r>
            <a:r>
              <a:rPr lang="en-US" sz="1200" dirty="0" smtClean="0">
                <a:solidFill>
                  <a:srgbClr val="000000"/>
                </a:solidFill>
                <a:latin typeface="Arial" panose="020B0604020202020204" pitchFamily="34" charset="0"/>
                <a:cs typeface="Arial" panose="020B0604020202020204" pitchFamily="34" charset="0"/>
              </a:rPr>
              <a:t>validation </a:t>
            </a:r>
            <a:r>
              <a:rPr lang="en-US" sz="1200" dirty="0">
                <a:solidFill>
                  <a:srgbClr val="000000"/>
                </a:solidFill>
                <a:latin typeface="Arial" panose="020B0604020202020204" pitchFamily="34" charset="0"/>
                <a:cs typeface="Arial" panose="020B0604020202020204" pitchFamily="34" charset="0"/>
              </a:rPr>
              <a:t>and </a:t>
            </a:r>
            <a:r>
              <a:rPr lang="en-US" sz="1200" dirty="0" smtClean="0">
                <a:solidFill>
                  <a:srgbClr val="000000"/>
                </a:solidFill>
                <a:latin typeface="Arial" panose="020B0604020202020204" pitchFamily="34" charset="0"/>
                <a:cs typeface="Arial" panose="020B0604020202020204" pitchFamily="34" charset="0"/>
              </a:rPr>
              <a:t>comparison statistics</a:t>
            </a:r>
          </a:p>
          <a:p>
            <a:pPr marL="895319" lvl="1" indent="-285750" defTabSz="1219140" fontAlgn="t">
              <a:lnSpc>
                <a:spcPct val="115000"/>
              </a:lnSpc>
              <a:buFont typeface="Arial" panose="020B0604020202020204" pitchFamily="34" charset="0"/>
              <a:buChar char="•"/>
              <a:tabLst>
                <a:tab pos="609570" algn="l"/>
              </a:tabLst>
              <a:defRPr/>
            </a:pPr>
            <a:endParaRPr lang="en-US" sz="1200" dirty="0" smtClean="0">
              <a:solidFill>
                <a:srgbClr val="000000"/>
              </a:solidFill>
              <a:latin typeface="Arial" panose="020B0604020202020204" pitchFamily="34" charset="0"/>
              <a:cs typeface="Arial" panose="020B0604020202020204" pitchFamily="34" charset="0"/>
            </a:endParaRPr>
          </a:p>
          <a:p>
            <a:pPr marL="895319" lvl="1" indent="-285750" defTabSz="1219140" fontAlgn="t">
              <a:lnSpc>
                <a:spcPct val="115000"/>
              </a:lnSpc>
              <a:buFont typeface="Arial" panose="020B0604020202020204" pitchFamily="34" charset="0"/>
              <a:buChar char="•"/>
              <a:tabLst>
                <a:tab pos="609570" algn="l"/>
              </a:tabLst>
              <a:defRPr/>
            </a:pPr>
            <a:r>
              <a:rPr lang="en-US" sz="1200" dirty="0" smtClean="0">
                <a:solidFill>
                  <a:srgbClr val="000000"/>
                </a:solidFill>
                <a:latin typeface="Arial" panose="020B0604020202020204" pitchFamily="34" charset="0"/>
                <a:cs typeface="Arial" panose="020B0604020202020204" pitchFamily="34" charset="0"/>
              </a:rPr>
              <a:t>Confirm that the process built are in ready for on-going operations </a:t>
            </a:r>
            <a:endParaRPr lang="en-US" sz="1200" dirty="0">
              <a:solidFill>
                <a:srgbClr val="000000"/>
              </a:solidFill>
              <a:latin typeface="Arial" panose="020B0604020202020204" pitchFamily="34" charset="0"/>
              <a:cs typeface="Arial" panose="020B0604020202020204" pitchFamily="34" charset="0"/>
            </a:endParaRPr>
          </a:p>
        </p:txBody>
      </p:sp>
      <p:sp>
        <p:nvSpPr>
          <p:cNvPr id="11" name="Rounded Rectangle 10"/>
          <p:cNvSpPr/>
          <p:nvPr/>
        </p:nvSpPr>
        <p:spPr>
          <a:xfrm>
            <a:off x="4707846" y="3337953"/>
            <a:ext cx="2246777" cy="2466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defRPr/>
            </a:pPr>
            <a:r>
              <a:rPr lang="en-US" sz="1200" b="1" dirty="0">
                <a:solidFill>
                  <a:srgbClr val="FFFFFF"/>
                </a:solidFill>
                <a:latin typeface="Arial" panose="020B0604020202020204" pitchFamily="34" charset="0"/>
                <a:cs typeface="Arial" panose="020B0604020202020204" pitchFamily="34" charset="0"/>
              </a:rPr>
              <a:t>MSP </a:t>
            </a:r>
            <a:r>
              <a:rPr lang="en-US" sz="1200" b="1" dirty="0" smtClean="0">
                <a:solidFill>
                  <a:srgbClr val="FFFFFF"/>
                </a:solidFill>
                <a:latin typeface="Arial" panose="020B0604020202020204" pitchFamily="34" charset="0"/>
                <a:cs typeface="Arial" panose="020B0604020202020204" pitchFamily="34" charset="0"/>
              </a:rPr>
              <a:t>Team </a:t>
            </a:r>
            <a:endParaRPr lang="en-US" sz="1200" b="1" dirty="0">
              <a:solidFill>
                <a:srgbClr val="FFFFFF"/>
              </a:solidFill>
              <a:latin typeface="Arial" panose="020B0604020202020204" pitchFamily="34" charset="0"/>
              <a:cs typeface="Arial" panose="020B0604020202020204" pitchFamily="34" charset="0"/>
            </a:endParaRPr>
          </a:p>
        </p:txBody>
      </p:sp>
      <p:sp>
        <p:nvSpPr>
          <p:cNvPr id="12" name="Rectangle 11"/>
          <p:cNvSpPr/>
          <p:nvPr/>
        </p:nvSpPr>
        <p:spPr>
          <a:xfrm>
            <a:off x="6996546" y="3595777"/>
            <a:ext cx="3257524" cy="800219"/>
          </a:xfrm>
          <a:prstGeom prst="rect">
            <a:avLst/>
          </a:prstGeom>
        </p:spPr>
        <p:txBody>
          <a:bodyPr wrap="square">
            <a:spAutoFit/>
          </a:bodyPr>
          <a:lstStyle/>
          <a:p>
            <a:pPr marL="895319" lvl="1" indent="-285750" defTabSz="1219140" fontAlgn="t">
              <a:lnSpc>
                <a:spcPct val="115000"/>
              </a:lnSpc>
              <a:buFont typeface="Arial" panose="020B0604020202020204" pitchFamily="34" charset="0"/>
              <a:buChar char="•"/>
              <a:tabLst>
                <a:tab pos="609570" algn="l"/>
              </a:tabLst>
              <a:defRPr/>
            </a:pPr>
            <a:r>
              <a:rPr lang="en-US" sz="1200" dirty="0">
                <a:solidFill>
                  <a:srgbClr val="000000"/>
                </a:solidFill>
                <a:latin typeface="Arial" panose="020B0604020202020204" pitchFamily="34" charset="0"/>
                <a:cs typeface="Arial" panose="020B0604020202020204" pitchFamily="34" charset="0"/>
              </a:rPr>
              <a:t>Review the UAT results and </a:t>
            </a:r>
            <a:r>
              <a:rPr lang="en-US" sz="1200" dirty="0" smtClean="0">
                <a:solidFill>
                  <a:srgbClr val="000000"/>
                </a:solidFill>
                <a:latin typeface="Arial" panose="020B0604020202020204" pitchFamily="34" charset="0"/>
                <a:cs typeface="Arial" panose="020B0604020202020204" pitchFamily="34" charset="0"/>
              </a:rPr>
              <a:t>provide </a:t>
            </a:r>
            <a:r>
              <a:rPr lang="en-US" sz="1200" dirty="0">
                <a:solidFill>
                  <a:srgbClr val="000000"/>
                </a:solidFill>
                <a:latin typeface="Arial" panose="020B0604020202020204" pitchFamily="34" charset="0"/>
                <a:cs typeface="Arial" panose="020B0604020202020204" pitchFamily="34" charset="0"/>
              </a:rPr>
              <a:t>signoff</a:t>
            </a:r>
          </a:p>
          <a:p>
            <a:pPr marL="838158" lvl="1" indent="-228589" defTabSz="1219140" fontAlgn="t">
              <a:lnSpc>
                <a:spcPct val="115000"/>
              </a:lnSpc>
              <a:buFont typeface="Wingdings" panose="05000000000000000000" pitchFamily="2" charset="2"/>
              <a:buChar char="§"/>
              <a:tabLst>
                <a:tab pos="609570" algn="l"/>
              </a:tabLst>
              <a:defRPr/>
            </a:pPr>
            <a:endParaRPr lang="en-US" sz="1600" dirty="0">
              <a:solidFill>
                <a:srgbClr val="000000"/>
              </a:solidFill>
              <a:latin typeface="Arial" panose="020B0604020202020204" pitchFamily="34" charset="0"/>
              <a:cs typeface="Arial" panose="020B0604020202020204" pitchFamily="34" charset="0"/>
            </a:endParaRPr>
          </a:p>
        </p:txBody>
      </p:sp>
      <p:sp>
        <p:nvSpPr>
          <p:cNvPr id="14" name="Rounded Rectangle 13"/>
          <p:cNvSpPr/>
          <p:nvPr/>
        </p:nvSpPr>
        <p:spPr>
          <a:xfrm>
            <a:off x="7814437" y="3337953"/>
            <a:ext cx="2246777" cy="2466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defRPr/>
            </a:pPr>
            <a:r>
              <a:rPr lang="en-US" sz="1200" b="1" dirty="0" smtClean="0">
                <a:solidFill>
                  <a:srgbClr val="FFFFFF"/>
                </a:solidFill>
                <a:latin typeface="Arial" panose="020B0604020202020204" pitchFamily="34" charset="0"/>
                <a:cs typeface="Arial" panose="020B0604020202020204" pitchFamily="34" charset="0"/>
              </a:rPr>
              <a:t>AbbVie BTS</a:t>
            </a:r>
            <a:endParaRPr lang="en-US" sz="1200" b="1" dirty="0">
              <a:solidFill>
                <a:srgbClr val="FFFFFF"/>
              </a:solidFill>
              <a:latin typeface="Arial" panose="020B0604020202020204" pitchFamily="34" charset="0"/>
              <a:cs typeface="Arial" panose="020B0604020202020204" pitchFamily="34" charset="0"/>
            </a:endParaRPr>
          </a:p>
        </p:txBody>
      </p:sp>
      <p:sp>
        <p:nvSpPr>
          <p:cNvPr id="16" name="Rectangle 15"/>
          <p:cNvSpPr/>
          <p:nvPr/>
        </p:nvSpPr>
        <p:spPr>
          <a:xfrm>
            <a:off x="1482156" y="827207"/>
            <a:ext cx="10254096" cy="1668214"/>
          </a:xfrm>
          <a:prstGeom prst="rect">
            <a:avLst/>
          </a:prstGeom>
        </p:spPr>
        <p:txBody>
          <a:bodyPr wrap="square">
            <a:spAutoFit/>
          </a:bodyPr>
          <a:lstStyle/>
          <a:p>
            <a:pPr marL="171450" indent="-171450" defTabSz="609570">
              <a:lnSpc>
                <a:spcPct val="150000"/>
              </a:lnSpc>
              <a:buFont typeface="Arial" panose="020B0604020202020204" pitchFamily="34" charset="0"/>
              <a:buChar char="•"/>
            </a:pPr>
            <a:r>
              <a:rPr lang="en-US" sz="1400" i="1" dirty="0">
                <a:solidFill>
                  <a:schemeClr val="tx2"/>
                </a:solidFill>
              </a:rPr>
              <a:t>There will be </a:t>
            </a:r>
            <a:r>
              <a:rPr lang="en-US" sz="1400" b="1" i="1" dirty="0">
                <a:solidFill>
                  <a:schemeClr val="tx2"/>
                </a:solidFill>
              </a:rPr>
              <a:t>4 weeks of </a:t>
            </a:r>
            <a:r>
              <a:rPr lang="en-US" sz="1400" b="1" i="1" dirty="0" smtClean="0">
                <a:solidFill>
                  <a:schemeClr val="tx2"/>
                </a:solidFill>
              </a:rPr>
              <a:t>parallel </a:t>
            </a:r>
            <a:r>
              <a:rPr lang="en-US" sz="1400" b="1" i="1" dirty="0">
                <a:solidFill>
                  <a:schemeClr val="tx2"/>
                </a:solidFill>
              </a:rPr>
              <a:t>run</a:t>
            </a:r>
          </a:p>
          <a:p>
            <a:pPr marL="171450" indent="-171450" defTabSz="609570">
              <a:lnSpc>
                <a:spcPct val="150000"/>
              </a:lnSpc>
              <a:buFont typeface="Arial" panose="020B0604020202020204" pitchFamily="34" charset="0"/>
              <a:buChar char="•"/>
            </a:pPr>
            <a:r>
              <a:rPr lang="en-US" sz="1400" i="1" dirty="0" smtClean="0">
                <a:solidFill>
                  <a:schemeClr val="tx2"/>
                </a:solidFill>
              </a:rPr>
              <a:t>Parallel </a:t>
            </a:r>
            <a:r>
              <a:rPr lang="en-US" sz="1400" i="1" dirty="0">
                <a:solidFill>
                  <a:schemeClr val="tx2"/>
                </a:solidFill>
              </a:rPr>
              <a:t>run </a:t>
            </a:r>
            <a:r>
              <a:rPr lang="en-US" sz="1400" i="1" dirty="0" smtClean="0">
                <a:solidFill>
                  <a:schemeClr val="tx2"/>
                </a:solidFill>
              </a:rPr>
              <a:t>includes </a:t>
            </a:r>
            <a:r>
              <a:rPr lang="en-US" sz="1400" b="1" i="1" dirty="0">
                <a:solidFill>
                  <a:schemeClr val="tx2"/>
                </a:solidFill>
              </a:rPr>
              <a:t>weekly to monthly roll up</a:t>
            </a:r>
          </a:p>
          <a:p>
            <a:pPr marL="171450" indent="-171450" defTabSz="609570">
              <a:lnSpc>
                <a:spcPct val="150000"/>
              </a:lnSpc>
              <a:buFont typeface="Arial" panose="020B0604020202020204" pitchFamily="34" charset="0"/>
              <a:buChar char="•"/>
            </a:pPr>
            <a:r>
              <a:rPr lang="en-US" sz="1400" i="1" dirty="0">
                <a:solidFill>
                  <a:schemeClr val="tx2"/>
                </a:solidFill>
              </a:rPr>
              <a:t>Existing </a:t>
            </a:r>
            <a:r>
              <a:rPr lang="en-US" sz="1400" b="1" i="1" dirty="0">
                <a:solidFill>
                  <a:schemeClr val="tx2"/>
                </a:solidFill>
              </a:rPr>
              <a:t>manual validation / DIF / DQM on TD needs to leveraged to </a:t>
            </a:r>
            <a:r>
              <a:rPr lang="en-US" sz="1400" b="1" i="1" dirty="0" smtClean="0">
                <a:solidFill>
                  <a:schemeClr val="tx2"/>
                </a:solidFill>
              </a:rPr>
              <a:t>Redshift/Snowflake</a:t>
            </a:r>
            <a:endParaRPr lang="en-US" sz="1400" b="1" i="1" dirty="0">
              <a:solidFill>
                <a:schemeClr val="tx2"/>
              </a:solidFill>
            </a:endParaRPr>
          </a:p>
          <a:p>
            <a:pPr marL="171450" indent="-171450" defTabSz="609570">
              <a:lnSpc>
                <a:spcPct val="150000"/>
              </a:lnSpc>
              <a:buFont typeface="Arial" panose="020B0604020202020204" pitchFamily="34" charset="0"/>
              <a:buChar char="•"/>
            </a:pPr>
            <a:r>
              <a:rPr lang="en-US" sz="1400" b="1" i="1" dirty="0">
                <a:solidFill>
                  <a:schemeClr val="tx2"/>
                </a:solidFill>
              </a:rPr>
              <a:t>Manual AVER </a:t>
            </a:r>
            <a:r>
              <a:rPr lang="en-US" sz="1400" i="1" dirty="0">
                <a:solidFill>
                  <a:schemeClr val="tx2"/>
                </a:solidFill>
              </a:rPr>
              <a:t>between TD and </a:t>
            </a:r>
            <a:r>
              <a:rPr lang="en-US" sz="1400" i="1" dirty="0" smtClean="0">
                <a:solidFill>
                  <a:schemeClr val="tx2"/>
                </a:solidFill>
              </a:rPr>
              <a:t>Redshift/Snowflake</a:t>
            </a:r>
            <a:endParaRPr lang="en-US" sz="1400" i="1" dirty="0">
              <a:solidFill>
                <a:schemeClr val="tx2"/>
              </a:solidFill>
            </a:endParaRPr>
          </a:p>
          <a:p>
            <a:pPr marL="171450" indent="-171450" defTabSz="609570">
              <a:lnSpc>
                <a:spcPct val="150000"/>
              </a:lnSpc>
              <a:buFont typeface="Arial" panose="020B0604020202020204" pitchFamily="34" charset="0"/>
              <a:buChar char="•"/>
            </a:pPr>
            <a:r>
              <a:rPr lang="en-US" sz="1400" i="1" dirty="0">
                <a:solidFill>
                  <a:schemeClr val="tx2"/>
                </a:solidFill>
              </a:rPr>
              <a:t>Trend </a:t>
            </a:r>
            <a:r>
              <a:rPr lang="en-US" sz="1400" i="1" dirty="0" smtClean="0">
                <a:solidFill>
                  <a:schemeClr val="tx2"/>
                </a:solidFill>
              </a:rPr>
              <a:t>report </a:t>
            </a:r>
            <a:r>
              <a:rPr lang="en-US" sz="1400" i="1" dirty="0">
                <a:solidFill>
                  <a:schemeClr val="tx2"/>
                </a:solidFill>
              </a:rPr>
              <a:t>for CDM needs to be generated</a:t>
            </a:r>
          </a:p>
        </p:txBody>
      </p:sp>
      <p:sp>
        <p:nvSpPr>
          <p:cNvPr id="17" name="Oval 16"/>
          <p:cNvSpPr/>
          <p:nvPr/>
        </p:nvSpPr>
        <p:spPr>
          <a:xfrm>
            <a:off x="106313" y="902302"/>
            <a:ext cx="1375845" cy="1368371"/>
          </a:xfrm>
          <a:prstGeom prst="ellipse">
            <a:avLst/>
          </a:prstGeom>
          <a:solidFill>
            <a:sysClr val="window" lastClr="FFFFFF"/>
          </a:solidFill>
          <a:ln w="25400" cap="flat" cmpd="sng" algn="ctr">
            <a:noFill/>
            <a:prstDash val="solid"/>
          </a:ln>
          <a:effectLst>
            <a:outerShdw blurRad="50800" dist="38100" dir="10800000" algn="r" rotWithShape="0">
              <a:prstClr val="black">
                <a:alpha val="40000"/>
              </a:prstClr>
            </a:outerShdw>
          </a:effectLst>
        </p:spPr>
        <p:txBody>
          <a:bodyPr rtlCol="0" anchor="ctr"/>
          <a:lstStyle/>
          <a:p>
            <a:pPr algn="ctr" defTabSz="609570">
              <a:defRPr/>
            </a:pPr>
            <a:endParaRPr lang="en-US" sz="1867" kern="0" dirty="0">
              <a:solidFill>
                <a:prstClr val="white"/>
              </a:solidFill>
              <a:latin typeface="Arial" panose="020B0604020202020204"/>
            </a:endParaRPr>
          </a:p>
        </p:txBody>
      </p:sp>
      <p:pic>
        <p:nvPicPr>
          <p:cNvPr id="18" name="Picture 17"/>
          <p:cNvPicPr>
            <a:picLocks noChangeAspect="1"/>
          </p:cNvPicPr>
          <p:nvPr/>
        </p:nvPicPr>
        <p:blipFill>
          <a:blip r:embed="rId2"/>
          <a:stretch>
            <a:fillRect/>
          </a:stretch>
        </p:blipFill>
        <p:spPr>
          <a:xfrm>
            <a:off x="148388" y="948928"/>
            <a:ext cx="1291696" cy="1269372"/>
          </a:xfrm>
          <a:prstGeom prst="ellipse">
            <a:avLst/>
          </a:prstGeom>
        </p:spPr>
      </p:pic>
      <p:sp>
        <p:nvSpPr>
          <p:cNvPr id="19" name="5-Point Star 18"/>
          <p:cNvSpPr/>
          <p:nvPr/>
        </p:nvSpPr>
        <p:spPr>
          <a:xfrm>
            <a:off x="5298971" y="2166561"/>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F98C2FA-701A-374A-8682-1B1DE7ED1E37}"/>
              </a:ext>
            </a:extLst>
          </p:cNvPr>
          <p:cNvSpPr/>
          <p:nvPr/>
        </p:nvSpPr>
        <p:spPr>
          <a:xfrm>
            <a:off x="7106342" y="6354297"/>
            <a:ext cx="3005648"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377" rtl="0" eaLnBrk="1" fontAlgn="auto" latinLnBrk="0" hangingPunct="1">
              <a:lnSpc>
                <a:spcPct val="100000"/>
              </a:lnSpc>
              <a:spcBef>
                <a:spcPts val="0"/>
              </a:spcBef>
              <a:spcAft>
                <a:spcPts val="0"/>
              </a:spcAft>
              <a:buClrTx/>
              <a:buSzTx/>
              <a:buFontTx/>
              <a:buNone/>
              <a:tabLst/>
              <a:defRPr/>
            </a:pPr>
            <a:r>
              <a:rPr lang="en-US" sz="1000" i="1" dirty="0" smtClean="0">
                <a:solidFill>
                  <a:srgbClr val="000000"/>
                </a:solidFill>
                <a:latin typeface="Calibri" panose="020F0502020204030204" pitchFamily="34" charset="0"/>
                <a:cs typeface="Calibri" panose="020F0502020204030204" pitchFamily="34" charset="0"/>
              </a:rPr>
              <a:t>Recommended </a:t>
            </a:r>
            <a:endParaRPr kumimoji="0" lang="en-US" sz="1000" b="0" i="1"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1" name="5-Point Star 20"/>
          <p:cNvSpPr/>
          <p:nvPr/>
        </p:nvSpPr>
        <p:spPr>
          <a:xfrm>
            <a:off x="6930807" y="6342582"/>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482156" y="2774515"/>
            <a:ext cx="2031325" cy="507831"/>
          </a:xfrm>
          <a:prstGeom prst="rect">
            <a:avLst/>
          </a:prstGeom>
        </p:spPr>
        <p:txBody>
          <a:bodyPr wrap="none">
            <a:spAutoFit/>
          </a:bodyPr>
          <a:lstStyle/>
          <a:p>
            <a:pPr defTabSz="609570">
              <a:lnSpc>
                <a:spcPct val="150000"/>
              </a:lnSpc>
            </a:pPr>
            <a:r>
              <a:rPr lang="en-US" i="1" dirty="0" smtClean="0">
                <a:solidFill>
                  <a:schemeClr val="tx2"/>
                </a:solidFill>
              </a:rPr>
              <a:t>Who does what ? </a:t>
            </a:r>
            <a:endParaRPr lang="en-US" b="1" i="1" dirty="0">
              <a:solidFill>
                <a:schemeClr val="tx2"/>
              </a:solidFill>
            </a:endParaRPr>
          </a:p>
        </p:txBody>
      </p:sp>
      <p:sp>
        <p:nvSpPr>
          <p:cNvPr id="22" name="Rectangle 21"/>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Rajesh</a:t>
            </a:r>
            <a:endParaRPr lang="en-US" dirty="0"/>
          </a:p>
        </p:txBody>
      </p:sp>
      <p:sp>
        <p:nvSpPr>
          <p:cNvPr id="23" name="Rectangle 22"/>
          <p:cNvSpPr/>
          <p:nvPr/>
        </p:nvSpPr>
        <p:spPr>
          <a:xfrm>
            <a:off x="10200968" y="742336"/>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be updated</a:t>
            </a:r>
            <a:endParaRPr lang="en-US" dirty="0"/>
          </a:p>
        </p:txBody>
      </p:sp>
    </p:spTree>
    <p:extLst>
      <p:ext uri="{BB962C8B-B14F-4D97-AF65-F5344CB8AC3E}">
        <p14:creationId xmlns:p14="http://schemas.microsoft.com/office/powerpoint/2010/main" val="2042735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smtClean="0"/>
              <a:t>We will keep the support team engaged </a:t>
            </a:r>
            <a:endParaRPr lang="en-GB" dirty="0"/>
          </a:p>
        </p:txBody>
      </p:sp>
      <p:sp>
        <p:nvSpPr>
          <p:cNvPr id="6" name="Pentagon 5"/>
          <p:cNvSpPr/>
          <p:nvPr/>
        </p:nvSpPr>
        <p:spPr>
          <a:xfrm>
            <a:off x="191072" y="900752"/>
            <a:ext cx="1678675" cy="92804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Project Initiation and Definition</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Chevron 8"/>
          <p:cNvSpPr/>
          <p:nvPr/>
        </p:nvSpPr>
        <p:spPr>
          <a:xfrm>
            <a:off x="1528553" y="900753"/>
            <a:ext cx="2074459" cy="928048"/>
          </a:xfrm>
          <a:prstGeom prst="chevron">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a:ln>
                  <a:noFill/>
                </a:ln>
                <a:solidFill>
                  <a:schemeClr val="tx2"/>
                </a:solidFill>
                <a:effectLst/>
                <a:uLnTx/>
                <a:uFillTx/>
                <a:latin typeface="Arial" panose="020B0604020202020204"/>
                <a:ea typeface="+mn-ea"/>
                <a:cs typeface="+mn-cs"/>
              </a:rPr>
              <a:t>Analysis and Design</a:t>
            </a:r>
            <a:endPar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72" name="Chevron 71"/>
          <p:cNvSpPr/>
          <p:nvPr/>
        </p:nvSpPr>
        <p:spPr>
          <a:xfrm>
            <a:off x="3207228" y="900753"/>
            <a:ext cx="2074459" cy="92804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Tactical Changes to Existing Framework</a:t>
            </a:r>
          </a:p>
        </p:txBody>
      </p:sp>
      <p:sp>
        <p:nvSpPr>
          <p:cNvPr id="73" name="Chevron 72"/>
          <p:cNvSpPr/>
          <p:nvPr/>
        </p:nvSpPr>
        <p:spPr>
          <a:xfrm>
            <a:off x="4885903" y="900753"/>
            <a:ext cx="2074459" cy="928048"/>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Arial" panose="020B0604020202020204"/>
                <a:ea typeface="+mn-ea"/>
                <a:cs typeface="+mn-cs"/>
              </a:rPr>
              <a:t>System </a:t>
            </a:r>
            <a:r>
              <a:rPr kumimoji="0" lang="en-GB" sz="1200" b="0" i="0" u="none" strike="noStrike" kern="1200" cap="none" spc="0" normalizeH="0" baseline="0" noProof="0" dirty="0" smtClean="0">
                <a:ln>
                  <a:noFill/>
                </a:ln>
                <a:solidFill>
                  <a:schemeClr val="tx2"/>
                </a:solidFill>
                <a:effectLst/>
                <a:uLnTx/>
                <a:uFillTx/>
                <a:latin typeface="Arial" panose="020B0604020202020204"/>
                <a:ea typeface="+mn-ea"/>
                <a:cs typeface="+mn-cs"/>
              </a:rPr>
              <a:t>Development </a:t>
            </a:r>
            <a:r>
              <a:rPr kumimoji="0" lang="en-GB" sz="1200" b="0" i="0" u="none" strike="noStrike" kern="1200" cap="none" spc="0" normalizeH="0" baseline="0" noProof="0" dirty="0">
                <a:ln>
                  <a:noFill/>
                </a:ln>
                <a:solidFill>
                  <a:schemeClr val="tx2"/>
                </a:solidFill>
                <a:effectLst/>
                <a:uLnTx/>
                <a:uFillTx/>
                <a:latin typeface="Arial" panose="020B0604020202020204"/>
                <a:ea typeface="+mn-ea"/>
                <a:cs typeface="+mn-cs"/>
              </a:rPr>
              <a:t>Phases</a:t>
            </a:r>
            <a:endPar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75" name="Chevron 74"/>
          <p:cNvSpPr/>
          <p:nvPr/>
        </p:nvSpPr>
        <p:spPr>
          <a:xfrm>
            <a:off x="6564578" y="900753"/>
            <a:ext cx="2074459" cy="92804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Quality Assurance and Testing Phases</a:t>
            </a:r>
          </a:p>
        </p:txBody>
      </p:sp>
      <p:sp>
        <p:nvSpPr>
          <p:cNvPr id="76" name="Chevron 75"/>
          <p:cNvSpPr/>
          <p:nvPr/>
        </p:nvSpPr>
        <p:spPr>
          <a:xfrm>
            <a:off x="8243253" y="900753"/>
            <a:ext cx="2074459" cy="928048"/>
          </a:xfrm>
          <a:prstGeom prst="chevron">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chemeClr val="tx2"/>
                </a:solidFill>
                <a:effectLst/>
                <a:uLnTx/>
                <a:uFillTx/>
                <a:latin typeface="Arial" panose="020B0604020202020204"/>
                <a:ea typeface="+mn-ea"/>
                <a:cs typeface="+mn-cs"/>
              </a:rPr>
              <a:t>User Acceptance </a:t>
            </a:r>
            <a:r>
              <a:rPr kumimoji="0" lang="en-GB" sz="1200" b="0" i="0" u="none" strike="noStrike" kern="1200" cap="none" spc="0" normalizeH="0" baseline="0" noProof="0" dirty="0" smtClean="0">
                <a:ln>
                  <a:noFill/>
                </a:ln>
                <a:solidFill>
                  <a:schemeClr val="tx2"/>
                </a:solidFill>
                <a:effectLst/>
                <a:uLnTx/>
                <a:uFillTx/>
                <a:latin typeface="Arial" panose="020B0604020202020204"/>
                <a:ea typeface="+mn-ea"/>
                <a:cs typeface="+mn-cs"/>
              </a:rPr>
              <a:t>Testing </a:t>
            </a:r>
            <a:r>
              <a:rPr kumimoji="0" lang="en-GB" sz="1200" b="0" i="0" u="none" strike="noStrike" kern="1200" cap="none" spc="0" normalizeH="0" baseline="0" noProof="0" dirty="0">
                <a:ln>
                  <a:noFill/>
                </a:ln>
                <a:solidFill>
                  <a:schemeClr val="tx2"/>
                </a:solidFill>
                <a:effectLst/>
                <a:uLnTx/>
                <a:uFillTx/>
                <a:latin typeface="Arial" panose="020B0604020202020204"/>
                <a:ea typeface="+mn-ea"/>
                <a:cs typeface="+mn-cs"/>
              </a:rPr>
              <a:t>Phases</a:t>
            </a:r>
            <a:endPar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77" name="Chevron 76"/>
          <p:cNvSpPr/>
          <p:nvPr/>
        </p:nvSpPr>
        <p:spPr>
          <a:xfrm>
            <a:off x="9921928" y="900753"/>
            <a:ext cx="2074459" cy="928048"/>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Production and </a:t>
            </a:r>
            <a:r>
              <a:rPr kumimoji="0" lang="en-GB" sz="1200" b="0" i="0" u="none" strike="noStrike" kern="1200" cap="none" spc="0" normalizeH="0" baseline="0" noProof="0" dirty="0" err="1" smtClean="0">
                <a:ln>
                  <a:noFill/>
                </a:ln>
                <a:solidFill>
                  <a:srgbClr val="FFFFFF"/>
                </a:solidFill>
                <a:effectLst/>
                <a:uLnTx/>
                <a:uFillTx/>
                <a:latin typeface="Arial" panose="020B0604020202020204"/>
                <a:ea typeface="+mn-ea"/>
                <a:cs typeface="+mn-cs"/>
              </a:rPr>
              <a:t>HyperCare</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8" name="Rounded Rectangle 77"/>
          <p:cNvSpPr/>
          <p:nvPr/>
        </p:nvSpPr>
        <p:spPr>
          <a:xfrm>
            <a:off x="191071" y="1910553"/>
            <a:ext cx="1214647"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Project Kick-off</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79" name="Rounded Rectangle 78"/>
          <p:cNvSpPr/>
          <p:nvPr/>
        </p:nvSpPr>
        <p:spPr>
          <a:xfrm>
            <a:off x="191071" y="2944103"/>
            <a:ext cx="1214648"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Stakeholder identification</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80" name="Rounded Rectangle 79"/>
          <p:cNvSpPr/>
          <p:nvPr/>
        </p:nvSpPr>
        <p:spPr>
          <a:xfrm>
            <a:off x="178008" y="3977653"/>
            <a:ext cx="1228181"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Document on </a:t>
            </a:r>
            <a:r>
              <a:rPr kumimoji="0" lang="en-GB" sz="1000" b="1" i="0" u="none" strike="noStrike" kern="1200" cap="none" spc="0" normalizeH="0" baseline="0" noProof="0" dirty="0" smtClean="0">
                <a:ln>
                  <a:noFill/>
                </a:ln>
                <a:solidFill>
                  <a:schemeClr val="tx2"/>
                </a:solidFill>
                <a:effectLst/>
                <a:uLnTx/>
                <a:uFillTx/>
                <a:latin typeface="Arial" panose="020B0604020202020204"/>
                <a:ea typeface="+mn-ea"/>
                <a:cs typeface="+mn-cs"/>
              </a:rPr>
              <a:t>scope </a:t>
            </a: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and objectives </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81" name="Rounded Rectangle 80"/>
          <p:cNvSpPr/>
          <p:nvPr/>
        </p:nvSpPr>
        <p:spPr>
          <a:xfrm>
            <a:off x="191071" y="5011203"/>
            <a:ext cx="1214647"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Resource </a:t>
            </a:r>
            <a:r>
              <a:rPr lang="en-GB" sz="1000" b="1" dirty="0" err="1">
                <a:solidFill>
                  <a:schemeClr val="tx2"/>
                </a:solidFill>
                <a:latin typeface="Arial" panose="020B0604020202020204"/>
              </a:rPr>
              <a:t>o</a:t>
            </a:r>
            <a:r>
              <a:rPr kumimoji="0" lang="en-GB" sz="1000" b="1" i="0" u="none" strike="noStrike" kern="1200" cap="none" spc="0" normalizeH="0" baseline="0" noProof="0" dirty="0" err="1" smtClean="0">
                <a:ln>
                  <a:noFill/>
                </a:ln>
                <a:solidFill>
                  <a:schemeClr val="tx2"/>
                </a:solidFill>
                <a:effectLst/>
                <a:uLnTx/>
                <a:uFillTx/>
                <a:latin typeface="Arial" panose="020B0604020202020204"/>
                <a:ea typeface="+mn-ea"/>
                <a:cs typeface="+mn-cs"/>
              </a:rPr>
              <a:t>nboarding</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84" name="Rounded Rectangle 83"/>
          <p:cNvSpPr/>
          <p:nvPr/>
        </p:nvSpPr>
        <p:spPr>
          <a:xfrm>
            <a:off x="1528553" y="1910553"/>
            <a:ext cx="1678675"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Prepare </a:t>
            </a:r>
            <a:r>
              <a:rPr kumimoji="0" lang="en-GB" sz="1000" b="1" i="0" u="none" strike="noStrike" kern="1200" cap="none" spc="0" normalizeH="0" baseline="0" noProof="0" dirty="0" smtClean="0">
                <a:ln>
                  <a:noFill/>
                </a:ln>
                <a:solidFill>
                  <a:schemeClr val="tx2"/>
                </a:solidFill>
                <a:effectLst/>
                <a:uLnTx/>
                <a:uFillTx/>
                <a:latin typeface="Arial" panose="020B0604020202020204"/>
                <a:ea typeface="+mn-ea"/>
                <a:cs typeface="+mn-cs"/>
              </a:rPr>
              <a:t>project </a:t>
            </a:r>
            <a:r>
              <a:rPr lang="en-GB" sz="1000" b="1" dirty="0">
                <a:solidFill>
                  <a:schemeClr val="tx2"/>
                </a:solidFill>
                <a:latin typeface="Arial" panose="020B0604020202020204"/>
              </a:rPr>
              <a:t>p</a:t>
            </a:r>
            <a:r>
              <a:rPr kumimoji="0" lang="en-GB" sz="1000" b="1" i="0" u="none" strike="noStrike" kern="1200" cap="none" spc="0" normalizeH="0" baseline="0" noProof="0" dirty="0" err="1" smtClean="0">
                <a:ln>
                  <a:noFill/>
                </a:ln>
                <a:solidFill>
                  <a:schemeClr val="tx2"/>
                </a:solidFill>
                <a:effectLst/>
                <a:uLnTx/>
                <a:uFillTx/>
                <a:latin typeface="Arial" panose="020B0604020202020204"/>
                <a:ea typeface="+mn-ea"/>
                <a:cs typeface="+mn-cs"/>
              </a:rPr>
              <a:t>lan</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95" name="Rounded Rectangle 94"/>
          <p:cNvSpPr/>
          <p:nvPr/>
        </p:nvSpPr>
        <p:spPr>
          <a:xfrm>
            <a:off x="1528553" y="2444548"/>
            <a:ext cx="1678675"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Review current technical environment</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96" name="Rounded Rectangle 95"/>
          <p:cNvSpPr/>
          <p:nvPr/>
        </p:nvSpPr>
        <p:spPr>
          <a:xfrm>
            <a:off x="1528554" y="2983529"/>
            <a:ext cx="1678675"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Create architecture model/plan</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97" name="Rounded Rectangle 96"/>
          <p:cNvSpPr/>
          <p:nvPr/>
        </p:nvSpPr>
        <p:spPr>
          <a:xfrm>
            <a:off x="1528555" y="3544400"/>
            <a:ext cx="1678676"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Determine phased implementation approach</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98" name="Rounded Rectangle 97"/>
          <p:cNvSpPr/>
          <p:nvPr/>
        </p:nvSpPr>
        <p:spPr>
          <a:xfrm>
            <a:off x="1528555" y="4160676"/>
            <a:ext cx="1678676"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Identify and specify downstream systems</a:t>
            </a:r>
          </a:p>
        </p:txBody>
      </p:sp>
      <p:sp>
        <p:nvSpPr>
          <p:cNvPr id="99" name="Rounded Rectangle 98"/>
          <p:cNvSpPr/>
          <p:nvPr/>
        </p:nvSpPr>
        <p:spPr>
          <a:xfrm>
            <a:off x="1528555" y="4721540"/>
            <a:ext cx="1678675"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Identify </a:t>
            </a:r>
            <a:r>
              <a:rPr kumimoji="0" lang="en-US" sz="1000" b="1" i="0" u="none" strike="noStrike" kern="1200" cap="none" spc="0" normalizeH="0" baseline="0" noProof="0" dirty="0" smtClean="0">
                <a:ln>
                  <a:noFill/>
                </a:ln>
                <a:solidFill>
                  <a:schemeClr val="tx2"/>
                </a:solidFill>
                <a:effectLst/>
                <a:uLnTx/>
                <a:uFillTx/>
                <a:latin typeface="Arial" panose="020B0604020202020204"/>
                <a:ea typeface="+mn-ea"/>
                <a:cs typeface="+mn-cs"/>
              </a:rPr>
              <a:t>test </a:t>
            </a: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strategy and business alignment</a:t>
            </a:r>
          </a:p>
        </p:txBody>
      </p:sp>
      <p:sp>
        <p:nvSpPr>
          <p:cNvPr id="100" name="Rounded Rectangle 99"/>
          <p:cNvSpPr/>
          <p:nvPr/>
        </p:nvSpPr>
        <p:spPr>
          <a:xfrm>
            <a:off x="1528554" y="5269588"/>
            <a:ext cx="1678674" cy="45720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Develop configuration recommendations</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101" name="Rounded Rectangle 100"/>
          <p:cNvSpPr/>
          <p:nvPr/>
        </p:nvSpPr>
        <p:spPr>
          <a:xfrm>
            <a:off x="1537263" y="5843264"/>
            <a:ext cx="1678674" cy="457200"/>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smtClean="0">
                <a:ln>
                  <a:noFill/>
                </a:ln>
                <a:solidFill>
                  <a:srgbClr val="141414"/>
                </a:solidFill>
                <a:effectLst/>
                <a:uLnTx/>
                <a:uFillTx/>
                <a:latin typeface="Arial" panose="020B0604020202020204"/>
                <a:ea typeface="+mn-ea"/>
                <a:cs typeface="+mn-cs"/>
              </a:rPr>
              <a:t>Review impact </a:t>
            </a:r>
            <a:r>
              <a:rPr lang="en-GB" sz="1000" b="1" dirty="0">
                <a:solidFill>
                  <a:srgbClr val="141414"/>
                </a:solidFill>
                <a:latin typeface="Arial" panose="020B0604020202020204"/>
              </a:rPr>
              <a:t>a</a:t>
            </a:r>
            <a:r>
              <a:rPr kumimoji="0" lang="en-GB" sz="1000" b="1" i="0" u="none" strike="noStrike" kern="1200" cap="none" spc="0" normalizeH="0" baseline="0" noProof="0" dirty="0" err="1" smtClean="0">
                <a:ln>
                  <a:noFill/>
                </a:ln>
                <a:solidFill>
                  <a:srgbClr val="141414"/>
                </a:solidFill>
                <a:effectLst/>
                <a:uLnTx/>
                <a:uFillTx/>
                <a:latin typeface="Arial" panose="020B0604020202020204"/>
                <a:ea typeface="+mn-ea"/>
                <a:cs typeface="+mn-cs"/>
              </a:rPr>
              <a:t>ssessment</a:t>
            </a: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p:txBody>
      </p:sp>
      <p:sp>
        <p:nvSpPr>
          <p:cNvPr id="102" name="Rounded Rectangle 101"/>
          <p:cNvSpPr/>
          <p:nvPr/>
        </p:nvSpPr>
        <p:spPr>
          <a:xfrm>
            <a:off x="3482214" y="1932462"/>
            <a:ext cx="1172572" cy="1051470"/>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Address design gaps based on design documents</a:t>
            </a:r>
          </a:p>
        </p:txBody>
      </p:sp>
      <p:sp>
        <p:nvSpPr>
          <p:cNvPr id="103" name="Rounded Rectangle 102"/>
          <p:cNvSpPr/>
          <p:nvPr/>
        </p:nvSpPr>
        <p:spPr>
          <a:xfrm>
            <a:off x="3482213" y="3088094"/>
            <a:ext cx="1172573"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Implement new domain specific  business rules</a:t>
            </a:r>
          </a:p>
        </p:txBody>
      </p:sp>
      <p:sp>
        <p:nvSpPr>
          <p:cNvPr id="104" name="Rounded Rectangle 103"/>
          <p:cNvSpPr/>
          <p:nvPr/>
        </p:nvSpPr>
        <p:spPr>
          <a:xfrm>
            <a:off x="3468249" y="4098731"/>
            <a:ext cx="1185637"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Implement </a:t>
            </a:r>
            <a:r>
              <a:rPr kumimoji="0" lang="en-GB" sz="1000" b="1" i="0" u="none" strike="noStrike" kern="1200" cap="none" spc="0" normalizeH="0" baseline="0" noProof="0" dirty="0" smtClean="0">
                <a:ln>
                  <a:noFill/>
                </a:ln>
                <a:solidFill>
                  <a:schemeClr val="tx2"/>
                </a:solidFill>
                <a:effectLst/>
                <a:uLnTx/>
                <a:uFillTx/>
                <a:latin typeface="Arial" panose="020B0604020202020204"/>
                <a:ea typeface="+mn-ea"/>
                <a:cs typeface="+mn-cs"/>
              </a:rPr>
              <a:t>code </a:t>
            </a:r>
            <a:r>
              <a:rPr lang="en-GB" sz="1000" b="1" dirty="0">
                <a:solidFill>
                  <a:schemeClr val="tx2"/>
                </a:solidFill>
                <a:latin typeface="Arial" panose="020B0604020202020204"/>
              </a:rPr>
              <a:t>m</a:t>
            </a:r>
            <a:r>
              <a:rPr kumimoji="0" lang="en-GB" sz="1000" b="1" i="0" u="none" strike="noStrike" kern="1200" cap="none" spc="0" normalizeH="0" baseline="0" noProof="0" dirty="0" err="1" smtClean="0">
                <a:ln>
                  <a:noFill/>
                </a:ln>
                <a:solidFill>
                  <a:schemeClr val="tx2"/>
                </a:solidFill>
                <a:effectLst/>
                <a:uLnTx/>
                <a:uFillTx/>
                <a:latin typeface="Arial" panose="020B0604020202020204"/>
                <a:ea typeface="+mn-ea"/>
                <a:cs typeface="+mn-cs"/>
              </a:rPr>
              <a:t>igration</a:t>
            </a:r>
            <a:r>
              <a:rPr kumimoji="0" lang="en-GB" sz="1000" b="1" i="0" u="none" strike="noStrike" kern="1200" cap="none" spc="0" normalizeH="0" baseline="0" noProof="0" dirty="0" smtClean="0">
                <a:ln>
                  <a:noFill/>
                </a:ln>
                <a:solidFill>
                  <a:schemeClr val="tx2"/>
                </a:solidFill>
                <a:effectLst/>
                <a:uLnTx/>
                <a:uFillTx/>
                <a:latin typeface="Arial" panose="020B0604020202020204"/>
                <a:ea typeface="+mn-ea"/>
                <a:cs typeface="+mn-cs"/>
              </a:rPr>
              <a:t> </a:t>
            </a: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and </a:t>
            </a:r>
            <a:r>
              <a:rPr kumimoji="0" lang="en-GB" sz="1000" b="1" i="0" u="none" strike="noStrike" kern="1200" cap="none" spc="0" normalizeH="0" baseline="0" noProof="0" dirty="0" smtClean="0">
                <a:ln>
                  <a:noFill/>
                </a:ln>
                <a:solidFill>
                  <a:schemeClr val="tx2"/>
                </a:solidFill>
                <a:effectLst/>
                <a:uLnTx/>
                <a:uFillTx/>
                <a:latin typeface="Arial" panose="020B0604020202020204"/>
                <a:ea typeface="+mn-ea"/>
                <a:cs typeface="+mn-cs"/>
              </a:rPr>
              <a:t>orchestration</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105" name="Rounded Rectangle 104"/>
          <p:cNvSpPr/>
          <p:nvPr/>
        </p:nvSpPr>
        <p:spPr>
          <a:xfrm>
            <a:off x="3465930" y="5109368"/>
            <a:ext cx="1269193" cy="906475"/>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Understanding of the proposed solution from functional standpoint </a:t>
            </a:r>
          </a:p>
        </p:txBody>
      </p:sp>
      <p:sp>
        <p:nvSpPr>
          <p:cNvPr id="106" name="Rounded Rectangle 105"/>
          <p:cNvSpPr/>
          <p:nvPr/>
        </p:nvSpPr>
        <p:spPr>
          <a:xfrm>
            <a:off x="5068557" y="1941113"/>
            <a:ext cx="1421275" cy="462342"/>
          </a:xfrm>
          <a:prstGeom prst="roundRect">
            <a:avLst/>
          </a:prstGeom>
          <a:solidFill>
            <a:schemeClr val="tx1">
              <a:lumMod val="20000"/>
              <a:lumOff val="80000"/>
            </a:schemeClr>
          </a:solid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Design, build and test  ETL jobs</a:t>
            </a:r>
          </a:p>
        </p:txBody>
      </p:sp>
      <p:sp>
        <p:nvSpPr>
          <p:cNvPr id="107" name="Rounded Rectangle 106"/>
          <p:cNvSpPr/>
          <p:nvPr/>
        </p:nvSpPr>
        <p:spPr>
          <a:xfrm>
            <a:off x="5068557" y="2497778"/>
            <a:ext cx="1421275" cy="826400"/>
          </a:xfrm>
          <a:prstGeom prst="roundRect">
            <a:avLst/>
          </a:prstGeom>
          <a:solidFill>
            <a:schemeClr val="tx1">
              <a:lumMod val="20000"/>
              <a:lumOff val="80000"/>
            </a:schemeClr>
          </a:solid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Build dimension table ingest incremental data; test</a:t>
            </a:r>
          </a:p>
        </p:txBody>
      </p:sp>
      <p:sp>
        <p:nvSpPr>
          <p:cNvPr id="108" name="Rounded Rectangle 107"/>
          <p:cNvSpPr/>
          <p:nvPr/>
        </p:nvSpPr>
        <p:spPr>
          <a:xfrm>
            <a:off x="5068557" y="3435015"/>
            <a:ext cx="1421275" cy="565234"/>
          </a:xfrm>
          <a:prstGeom prst="roundRect">
            <a:avLst/>
          </a:prstGeom>
          <a:solidFill>
            <a:schemeClr val="tx1">
              <a:lumMod val="20000"/>
              <a:lumOff val="80000"/>
            </a:schemeClr>
          </a:solid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Build fact table incremental loads; test</a:t>
            </a:r>
          </a:p>
        </p:txBody>
      </p:sp>
      <p:sp>
        <p:nvSpPr>
          <p:cNvPr id="109" name="Rounded Rectangle 108"/>
          <p:cNvSpPr/>
          <p:nvPr/>
        </p:nvSpPr>
        <p:spPr>
          <a:xfrm>
            <a:off x="5055674" y="4100141"/>
            <a:ext cx="1421275" cy="462342"/>
          </a:xfrm>
          <a:prstGeom prst="roundRect">
            <a:avLst/>
          </a:prstGeom>
          <a:solidFill>
            <a:schemeClr val="tx1">
              <a:lumMod val="20000"/>
              <a:lumOff val="80000"/>
            </a:schemeClr>
          </a:solid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Build </a:t>
            </a:r>
            <a:r>
              <a:rPr kumimoji="0" lang="en-US" sz="1000" b="1" i="0" u="none" strike="noStrike" kern="1200" cap="none" spc="0" normalizeH="0" baseline="0" noProof="0" dirty="0" smtClean="0">
                <a:ln>
                  <a:noFill/>
                </a:ln>
                <a:solidFill>
                  <a:schemeClr val="tx2"/>
                </a:solidFill>
                <a:effectLst/>
                <a:uLnTx/>
                <a:uFillTx/>
                <a:latin typeface="Arial" panose="020B0604020202020204"/>
                <a:ea typeface="+mn-ea"/>
                <a:cs typeface="+mn-cs"/>
              </a:rPr>
              <a:t>aggregate </a:t>
            </a: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table load processing; test</a:t>
            </a:r>
          </a:p>
        </p:txBody>
      </p:sp>
      <p:sp>
        <p:nvSpPr>
          <p:cNvPr id="110" name="Rounded Rectangle 109"/>
          <p:cNvSpPr/>
          <p:nvPr/>
        </p:nvSpPr>
        <p:spPr>
          <a:xfrm>
            <a:off x="5068556" y="4670659"/>
            <a:ext cx="1421276" cy="462342"/>
          </a:xfrm>
          <a:prstGeom prst="roundRect">
            <a:avLst/>
          </a:prstGeom>
          <a:solidFill>
            <a:schemeClr val="tx1">
              <a:lumMod val="20000"/>
              <a:lumOff val="80000"/>
            </a:schemeClr>
          </a:solidFill>
          <a:ln>
            <a:solidFill>
              <a:schemeClr val="tx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User acceptance/project review</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111" name="Rounded Rectangle 110"/>
          <p:cNvSpPr/>
          <p:nvPr/>
        </p:nvSpPr>
        <p:spPr>
          <a:xfrm>
            <a:off x="4996457" y="5225612"/>
            <a:ext cx="1567397" cy="952020"/>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To be informed on </a:t>
            </a:r>
            <a:r>
              <a:rPr kumimoji="0" lang="en-US" sz="1000" b="1" i="0" u="none" strike="noStrike" kern="1200" cap="none" spc="0" normalizeH="0" baseline="0" noProof="0" dirty="0" smtClean="0">
                <a:ln>
                  <a:noFill/>
                </a:ln>
                <a:solidFill>
                  <a:srgbClr val="141414"/>
                </a:solidFill>
                <a:effectLst/>
                <a:uLnTx/>
                <a:uFillTx/>
                <a:latin typeface="Arial" panose="020B0604020202020204"/>
                <a:ea typeface="+mn-ea"/>
                <a:cs typeface="+mn-cs"/>
              </a:rPr>
              <a:t>the development </a:t>
            </a: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list </a:t>
            </a:r>
            <a:r>
              <a:rPr kumimoji="0" lang="en-US" sz="1000" b="1" i="0" u="none" strike="noStrike" kern="1200" cap="none" spc="0" normalizeH="0" baseline="0" noProof="0" dirty="0" smtClean="0">
                <a:ln>
                  <a:noFill/>
                </a:ln>
                <a:solidFill>
                  <a:srgbClr val="141414"/>
                </a:solidFill>
                <a:effectLst/>
                <a:uLnTx/>
                <a:uFillTx/>
                <a:latin typeface="Arial" panose="020B0604020202020204"/>
                <a:ea typeface="+mn-ea"/>
                <a:cs typeface="+mn-cs"/>
              </a:rPr>
              <a:t>of objects </a:t>
            </a: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(existing) </a:t>
            </a:r>
            <a:r>
              <a:rPr kumimoji="0" lang="en-US" sz="1000" b="1" i="0" u="none" strike="noStrike" kern="1200" cap="none" spc="0" normalizeH="0" baseline="0" noProof="0" dirty="0" smtClean="0">
                <a:ln>
                  <a:noFill/>
                </a:ln>
                <a:solidFill>
                  <a:srgbClr val="141414"/>
                </a:solidFill>
                <a:effectLst/>
                <a:uLnTx/>
                <a:uFillTx/>
                <a:latin typeface="Arial" panose="020B0604020202020204"/>
                <a:ea typeface="+mn-ea"/>
                <a:cs typeface="+mn-cs"/>
              </a:rPr>
              <a:t>and New</a:t>
            </a: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p:txBody>
      </p:sp>
      <p:sp>
        <p:nvSpPr>
          <p:cNvPr id="112" name="Rounded Rectangle 111"/>
          <p:cNvSpPr/>
          <p:nvPr/>
        </p:nvSpPr>
        <p:spPr>
          <a:xfrm>
            <a:off x="6715946" y="1910553"/>
            <a:ext cx="1421275" cy="565234"/>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Prepare test cases for </a:t>
            </a:r>
            <a:r>
              <a:rPr kumimoji="0" lang="en-US" sz="1000" b="1" i="0" u="none" strike="noStrike" kern="1200" cap="none" spc="0" normalizeH="0" baseline="0" noProof="0" dirty="0" smtClean="0">
                <a:ln>
                  <a:noFill/>
                </a:ln>
                <a:solidFill>
                  <a:schemeClr val="tx2"/>
                </a:solidFill>
                <a:effectLst/>
                <a:uLnTx/>
                <a:uFillTx/>
                <a:latin typeface="Arial" panose="020B0604020202020204"/>
                <a:ea typeface="+mn-ea"/>
                <a:cs typeface="+mn-cs"/>
              </a:rPr>
              <a:t>batch </a:t>
            </a: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loading</a:t>
            </a:r>
          </a:p>
        </p:txBody>
      </p:sp>
      <p:sp>
        <p:nvSpPr>
          <p:cNvPr id="113" name="Rounded Rectangle 112"/>
          <p:cNvSpPr/>
          <p:nvPr/>
        </p:nvSpPr>
        <p:spPr>
          <a:xfrm>
            <a:off x="6715944" y="2597079"/>
            <a:ext cx="1421275" cy="565234"/>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Prepare test cases for automation testing</a:t>
            </a:r>
          </a:p>
        </p:txBody>
      </p:sp>
      <p:sp>
        <p:nvSpPr>
          <p:cNvPr id="114" name="Rounded Rectangle 113"/>
          <p:cNvSpPr/>
          <p:nvPr/>
        </p:nvSpPr>
        <p:spPr>
          <a:xfrm>
            <a:off x="6736306" y="3278484"/>
            <a:ext cx="1421275" cy="565234"/>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Execute test cases and validate results</a:t>
            </a:r>
          </a:p>
        </p:txBody>
      </p:sp>
      <p:sp>
        <p:nvSpPr>
          <p:cNvPr id="115" name="Rounded Rectangle 114"/>
          <p:cNvSpPr/>
          <p:nvPr/>
        </p:nvSpPr>
        <p:spPr>
          <a:xfrm>
            <a:off x="6751325" y="3924353"/>
            <a:ext cx="1421275" cy="565234"/>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Regression testing for defect fixes</a:t>
            </a:r>
          </a:p>
        </p:txBody>
      </p:sp>
      <p:sp>
        <p:nvSpPr>
          <p:cNvPr id="116" name="Rounded Rectangle 115"/>
          <p:cNvSpPr/>
          <p:nvPr/>
        </p:nvSpPr>
        <p:spPr>
          <a:xfrm>
            <a:off x="6756888" y="4595321"/>
            <a:ext cx="1421275" cy="565234"/>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Generate system test report</a:t>
            </a:r>
          </a:p>
        </p:txBody>
      </p:sp>
      <p:sp>
        <p:nvSpPr>
          <p:cNvPr id="117" name="Rounded Rectangle 116"/>
          <p:cNvSpPr/>
          <p:nvPr/>
        </p:nvSpPr>
        <p:spPr>
          <a:xfrm>
            <a:off x="6737714" y="5272739"/>
            <a:ext cx="1437295" cy="565234"/>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Review of test</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cases</a:t>
            </a:r>
          </a:p>
        </p:txBody>
      </p:sp>
      <p:sp>
        <p:nvSpPr>
          <p:cNvPr id="118" name="Rounded Rectangle 117"/>
          <p:cNvSpPr/>
          <p:nvPr/>
        </p:nvSpPr>
        <p:spPr>
          <a:xfrm>
            <a:off x="8363331" y="1908300"/>
            <a:ext cx="1558597" cy="1051470"/>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Provide test instructions to end users</a:t>
            </a:r>
          </a:p>
        </p:txBody>
      </p:sp>
      <p:sp>
        <p:nvSpPr>
          <p:cNvPr id="119" name="Rounded Rectangle 118"/>
          <p:cNvSpPr/>
          <p:nvPr/>
        </p:nvSpPr>
        <p:spPr>
          <a:xfrm>
            <a:off x="8363331" y="3055616"/>
            <a:ext cx="1558598" cy="906475"/>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Execute UAT testing and validate results</a:t>
            </a:r>
          </a:p>
        </p:txBody>
      </p:sp>
      <p:sp>
        <p:nvSpPr>
          <p:cNvPr id="120" name="Rounded Rectangle 119"/>
          <p:cNvSpPr/>
          <p:nvPr/>
        </p:nvSpPr>
        <p:spPr>
          <a:xfrm>
            <a:off x="8363331" y="4047592"/>
            <a:ext cx="1558597" cy="906475"/>
          </a:xfrm>
          <a:prstGeom prst="roundRect">
            <a:avLst/>
          </a:prstGeom>
          <a:solidFill>
            <a:schemeClr val="accent4">
              <a:lumMod val="20000"/>
              <a:lumOff val="80000"/>
            </a:schemeClr>
          </a:solidFill>
          <a:ln>
            <a:solidFill>
              <a:schemeClr val="accent4">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chemeClr val="tx2"/>
                </a:solidFill>
                <a:effectLst/>
                <a:uLnTx/>
                <a:uFillTx/>
                <a:latin typeface="Arial" panose="020B0604020202020204"/>
                <a:ea typeface="+mn-ea"/>
                <a:cs typeface="+mn-cs"/>
              </a:rPr>
              <a:t>Deliver training and documentation</a:t>
            </a:r>
            <a:endPar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121" name="Rounded Rectangle 120"/>
          <p:cNvSpPr/>
          <p:nvPr/>
        </p:nvSpPr>
        <p:spPr>
          <a:xfrm>
            <a:off x="8363331" y="5076028"/>
            <a:ext cx="1558597" cy="906475"/>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Setup of</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SNOW etc.</a:t>
            </a:r>
          </a:p>
          <a:p>
            <a:pPr marL="0" marR="0" lvl="0" indent="0" algn="ctr" defTabSz="914407"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Review test</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logs</a:t>
            </a:r>
          </a:p>
        </p:txBody>
      </p:sp>
      <p:sp>
        <p:nvSpPr>
          <p:cNvPr id="122" name="Rounded Rectangle 121"/>
          <p:cNvSpPr/>
          <p:nvPr/>
        </p:nvSpPr>
        <p:spPr>
          <a:xfrm>
            <a:off x="10106254" y="1892003"/>
            <a:ext cx="1380594" cy="1051470"/>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Develop </a:t>
            </a:r>
            <a:r>
              <a:rPr kumimoji="0" lang="en-US" sz="1000" b="1" i="0" u="none" strike="noStrike" kern="1200" cap="none" spc="0" normalizeH="0" baseline="0" noProof="0" dirty="0" smtClean="0">
                <a:ln>
                  <a:noFill/>
                </a:ln>
                <a:solidFill>
                  <a:schemeClr val="tx2"/>
                </a:solidFill>
                <a:effectLst/>
                <a:uLnTx/>
                <a:uFillTx/>
                <a:latin typeface="Arial" panose="020B0604020202020204"/>
                <a:ea typeface="+mn-ea"/>
                <a:cs typeface="+mn-cs"/>
              </a:rPr>
              <a:t>application </a:t>
            </a: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manual for production deployment</a:t>
            </a:r>
          </a:p>
        </p:txBody>
      </p:sp>
      <p:sp>
        <p:nvSpPr>
          <p:cNvPr id="123" name="Rounded Rectangle 122"/>
          <p:cNvSpPr/>
          <p:nvPr/>
        </p:nvSpPr>
        <p:spPr>
          <a:xfrm>
            <a:off x="10106253" y="3070547"/>
            <a:ext cx="1380595" cy="906475"/>
          </a:xfrm>
          <a:prstGeom prst="round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Arial" panose="020B0604020202020204"/>
                <a:ea typeface="+mn-ea"/>
                <a:cs typeface="+mn-cs"/>
              </a:rPr>
              <a:t>Provide post implementation support</a:t>
            </a:r>
          </a:p>
        </p:txBody>
      </p:sp>
      <p:sp>
        <p:nvSpPr>
          <p:cNvPr id="124" name="Rounded Rectangle 123"/>
          <p:cNvSpPr/>
          <p:nvPr/>
        </p:nvSpPr>
        <p:spPr>
          <a:xfrm>
            <a:off x="10141086" y="4088098"/>
            <a:ext cx="1380595" cy="1605877"/>
          </a:xfrm>
          <a:prstGeom prst="roundRect">
            <a:avLst/>
          </a:prstGeom>
          <a:solidFill>
            <a:schemeClr val="bg1"/>
          </a:solidFill>
          <a:ln w="95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Initiate KT</a:t>
            </a:r>
          </a:p>
          <a:p>
            <a:pPr marL="0" marR="0" lvl="0" indent="0" algn="ctr" defTabSz="914407" rtl="0" eaLnBrk="0" fontAlgn="base" latinLnBrk="0" hangingPunct="0">
              <a:lnSpc>
                <a:spcPct val="100000"/>
              </a:lnSpc>
              <a:spcBef>
                <a:spcPct val="0"/>
              </a:spcBef>
              <a:spcAft>
                <a:spcPct val="0"/>
              </a:spcAft>
              <a:buClrTx/>
              <a:buSzTx/>
              <a:buFontTx/>
              <a:buNone/>
              <a:tabLst/>
              <a:defRPr/>
            </a:pPr>
            <a:r>
              <a:rPr lang="en-US" sz="1000" b="1" dirty="0">
                <a:solidFill>
                  <a:srgbClr val="141414"/>
                </a:solidFill>
                <a:latin typeface="Arial" panose="020B0604020202020204"/>
              </a:rPr>
              <a:t>p</a:t>
            </a:r>
            <a:r>
              <a:rPr kumimoji="0" lang="en-US" sz="1000" b="1" i="0" u="none" strike="noStrike" kern="1200" cap="none" spc="0" normalizeH="0" baseline="0" noProof="0" dirty="0" err="1" smtClean="0">
                <a:ln>
                  <a:noFill/>
                </a:ln>
                <a:solidFill>
                  <a:srgbClr val="141414"/>
                </a:solidFill>
                <a:effectLst/>
                <a:uLnTx/>
                <a:uFillTx/>
                <a:latin typeface="Arial" panose="020B0604020202020204"/>
                <a:ea typeface="+mn-ea"/>
                <a:cs typeface="+mn-cs"/>
              </a:rPr>
              <a:t>hase</a:t>
            </a: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a:p>
            <a:pPr marL="0" marR="0" lvl="0" indent="0" algn="ctr" defTabSz="914407"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Review of</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support</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handbook etc.</a:t>
            </a:r>
          </a:p>
          <a:p>
            <a:pPr marL="0" marR="0" lvl="0" indent="0" algn="ctr" defTabSz="914407"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endParaRP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Provide</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shadow</a:t>
            </a:r>
          </a:p>
          <a:p>
            <a:pPr marL="0" marR="0" lvl="0" indent="0" algn="ctr" defTabSz="914407"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141414"/>
                </a:solidFill>
                <a:effectLst/>
                <a:uLnTx/>
                <a:uFillTx/>
                <a:latin typeface="Arial" panose="020B0604020202020204"/>
                <a:ea typeface="+mn-ea"/>
                <a:cs typeface="+mn-cs"/>
              </a:rPr>
              <a:t>support</a:t>
            </a:r>
          </a:p>
        </p:txBody>
      </p:sp>
      <p:cxnSp>
        <p:nvCxnSpPr>
          <p:cNvPr id="11" name="Straight Connector 10"/>
          <p:cNvCxnSpPr/>
          <p:nvPr/>
        </p:nvCxnSpPr>
        <p:spPr>
          <a:xfrm>
            <a:off x="3330054"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830659"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631445"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8282829"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0002453"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460310" y="1941113"/>
            <a:ext cx="0" cy="4236519"/>
          </a:xfrm>
          <a:prstGeom prst="line">
            <a:avLst/>
          </a:prstGeom>
          <a:ln w="28575">
            <a:solidFill>
              <a:schemeClr val="tx2">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p:txBody>
          <a:bodyPr/>
          <a:lstStyle/>
          <a:p>
            <a:r>
              <a:rPr lang="en-US" smtClean="0"/>
              <a:t>© 2020 Cognizant</a:t>
            </a:r>
            <a:endParaRPr lang="en-US" dirty="0"/>
          </a:p>
        </p:txBody>
      </p:sp>
      <p:sp>
        <p:nvSpPr>
          <p:cNvPr id="7" name="Slide Number Placeholder 6"/>
          <p:cNvSpPr>
            <a:spLocks noGrp="1"/>
          </p:cNvSpPr>
          <p:nvPr>
            <p:ph type="sldNum" sz="quarter" idx="4"/>
          </p:nvPr>
        </p:nvSpPr>
        <p:spPr/>
        <p:txBody>
          <a:bodyPr/>
          <a:lstStyle/>
          <a:p>
            <a:fld id="{2EFEF571-C9B4-4D92-A7F7-315B894862A8}" type="slidenum">
              <a:rPr lang="en-US" smtClean="0"/>
              <a:pPr/>
              <a:t>22</a:t>
            </a:fld>
            <a:endParaRPr lang="en-US" dirty="0"/>
          </a:p>
        </p:txBody>
      </p:sp>
      <p:sp>
        <p:nvSpPr>
          <p:cNvPr id="53" name="Rectangle 52"/>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Rajesh/Rishi</a:t>
            </a:r>
            <a:endParaRPr lang="en-US" dirty="0"/>
          </a:p>
        </p:txBody>
      </p:sp>
    </p:spTree>
    <p:extLst>
      <p:ext uri="{BB962C8B-B14F-4D97-AF65-F5344CB8AC3E}">
        <p14:creationId xmlns:p14="http://schemas.microsoft.com/office/powerpoint/2010/main" val="1239870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8"/>
          <p:cNvSpPr/>
          <p:nvPr/>
        </p:nvSpPr>
        <p:spPr>
          <a:xfrm>
            <a:off x="2050868" y="4918527"/>
            <a:ext cx="9966961" cy="1399209"/>
          </a:xfrm>
          <a:prstGeom prst="roundRect">
            <a:avLst>
              <a:gd name="adj" fmla="val 9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p:txBody>
          <a:bodyPr/>
          <a:lstStyle/>
          <a:p>
            <a:r>
              <a:rPr lang="en-US" smtClean="0"/>
              <a:t>Intelligent Data Works (IDW) - The Data Foundry</a:t>
            </a:r>
            <a:endParaRPr lang="en-US" dirty="0"/>
          </a:p>
        </p:txBody>
      </p:sp>
      <p:sp>
        <p:nvSpPr>
          <p:cNvPr id="3" name="Footer Placeholder 2"/>
          <p:cNvSpPr>
            <a:spLocks noGrp="1"/>
          </p:cNvSpPr>
          <p:nvPr>
            <p:ph type="ftr" sz="quarter" idx="3"/>
          </p:nvPr>
        </p:nvSpPr>
        <p:spPr/>
        <p:txBody>
          <a:bodyPr/>
          <a:lstStyle/>
          <a:p>
            <a:pPr lvl="0"/>
            <a:r>
              <a:rPr lang="en-US" noProof="0" smtClean="0"/>
              <a:t>© 2020 Cognizant</a:t>
            </a:r>
            <a:endParaRPr lang="en-US" noProof="0" dirty="0"/>
          </a:p>
        </p:txBody>
      </p:sp>
      <p:sp>
        <p:nvSpPr>
          <p:cNvPr id="43" name="Slide Number Placeholder 42"/>
          <p:cNvSpPr>
            <a:spLocks noGrp="1"/>
          </p:cNvSpPr>
          <p:nvPr>
            <p:ph type="sldNum" sz="quarter" idx="4"/>
          </p:nvPr>
        </p:nvSpPr>
        <p:spPr/>
        <p:txBody>
          <a:bodyPr/>
          <a:lstStyle/>
          <a:p>
            <a:pPr lvl="0"/>
            <a:fld id="{2EFEF571-C9B4-4D92-A7F7-315B894862A8}" type="slidenum">
              <a:rPr lang="en-US" noProof="0" smtClean="0"/>
              <a:pPr lvl="0"/>
              <a:t>23</a:t>
            </a:fld>
            <a:endParaRPr lang="en-US" noProof="0" dirty="0"/>
          </a:p>
        </p:txBody>
      </p:sp>
      <p:sp>
        <p:nvSpPr>
          <p:cNvPr id="12" name="Rectangle 11"/>
          <p:cNvSpPr/>
          <p:nvPr/>
        </p:nvSpPr>
        <p:spPr>
          <a:xfrm>
            <a:off x="6096" y="684137"/>
            <a:ext cx="12192000" cy="523220"/>
          </a:xfrm>
          <a:prstGeom prst="rect">
            <a:avLst/>
          </a:prstGeom>
          <a:solidFill>
            <a:schemeClr val="tx2">
              <a:lumMod val="50000"/>
              <a:lumOff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To build AI/ML driven </a:t>
            </a:r>
            <a:r>
              <a:rPr kumimoji="0" lang="en-US" sz="14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Intelligent Data Works</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framework and accelerators which enables build next gen digital data platform in more sophisticated and rapid fashion as part of the </a:t>
            </a:r>
            <a:r>
              <a:rPr kumimoji="0" lang="en-US" sz="1400" b="0" i="0" u="none" strike="noStrike" kern="120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rPr>
              <a:t>Data Modernization Offering</a:t>
            </a: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3" name="Rounded Rectangle 52"/>
          <p:cNvSpPr/>
          <p:nvPr/>
        </p:nvSpPr>
        <p:spPr>
          <a:xfrm>
            <a:off x="2050869" y="1291636"/>
            <a:ext cx="9966961" cy="1399209"/>
          </a:xfrm>
          <a:prstGeom prst="roundRect">
            <a:avLst>
              <a:gd name="adj" fmla="val 92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1" name="Rectangle 7"/>
          <p:cNvSpPr>
            <a:spLocks noChangeArrowheads="1"/>
          </p:cNvSpPr>
          <p:nvPr/>
        </p:nvSpPr>
        <p:spPr bwMode="auto">
          <a:xfrm>
            <a:off x="515526" y="2344673"/>
            <a:ext cx="1705201" cy="61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oAutofit/>
          </a:bodyPr>
          <a:lstStyle>
            <a:lvl1pPr defTabSz="762000">
              <a:defRPr>
                <a:solidFill>
                  <a:schemeClr val="tx1"/>
                </a:solidFill>
                <a:latin typeface="Calibri" pitchFamily="34" charset="0"/>
              </a:defRPr>
            </a:lvl1pPr>
            <a:lvl2pPr marL="742950" indent="-285750" defTabSz="762000">
              <a:defRPr>
                <a:solidFill>
                  <a:schemeClr val="tx1"/>
                </a:solidFill>
                <a:latin typeface="Calibri" pitchFamily="34" charset="0"/>
              </a:defRPr>
            </a:lvl2pPr>
            <a:lvl3pPr marL="1143000" indent="-228600" defTabSz="762000">
              <a:defRPr>
                <a:solidFill>
                  <a:schemeClr val="tx1"/>
                </a:solidFill>
                <a:latin typeface="Calibri" pitchFamily="34" charset="0"/>
              </a:defRPr>
            </a:lvl3pPr>
            <a:lvl4pPr marL="1600200" indent="-228600" defTabSz="762000">
              <a:defRPr>
                <a:solidFill>
                  <a:schemeClr val="tx1"/>
                </a:solidFill>
                <a:latin typeface="Calibri" pitchFamily="34" charset="0"/>
              </a:defRPr>
            </a:lvl4pPr>
            <a:lvl5pPr marL="2057400" indent="-228600" defTabSz="762000">
              <a:defRPr>
                <a:solidFill>
                  <a:schemeClr val="tx1"/>
                </a:solidFill>
                <a:latin typeface="Calibri" pitchFamily="34" charset="0"/>
              </a:defRPr>
            </a:lvl5pPr>
            <a:lvl6pPr marL="2514600" indent="-228600" defTabSz="762000" fontAlgn="base">
              <a:spcBef>
                <a:spcPct val="0"/>
              </a:spcBef>
              <a:spcAft>
                <a:spcPct val="0"/>
              </a:spcAft>
              <a:defRPr>
                <a:solidFill>
                  <a:schemeClr val="tx1"/>
                </a:solidFill>
                <a:latin typeface="Calibri" pitchFamily="34" charset="0"/>
              </a:defRPr>
            </a:lvl6pPr>
            <a:lvl7pPr marL="2971800" indent="-228600" defTabSz="762000" fontAlgn="base">
              <a:spcBef>
                <a:spcPct val="0"/>
              </a:spcBef>
              <a:spcAft>
                <a:spcPct val="0"/>
              </a:spcAft>
              <a:defRPr>
                <a:solidFill>
                  <a:schemeClr val="tx1"/>
                </a:solidFill>
                <a:latin typeface="Calibri" pitchFamily="34" charset="0"/>
              </a:defRPr>
            </a:lvl7pPr>
            <a:lvl8pPr marL="3429000" indent="-228600" defTabSz="762000" fontAlgn="base">
              <a:spcBef>
                <a:spcPct val="0"/>
              </a:spcBef>
              <a:spcAft>
                <a:spcPct val="0"/>
              </a:spcAft>
              <a:defRPr>
                <a:solidFill>
                  <a:schemeClr val="tx1"/>
                </a:solidFill>
                <a:latin typeface="Calibri" pitchFamily="34" charset="0"/>
              </a:defRPr>
            </a:lvl8pPr>
            <a:lvl9pPr marL="3886200" indent="-228600" defTabSz="762000" fontAlgn="base">
              <a:spcBef>
                <a:spcPct val="0"/>
              </a:spcBef>
              <a:spcAft>
                <a:spcPct val="0"/>
              </a:spcAft>
              <a:defRPr>
                <a:solidFill>
                  <a:schemeClr val="tx1"/>
                </a:solidFill>
                <a:latin typeface="Calibri" pitchFamily="34" charset="0"/>
              </a:defRPr>
            </a:lvl9pPr>
          </a:lstStyle>
          <a:p>
            <a:pPr marL="0" marR="0" lvl="0" indent="0" algn="ctr" defTabSz="762000" rtl="0" eaLnBrk="0" fontAlgn="base" latinLnBrk="0" hangingPunct="0">
              <a:lnSpc>
                <a:spcPts val="1208"/>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2" name="Rectangle 7"/>
          <p:cNvSpPr>
            <a:spLocks noChangeArrowheads="1"/>
          </p:cNvSpPr>
          <p:nvPr/>
        </p:nvSpPr>
        <p:spPr bwMode="auto">
          <a:xfrm>
            <a:off x="2689566" y="1345272"/>
            <a:ext cx="1538321" cy="654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noAutofit/>
          </a:bodyPr>
          <a:lstStyle>
            <a:lvl1pPr defTabSz="762000">
              <a:defRPr>
                <a:solidFill>
                  <a:schemeClr val="tx1"/>
                </a:solidFill>
                <a:latin typeface="Calibri" pitchFamily="34" charset="0"/>
              </a:defRPr>
            </a:lvl1pPr>
            <a:lvl2pPr marL="742950" indent="-285750" defTabSz="762000">
              <a:defRPr>
                <a:solidFill>
                  <a:schemeClr val="tx1"/>
                </a:solidFill>
                <a:latin typeface="Calibri" pitchFamily="34" charset="0"/>
              </a:defRPr>
            </a:lvl2pPr>
            <a:lvl3pPr marL="1143000" indent="-228600" defTabSz="762000">
              <a:defRPr>
                <a:solidFill>
                  <a:schemeClr val="tx1"/>
                </a:solidFill>
                <a:latin typeface="Calibri" pitchFamily="34" charset="0"/>
              </a:defRPr>
            </a:lvl3pPr>
            <a:lvl4pPr marL="1600200" indent="-228600" defTabSz="762000">
              <a:defRPr>
                <a:solidFill>
                  <a:schemeClr val="tx1"/>
                </a:solidFill>
                <a:latin typeface="Calibri" pitchFamily="34" charset="0"/>
              </a:defRPr>
            </a:lvl4pPr>
            <a:lvl5pPr marL="2057400" indent="-228600" defTabSz="762000">
              <a:defRPr>
                <a:solidFill>
                  <a:schemeClr val="tx1"/>
                </a:solidFill>
                <a:latin typeface="Calibri" pitchFamily="34" charset="0"/>
              </a:defRPr>
            </a:lvl5pPr>
            <a:lvl6pPr marL="2514600" indent="-228600" defTabSz="762000" fontAlgn="base">
              <a:spcBef>
                <a:spcPct val="0"/>
              </a:spcBef>
              <a:spcAft>
                <a:spcPct val="0"/>
              </a:spcAft>
              <a:defRPr>
                <a:solidFill>
                  <a:schemeClr val="tx1"/>
                </a:solidFill>
                <a:latin typeface="Calibri" pitchFamily="34" charset="0"/>
              </a:defRPr>
            </a:lvl6pPr>
            <a:lvl7pPr marL="2971800" indent="-228600" defTabSz="762000" fontAlgn="base">
              <a:spcBef>
                <a:spcPct val="0"/>
              </a:spcBef>
              <a:spcAft>
                <a:spcPct val="0"/>
              </a:spcAft>
              <a:defRPr>
                <a:solidFill>
                  <a:schemeClr val="tx1"/>
                </a:solidFill>
                <a:latin typeface="Calibri" pitchFamily="34" charset="0"/>
              </a:defRPr>
            </a:lvl7pPr>
            <a:lvl8pPr marL="3429000" indent="-228600" defTabSz="762000" fontAlgn="base">
              <a:spcBef>
                <a:spcPct val="0"/>
              </a:spcBef>
              <a:spcAft>
                <a:spcPct val="0"/>
              </a:spcAft>
              <a:defRPr>
                <a:solidFill>
                  <a:schemeClr val="tx1"/>
                </a:solidFill>
                <a:latin typeface="Calibri" pitchFamily="34" charset="0"/>
              </a:defRPr>
            </a:lvl8pPr>
            <a:lvl9pPr marL="3886200" indent="-228600" defTabSz="762000" fontAlgn="base">
              <a:spcBef>
                <a:spcPct val="0"/>
              </a:spcBef>
              <a:spcAft>
                <a:spcPct val="0"/>
              </a:spcAft>
              <a:defRPr>
                <a:solidFill>
                  <a:schemeClr val="tx1"/>
                </a:solidFill>
                <a:latin typeface="Calibri" pitchFamily="34" charset="0"/>
              </a:defRPr>
            </a:lvl9pPr>
          </a:lstStyle>
          <a:p>
            <a:pPr marL="0" marR="0" lvl="0" indent="0" algn="ctr" defTabSz="762000" rtl="0" eaLnBrk="0" fontAlgn="base" latinLnBrk="0" hangingPunct="0">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endParaRPr>
          </a:p>
        </p:txBody>
      </p:sp>
      <p:sp>
        <p:nvSpPr>
          <p:cNvPr id="73" name="Rectangle 72"/>
          <p:cNvSpPr/>
          <p:nvPr/>
        </p:nvSpPr>
        <p:spPr>
          <a:xfrm>
            <a:off x="2424881" y="1312688"/>
            <a:ext cx="9592948" cy="749179"/>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An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end-to-end Technology Migration Accelerator for </a:t>
            </a:r>
            <a:r>
              <a:rPr kumimoji="0" lang="en-US" sz="1067"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Downstream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upstream DI applications or databases and the applications running on the current technology landscape. </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Kit: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Schema Migrator, Data Migrator, Script Migrator, Application Remediator, Tool Convertor, Spec Generator</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Azure DF Catalog, Azure AI tool kit, AWS Glue Catalog, Taxonomy/Ontology(WAND), AWS AI tool kit</a:t>
            </a:r>
          </a:p>
        </p:txBody>
      </p:sp>
      <p:sp>
        <p:nvSpPr>
          <p:cNvPr id="74" name="Rectangle 73"/>
          <p:cNvSpPr/>
          <p:nvPr/>
        </p:nvSpPr>
        <p:spPr>
          <a:xfrm>
            <a:off x="2424881" y="2090164"/>
            <a:ext cx="9319041"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Automatically generate data models by leveraging AI/ML, perform impact analysis and self-correct the mapping to load data into the targets</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Kit: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Metadata Extractor, Intelligent mapper, Data Model Derivator, Metadata Catalog</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SQL Server, Azure DF, AWS-DMS, SCT, Redshift, Aurora, S3, Python, AWS Glue</a:t>
            </a:r>
          </a:p>
        </p:txBody>
      </p:sp>
      <p:sp>
        <p:nvSpPr>
          <p:cNvPr id="81" name="Rectangle 80"/>
          <p:cNvSpPr/>
          <p:nvPr/>
        </p:nvSpPr>
        <p:spPr>
          <a:xfrm>
            <a:off x="2424881" y="4971913"/>
            <a:ext cx="7109673"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Automate and manage E2E Cloud/ETL / Big Data QA value chain. </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Kit </a:t>
            </a:r>
            <a:r>
              <a:rPr kumimoji="0" lang="en-US" sz="1067" b="1"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a:t>
            </a:r>
            <a:r>
              <a:rPr kumimoji="0" lang="en-US" sz="1067"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Jupiter</a:t>
            </a:r>
            <a:endParaRPr kumimoji="0" lang="en-US" sz="1067" b="0" i="0" u="none" strike="noStrike" kern="1200" cap="none" spc="0" normalizeH="0" baseline="30000" noProof="0" dirty="0">
              <a:ln>
                <a:noFill/>
              </a:ln>
              <a:solidFill>
                <a:srgbClr val="000000"/>
              </a:solidFill>
              <a:effectLst/>
              <a:uLnTx/>
              <a:uFillTx/>
              <a:latin typeface="Arial" panose="020B0604020202020204" pitchFamily="34" charset="0"/>
              <a:ea typeface="+mn-ea"/>
              <a:cs typeface="Arial" panose="020B0604020202020204" pitchFamily="34" charset="0"/>
              <a:hlinkClick r:id="rId2"/>
            </a:endParaRP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S3, Python, Spark/EMR</a:t>
            </a:r>
          </a:p>
        </p:txBody>
      </p:sp>
      <p:sp>
        <p:nvSpPr>
          <p:cNvPr id="82" name="Rectangle 81"/>
          <p:cNvSpPr/>
          <p:nvPr/>
        </p:nvSpPr>
        <p:spPr>
          <a:xfrm>
            <a:off x="2424881" y="5711168"/>
            <a:ext cx="9269538"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DevOps capabilities across E2E Data Management value chain.</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a:t>
            </a:r>
            <a:r>
              <a:rPr kumimoji="0" lang="en-US" sz="1067" b="1"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Kit: </a:t>
            </a:r>
            <a:r>
              <a:rPr kumimoji="0" lang="en-US" sz="1067"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Data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Infrastructure as code</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Code Star (</a:t>
            </a:r>
            <a:r>
              <a:rPr kumimoji="0" lang="fr-FR"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Code Commit (Code Build, Code Pipeline, Code Deploy), Cloud formation, Service catalogue</a:t>
            </a:r>
            <a:endPar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5" name="Rounded Rectangle 84"/>
          <p:cNvSpPr/>
          <p:nvPr/>
        </p:nvSpPr>
        <p:spPr>
          <a:xfrm>
            <a:off x="2050869" y="2794866"/>
            <a:ext cx="9966960" cy="2011680"/>
          </a:xfrm>
          <a:prstGeom prst="roundRect">
            <a:avLst>
              <a:gd name="adj" fmla="val 9251"/>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Rectangle 91"/>
          <p:cNvSpPr/>
          <p:nvPr/>
        </p:nvSpPr>
        <p:spPr>
          <a:xfrm>
            <a:off x="2424881" y="2867265"/>
            <a:ext cx="9381225"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Metadata driven autonomous data ingestion foundry enables seamless ingestion of source feeds, with intelligence to detect metadata changes and data issues in the inbound source for enterprise data lacks and data hubs. </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AWS, Azure, GCP and On-Premise</a:t>
            </a:r>
          </a:p>
        </p:txBody>
      </p:sp>
      <p:sp>
        <p:nvSpPr>
          <p:cNvPr id="94" name="Rectangle 93"/>
          <p:cNvSpPr/>
          <p:nvPr/>
        </p:nvSpPr>
        <p:spPr>
          <a:xfrm>
            <a:off x="2424881" y="4145110"/>
            <a:ext cx="8957295"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Automates the delivery of data to meet the needs of Downstream applications, extracts to external systems, and end user reports.</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Kit: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Concierge, Data Micro Services, Data Extractor</a:t>
            </a:r>
          </a:p>
          <a:p>
            <a:pPr marL="15238" marR="0" lvl="0" indent="0" algn="just" defTabSz="914400" rtl="0" eaLnBrk="1" fontAlgn="auto" latinLnBrk="0" hangingPunct="1">
              <a:lnSpc>
                <a:spcPct val="100000"/>
              </a:lnSpc>
              <a:spcBef>
                <a:spcPts val="0"/>
              </a:spcBef>
              <a:spcAft>
                <a:spcPts val="80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Azure DF Catalog, EDC, IGC, Axon, Lex, Glue Catalog</a:t>
            </a:r>
          </a:p>
        </p:txBody>
      </p:sp>
      <p:sp>
        <p:nvSpPr>
          <p:cNvPr id="97" name="Rectangle 96"/>
          <p:cNvSpPr/>
          <p:nvPr/>
        </p:nvSpPr>
        <p:spPr>
          <a:xfrm>
            <a:off x="2424881" y="3479502"/>
            <a:ext cx="9524565" cy="584968"/>
          </a:xfrm>
          <a:prstGeom prst="rect">
            <a:avLst/>
          </a:prstGeom>
        </p:spPr>
        <p:txBody>
          <a:bodyPr wrap="square">
            <a:spAutoFit/>
          </a:bodyPr>
          <a:lstStyle/>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Accelerate end-to-end life cycle of data integration and enable faster time to market, reduced cost of implementation and improved productivity. </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Tool Kit: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Code Generator, Spec Generator, Dynamic Mapping Booster</a:t>
            </a:r>
          </a:p>
          <a:p>
            <a:pPr marL="15238" marR="0" lvl="0" indent="0" algn="just" defTabSz="9144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Technology:  </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Azure DF, Python, AWS Glue, EMR, Apache Spark, Apache Beam, </a:t>
            </a:r>
            <a:r>
              <a:rPr kumimoji="0" lang="en-US" sz="1067"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Talend</a:t>
            </a: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Informatica, </a:t>
            </a:r>
            <a:r>
              <a:rPr kumimoji="0" lang="en-US" sz="1067"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DataStage</a:t>
            </a:r>
            <a:endPar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0" name="Round Same Side Corner Rectangle 59"/>
          <p:cNvSpPr/>
          <p:nvPr/>
        </p:nvSpPr>
        <p:spPr>
          <a:xfrm rot="5400000">
            <a:off x="1170053" y="675898"/>
            <a:ext cx="559095" cy="1953412"/>
          </a:xfrm>
          <a:prstGeom prst="round2SameRect">
            <a:avLst>
              <a:gd name="adj1" fmla="val 50000"/>
              <a:gd name="adj2" fmla="val 0"/>
            </a:avLst>
          </a:prstGeom>
          <a:solidFill>
            <a:schemeClr val="tx1">
              <a:lumMod val="20000"/>
              <a:lumOff val="80000"/>
            </a:schemeClr>
          </a:solidFill>
          <a:ln>
            <a:solidFill>
              <a:schemeClr val="tx1"/>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Intelligent Migration Studio (IMS)</a:t>
            </a:r>
          </a:p>
        </p:txBody>
      </p:sp>
      <p:sp>
        <p:nvSpPr>
          <p:cNvPr id="4" name="Rectangle 3"/>
          <p:cNvSpPr/>
          <p:nvPr/>
        </p:nvSpPr>
        <p:spPr>
          <a:xfrm>
            <a:off x="-11156" y="1201258"/>
            <a:ext cx="523220" cy="1540652"/>
          </a:xfrm>
          <a:prstGeom prst="rect">
            <a:avLst/>
          </a:prstGeom>
        </p:spPr>
        <p:txBody>
          <a:bodyPr vert="vert270"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sym typeface="Arial"/>
              </a:rPr>
              <a:t>Responsive Data Architecture</a:t>
            </a:r>
          </a:p>
        </p:txBody>
      </p:sp>
      <p:sp>
        <p:nvSpPr>
          <p:cNvPr id="61" name="Round Same Side Corner Rectangle 60"/>
          <p:cNvSpPr/>
          <p:nvPr/>
        </p:nvSpPr>
        <p:spPr>
          <a:xfrm rot="5400000">
            <a:off x="1162939" y="1352571"/>
            <a:ext cx="570472" cy="1953412"/>
          </a:xfrm>
          <a:prstGeom prst="round2SameRect">
            <a:avLst>
              <a:gd name="adj1" fmla="val 50000"/>
              <a:gd name="adj2" fmla="val 0"/>
            </a:avLst>
          </a:prstGeom>
          <a:solidFill>
            <a:schemeClr val="tx1">
              <a:lumMod val="20000"/>
              <a:lumOff val="80000"/>
            </a:schemeClr>
          </a:solidFill>
          <a:ln>
            <a:solidFill>
              <a:schemeClr val="tx1"/>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Responsive 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Modeling Studio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(RDS)</a:t>
            </a:r>
          </a:p>
        </p:txBody>
      </p:sp>
      <p:cxnSp>
        <p:nvCxnSpPr>
          <p:cNvPr id="62" name="Straight Connector 61"/>
          <p:cNvCxnSpPr/>
          <p:nvPr/>
        </p:nvCxnSpPr>
        <p:spPr>
          <a:xfrm flipV="1">
            <a:off x="2571485" y="2048915"/>
            <a:ext cx="8747237" cy="26281"/>
          </a:xfrm>
          <a:prstGeom prst="line">
            <a:avLst/>
          </a:prstGeom>
          <a:ln>
            <a:solidFill>
              <a:schemeClr val="tx2">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Round Same Side Corner Rectangle 62"/>
          <p:cNvSpPr/>
          <p:nvPr/>
        </p:nvSpPr>
        <p:spPr>
          <a:xfrm rot="5400000">
            <a:off x="1179319" y="2161415"/>
            <a:ext cx="559095" cy="1953412"/>
          </a:xfrm>
          <a:prstGeom prst="round2SameRect">
            <a:avLst>
              <a:gd name="adj1" fmla="val 50000"/>
              <a:gd name="adj2" fmla="val 0"/>
            </a:avLst>
          </a:prstGeom>
          <a:solidFill>
            <a:schemeClr val="bg2">
              <a:lumMod val="85000"/>
            </a:schemeClr>
          </a:solidFill>
          <a:ln>
            <a:solidFill>
              <a:schemeClr val="tx2">
                <a:lumMod val="50000"/>
                <a:lumOff val="50000"/>
              </a:schemeClr>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Data Ingestion Foundry (DIF)</a:t>
            </a:r>
          </a:p>
        </p:txBody>
      </p:sp>
      <p:sp>
        <p:nvSpPr>
          <p:cNvPr id="64" name="Round Same Side Corner Rectangle 63"/>
          <p:cNvSpPr/>
          <p:nvPr/>
        </p:nvSpPr>
        <p:spPr>
          <a:xfrm rot="5400000">
            <a:off x="1174956" y="2827382"/>
            <a:ext cx="570472" cy="1953412"/>
          </a:xfrm>
          <a:prstGeom prst="round2SameRect">
            <a:avLst>
              <a:gd name="adj1" fmla="val 50000"/>
              <a:gd name="adj2" fmla="val 0"/>
            </a:avLst>
          </a:prstGeom>
          <a:solidFill>
            <a:schemeClr val="bg2">
              <a:lumMod val="85000"/>
            </a:schemeClr>
          </a:solidFill>
          <a:ln>
            <a:solidFill>
              <a:schemeClr val="tx2">
                <a:lumMod val="50000"/>
                <a:lumOff val="50000"/>
              </a:schemeClr>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Data Integration Studio (DIS)</a:t>
            </a:r>
          </a:p>
        </p:txBody>
      </p:sp>
      <p:sp>
        <p:nvSpPr>
          <p:cNvPr id="75" name="Round Same Side Corner Rectangle 74"/>
          <p:cNvSpPr/>
          <p:nvPr/>
        </p:nvSpPr>
        <p:spPr>
          <a:xfrm rot="5400000">
            <a:off x="1173631" y="3474769"/>
            <a:ext cx="570472" cy="1953412"/>
          </a:xfrm>
          <a:prstGeom prst="round2SameRect">
            <a:avLst>
              <a:gd name="adj1" fmla="val 50000"/>
              <a:gd name="adj2" fmla="val 0"/>
            </a:avLst>
          </a:prstGeom>
          <a:solidFill>
            <a:schemeClr val="bg2">
              <a:lumMod val="85000"/>
            </a:schemeClr>
          </a:solidFill>
          <a:ln>
            <a:solidFill>
              <a:schemeClr val="tx2">
                <a:lumMod val="50000"/>
                <a:lumOff val="50000"/>
              </a:schemeClr>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Data Services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Studio (DSS)</a:t>
            </a:r>
          </a:p>
        </p:txBody>
      </p:sp>
      <p:cxnSp>
        <p:nvCxnSpPr>
          <p:cNvPr id="76" name="Straight Connector 75"/>
          <p:cNvCxnSpPr/>
          <p:nvPr/>
        </p:nvCxnSpPr>
        <p:spPr>
          <a:xfrm flipV="1">
            <a:off x="2404999" y="3428696"/>
            <a:ext cx="8747237" cy="26281"/>
          </a:xfrm>
          <a:prstGeom prst="line">
            <a:avLst/>
          </a:prstGeom>
          <a:ln>
            <a:solidFill>
              <a:schemeClr val="tx2">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2404998" y="4077130"/>
            <a:ext cx="8747237" cy="26281"/>
          </a:xfrm>
          <a:prstGeom prst="line">
            <a:avLst/>
          </a:prstGeom>
          <a:ln>
            <a:solidFill>
              <a:schemeClr val="tx2">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Round Same Side Corner Rectangle 77"/>
          <p:cNvSpPr/>
          <p:nvPr/>
        </p:nvSpPr>
        <p:spPr>
          <a:xfrm rot="5400000">
            <a:off x="1179318" y="4301848"/>
            <a:ext cx="559095" cy="1953412"/>
          </a:xfrm>
          <a:prstGeom prst="round2SameRect">
            <a:avLst>
              <a:gd name="adj1" fmla="val 50000"/>
              <a:gd name="adj2" fmla="val 0"/>
            </a:avLst>
          </a:prstGeom>
          <a:solidFill>
            <a:schemeClr val="tx1">
              <a:lumMod val="20000"/>
              <a:lumOff val="80000"/>
            </a:schemeClr>
          </a:solidFill>
          <a:ln>
            <a:solidFill>
              <a:schemeClr val="tx1"/>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Data Validation Studio (DVS)</a:t>
            </a:r>
          </a:p>
        </p:txBody>
      </p:sp>
      <p:sp>
        <p:nvSpPr>
          <p:cNvPr id="98" name="Round Same Side Corner Rectangle 97"/>
          <p:cNvSpPr/>
          <p:nvPr/>
        </p:nvSpPr>
        <p:spPr>
          <a:xfrm rot="5400000">
            <a:off x="1172204" y="4978521"/>
            <a:ext cx="570472" cy="1953412"/>
          </a:xfrm>
          <a:prstGeom prst="round2SameRect">
            <a:avLst>
              <a:gd name="adj1" fmla="val 50000"/>
              <a:gd name="adj2" fmla="val 0"/>
            </a:avLst>
          </a:prstGeom>
          <a:solidFill>
            <a:schemeClr val="tx1">
              <a:lumMod val="20000"/>
              <a:lumOff val="80000"/>
            </a:schemeClr>
          </a:solidFill>
          <a:ln>
            <a:solidFill>
              <a:schemeClr val="tx1"/>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DevOps Studio</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Arial" panose="020B0604020202020204" pitchFamily="34" charset="0"/>
                <a:ea typeface="Verdana" pitchFamily="34" charset="0"/>
                <a:cs typeface="Arial" panose="020B0604020202020204" pitchFamily="34" charset="0"/>
              </a:rPr>
              <a:t> (DOS)</a:t>
            </a:r>
          </a:p>
        </p:txBody>
      </p:sp>
      <p:sp>
        <p:nvSpPr>
          <p:cNvPr id="6" name="Rectangle 5"/>
          <p:cNvSpPr/>
          <p:nvPr/>
        </p:nvSpPr>
        <p:spPr>
          <a:xfrm>
            <a:off x="-33277" y="3134014"/>
            <a:ext cx="523220" cy="1371012"/>
          </a:xfrm>
          <a:prstGeom prst="rect">
            <a:avLst/>
          </a:prstGeom>
        </p:spPr>
        <p:txBody>
          <a:bodyPr vert="vert270"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sym typeface="Arial"/>
              </a:rPr>
              <a:t>Intelligent Data Management</a:t>
            </a:r>
          </a:p>
        </p:txBody>
      </p:sp>
      <p:cxnSp>
        <p:nvCxnSpPr>
          <p:cNvPr id="100" name="Straight Connector 99"/>
          <p:cNvCxnSpPr/>
          <p:nvPr/>
        </p:nvCxnSpPr>
        <p:spPr>
          <a:xfrm flipV="1">
            <a:off x="2434146" y="5614010"/>
            <a:ext cx="8747237" cy="26281"/>
          </a:xfrm>
          <a:prstGeom prst="line">
            <a:avLst/>
          </a:prstGeom>
          <a:ln>
            <a:solidFill>
              <a:schemeClr val="tx2">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2486" y="5081014"/>
            <a:ext cx="523220" cy="1010303"/>
          </a:xfrm>
          <a:prstGeom prst="rect">
            <a:avLst/>
          </a:prstGeom>
        </p:spPr>
        <p:txBody>
          <a:bodyPr vert="vert270"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sym typeface="Arial"/>
              </a:rPr>
              <a:t>Delivery at Scale</a:t>
            </a:r>
          </a:p>
        </p:txBody>
      </p:sp>
    </p:spTree>
    <p:extLst>
      <p:ext uri="{BB962C8B-B14F-4D97-AF65-F5344CB8AC3E}">
        <p14:creationId xmlns:p14="http://schemas.microsoft.com/office/powerpoint/2010/main" val="204107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JUPITER - Jumpstart Platform for Intelligent Test EngineeRing</a:t>
            </a:r>
            <a:endParaRPr lang="en-US" dirty="0"/>
          </a:p>
        </p:txBody>
      </p:sp>
      <p:sp>
        <p:nvSpPr>
          <p:cNvPr id="2" name="Slide Number Placeholder 1"/>
          <p:cNvSpPr>
            <a:spLocks noGrp="1"/>
          </p:cNvSpPr>
          <p:nvPr>
            <p:ph type="sldNum" sz="quarter" idx="4"/>
          </p:nvPr>
        </p:nvSpPr>
        <p:spPr>
          <a:xfrm>
            <a:off x="513467" y="6508288"/>
            <a:ext cx="304800" cy="164148"/>
          </a:xfrm>
        </p:spPr>
        <p:txBody>
          <a:bodyPr/>
          <a:lstStyle/>
          <a:p>
            <a:pPr lvl="0"/>
            <a:fld id="{B32AB80A-78BA-6B42-BA0D-B44ACF890F5A}" type="slidenum">
              <a:rPr lang="en-US" noProof="0" smtClean="0"/>
              <a:pPr lvl="0"/>
              <a:t>24</a:t>
            </a:fld>
            <a:endParaRPr lang="en-US" noProof="0" dirty="0"/>
          </a:p>
        </p:txBody>
      </p:sp>
      <p:sp>
        <p:nvSpPr>
          <p:cNvPr id="9" name="Block Arc 8"/>
          <p:cNvSpPr/>
          <p:nvPr/>
        </p:nvSpPr>
        <p:spPr>
          <a:xfrm>
            <a:off x="3997239" y="1326058"/>
            <a:ext cx="3910369" cy="3910369"/>
          </a:xfrm>
          <a:prstGeom prst="blockArc">
            <a:avLst>
              <a:gd name="adj1" fmla="val 55406"/>
              <a:gd name="adj2" fmla="val 3770710"/>
              <a:gd name="adj3" fmla="val 24633"/>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srgbClr val="50B3CF"/>
              </a:solidFill>
              <a:effectLst/>
              <a:uLnTx/>
              <a:uFillTx/>
              <a:ea typeface="+mn-ea"/>
              <a:cs typeface="+mn-cs"/>
            </a:endParaRPr>
          </a:p>
        </p:txBody>
      </p:sp>
      <p:sp>
        <p:nvSpPr>
          <p:cNvPr id="32" name="Block Arc 31"/>
          <p:cNvSpPr/>
          <p:nvPr/>
        </p:nvSpPr>
        <p:spPr>
          <a:xfrm>
            <a:off x="3997239" y="1350139"/>
            <a:ext cx="3910369" cy="3910369"/>
          </a:xfrm>
          <a:prstGeom prst="blockArc">
            <a:avLst>
              <a:gd name="adj1" fmla="val 3926649"/>
              <a:gd name="adj2" fmla="val 8156952"/>
              <a:gd name="adj3" fmla="val 24683"/>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srgbClr val="50B3CF"/>
              </a:solidFill>
              <a:effectLst/>
              <a:uLnTx/>
              <a:uFillTx/>
              <a:ea typeface="+mn-ea"/>
              <a:cs typeface="+mn-cs"/>
            </a:endParaRPr>
          </a:p>
        </p:txBody>
      </p:sp>
      <p:grpSp>
        <p:nvGrpSpPr>
          <p:cNvPr id="10" name="Group 9"/>
          <p:cNvGrpSpPr/>
          <p:nvPr/>
        </p:nvGrpSpPr>
        <p:grpSpPr>
          <a:xfrm rot="7801696">
            <a:off x="3960486" y="1305869"/>
            <a:ext cx="3910369" cy="3910369"/>
            <a:chOff x="3146425" y="1209706"/>
            <a:chExt cx="2940050" cy="2940050"/>
          </a:xfrm>
          <a:solidFill>
            <a:srgbClr val="50B3CF"/>
          </a:solidFill>
        </p:grpSpPr>
        <p:sp>
          <p:nvSpPr>
            <p:cNvPr id="34" name="Block Arc 33"/>
            <p:cNvSpPr/>
            <p:nvPr/>
          </p:nvSpPr>
          <p:spPr>
            <a:xfrm>
              <a:off x="3146425" y="1209706"/>
              <a:ext cx="2940050" cy="2940050"/>
            </a:xfrm>
            <a:prstGeom prst="blockArc">
              <a:avLst>
                <a:gd name="adj1" fmla="val 415746"/>
                <a:gd name="adj2" fmla="val 3855301"/>
                <a:gd name="adj3" fmla="val 24720"/>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srgbClr val="50B3CF"/>
                </a:solidFill>
                <a:effectLst/>
                <a:uLnTx/>
                <a:uFillTx/>
                <a:latin typeface="Arial"/>
                <a:ea typeface="+mn-ea"/>
                <a:cs typeface="+mn-cs"/>
              </a:endParaRPr>
            </a:p>
          </p:txBody>
        </p:sp>
        <p:sp>
          <p:nvSpPr>
            <p:cNvPr id="36" name="Block Arc 35"/>
            <p:cNvSpPr/>
            <p:nvPr/>
          </p:nvSpPr>
          <p:spPr>
            <a:xfrm>
              <a:off x="3146425" y="1209706"/>
              <a:ext cx="2940050" cy="2940050"/>
            </a:xfrm>
            <a:prstGeom prst="blockArc">
              <a:avLst>
                <a:gd name="adj1" fmla="val 4019563"/>
                <a:gd name="adj2" fmla="val 8397785"/>
                <a:gd name="adj3" fmla="val 24512"/>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srgbClr val="50B3CF"/>
                </a:solidFill>
                <a:effectLst/>
                <a:uLnTx/>
                <a:uFillTx/>
                <a:latin typeface="Arial"/>
                <a:ea typeface="+mn-ea"/>
                <a:cs typeface="+mn-cs"/>
              </a:endParaRPr>
            </a:p>
          </p:txBody>
        </p:sp>
      </p:grpSp>
      <p:sp>
        <p:nvSpPr>
          <p:cNvPr id="12" name="Rectangle 11"/>
          <p:cNvSpPr/>
          <p:nvPr/>
        </p:nvSpPr>
        <p:spPr>
          <a:xfrm>
            <a:off x="5856949" y="666695"/>
            <a:ext cx="6031264" cy="523220"/>
          </a:xfrm>
          <a:prstGeom prst="rect">
            <a:avLst/>
          </a:prstGeom>
        </p:spPr>
        <p:txBody>
          <a:bodyPr wrap="square">
            <a:spAutoFit/>
          </a:bodyPr>
          <a:lstStyle/>
          <a:p>
            <a:pPr marL="0" marR="0" lvl="0" indent="0" algn="just" defTabSz="81444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33A0"/>
                </a:solidFill>
                <a:effectLst/>
                <a:uLnTx/>
                <a:uFillTx/>
                <a:ea typeface="+mn-ea"/>
                <a:cs typeface="Calibri" panose="020F0502020204030204" pitchFamily="34" charset="0"/>
              </a:rPr>
              <a:t>JUPiTER</a:t>
            </a:r>
            <a:r>
              <a:rPr kumimoji="0" lang="en-US" sz="1400" b="0" i="0" u="none" strike="noStrike" kern="1200" cap="none" spc="0" normalizeH="0" baseline="0" noProof="0" dirty="0">
                <a:ln>
                  <a:noFill/>
                </a:ln>
                <a:solidFill>
                  <a:srgbClr val="0033A0"/>
                </a:solidFill>
                <a:effectLst/>
                <a:uLnTx/>
                <a:uFillTx/>
                <a:ea typeface="+mn-ea"/>
                <a:cs typeface="Calibri" panose="020F0502020204030204" pitchFamily="34" charset="0"/>
              </a:rPr>
              <a:t> – “one stop shop” solution for all ETL/ Big Data Analytics Quality Engineering needs with Continuous Testing (CT) on DevOps pipeline</a:t>
            </a:r>
          </a:p>
        </p:txBody>
      </p:sp>
      <p:sp>
        <p:nvSpPr>
          <p:cNvPr id="14" name="Rectangle 13"/>
          <p:cNvSpPr/>
          <p:nvPr/>
        </p:nvSpPr>
        <p:spPr>
          <a:xfrm>
            <a:off x="4922636" y="3371861"/>
            <a:ext cx="2023311" cy="615553"/>
          </a:xfrm>
          <a:prstGeom prst="rect">
            <a:avLst/>
          </a:prstGeom>
        </p:spPr>
        <p:txBody>
          <a:bodyPr wrap="none">
            <a:spAutoFit/>
          </a:bodyPr>
          <a:lstStyle/>
          <a:p>
            <a:pPr marL="0" marR="0" lvl="0" indent="0" algn="ctr" defTabSz="608076"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141414"/>
                </a:solidFill>
                <a:effectLst/>
                <a:uLnTx/>
                <a:uFillTx/>
                <a:ea typeface="+mn-ea"/>
                <a:cs typeface="+mn-cs"/>
              </a:rPr>
              <a:t>JUPiTER</a:t>
            </a:r>
          </a:p>
        </p:txBody>
      </p:sp>
      <p:sp>
        <p:nvSpPr>
          <p:cNvPr id="49" name="Rectangle 48"/>
          <p:cNvSpPr/>
          <p:nvPr/>
        </p:nvSpPr>
        <p:spPr>
          <a:xfrm>
            <a:off x="284581" y="845686"/>
            <a:ext cx="4728701" cy="1515800"/>
          </a:xfrm>
          <a:prstGeom prst="rect">
            <a:avLst/>
          </a:prstGeom>
        </p:spPr>
        <p:txBody>
          <a:bodyPr wrap="square">
            <a:spAutoFit/>
          </a:bodyPr>
          <a:lstStyle/>
          <a:p>
            <a:pPr marL="0" marR="0" lvl="0" indent="0" algn="l" defTabSz="608076" rtl="0" eaLnBrk="1" fontAlgn="auto" latinLnBrk="0" hangingPunct="1">
              <a:lnSpc>
                <a:spcPts val="1330"/>
              </a:lnSpc>
              <a:spcBef>
                <a:spcPts val="0"/>
              </a:spcBef>
              <a:spcAft>
                <a:spcPts val="532"/>
              </a:spcAft>
              <a:buClrTx/>
              <a:buSzTx/>
              <a:buFontTx/>
              <a:buNone/>
              <a:tabLst/>
              <a:defRPr/>
            </a:pPr>
            <a:r>
              <a:rPr kumimoji="0" lang="en-US" sz="1197" b="1" i="0" u="none" strike="noStrike" kern="1200" cap="none" spc="0" normalizeH="0" baseline="0" noProof="0" dirty="0">
                <a:ln>
                  <a:noFill/>
                </a:ln>
                <a:solidFill>
                  <a:srgbClr val="141414"/>
                </a:solidFill>
                <a:effectLst/>
                <a:uLnTx/>
                <a:uFillTx/>
                <a:ea typeface="+mn-ea"/>
                <a:cs typeface="Aharoni" panose="02010803020104030203" pitchFamily="2" charset="-79"/>
              </a:rPr>
              <a:t>Current Challenges</a:t>
            </a:r>
          </a:p>
          <a:p>
            <a:pPr marL="171022" marR="0" lvl="0" indent="-171022" algn="l" defTabSz="608076" rtl="0" eaLnBrk="1" fontAlgn="auto" latinLnBrk="0" hangingPunct="1">
              <a:lnSpc>
                <a:spcPts val="1330"/>
              </a:lnSpc>
              <a:spcBef>
                <a:spcPts val="0"/>
              </a:spcBef>
              <a:spcAft>
                <a:spcPts val="532"/>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Lack of Next-gen QA Solution/Strategies to Jump-start the QA</a:t>
            </a:r>
          </a:p>
          <a:p>
            <a:pPr marL="171022" marR="0" lvl="0" indent="-171022" algn="l" defTabSz="608076" rtl="0" eaLnBrk="1" fontAlgn="auto" latinLnBrk="0" hangingPunct="1">
              <a:lnSpc>
                <a:spcPts val="1330"/>
              </a:lnSpc>
              <a:spcBef>
                <a:spcPts val="0"/>
              </a:spcBef>
              <a:spcAft>
                <a:spcPts val="532"/>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Lack of Unified QA Automation approach &amp; platform </a:t>
            </a:r>
            <a:b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b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for Digital landscape</a:t>
            </a:r>
          </a:p>
          <a:p>
            <a:pPr marL="171022" marR="0" lvl="0" indent="-171022" algn="l" defTabSz="608076" rtl="0" eaLnBrk="1" fontAlgn="auto" latinLnBrk="0" hangingPunct="1">
              <a:lnSpc>
                <a:spcPts val="1330"/>
              </a:lnSpc>
              <a:spcBef>
                <a:spcPts val="0"/>
              </a:spcBef>
              <a:spcAft>
                <a:spcPts val="532"/>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While 3 Vs (Volume Velocity Variety) are key tenants </a:t>
            </a:r>
            <a:b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b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VERACITY of data  is often ignored</a:t>
            </a:r>
          </a:p>
          <a:p>
            <a:pPr marL="171022" marR="0" lvl="0" indent="-171022" algn="l" defTabSz="608076" rtl="0" eaLnBrk="1" fontAlgn="auto" latinLnBrk="0" hangingPunct="1">
              <a:lnSpc>
                <a:spcPts val="1330"/>
              </a:lnSpc>
              <a:spcBef>
                <a:spcPts val="0"/>
              </a:spcBef>
              <a:spcAft>
                <a:spcPts val="532"/>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Lack of Continuous  Testing (CT) </a:t>
            </a:r>
          </a:p>
        </p:txBody>
      </p:sp>
      <p:sp>
        <p:nvSpPr>
          <p:cNvPr id="51" name="Rectangle 50"/>
          <p:cNvSpPr/>
          <p:nvPr/>
        </p:nvSpPr>
        <p:spPr>
          <a:xfrm>
            <a:off x="160949" y="4747514"/>
            <a:ext cx="4533152" cy="1746632"/>
          </a:xfrm>
          <a:prstGeom prst="rect">
            <a:avLst/>
          </a:prstGeom>
        </p:spPr>
        <p:txBody>
          <a:bodyPr wrap="square">
            <a:spAutoFit/>
          </a:bodyPr>
          <a:lstStyle/>
          <a:p>
            <a:pPr marL="152019" marR="0" lvl="2" indent="-152019" algn="l" defTabSz="608076" rtl="0" eaLnBrk="1" fontAlgn="auto" latinLnBrk="0" hangingPunct="1">
              <a:lnSpc>
                <a:spcPts val="1463"/>
              </a:lnSpc>
              <a:spcBef>
                <a:spcPts val="0"/>
              </a:spcBef>
              <a:spcAft>
                <a:spcPts val="26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Program caters to extensive need for validating multiple type of sources ( XML, JSON, AVRO, Flat files, PARQUET File format etc.)</a:t>
            </a:r>
          </a:p>
          <a:p>
            <a:pPr marL="152019" marR="0" lvl="2" indent="-152019" algn="l" defTabSz="608076" rtl="0" eaLnBrk="1" fontAlgn="auto" latinLnBrk="0" hangingPunct="1">
              <a:lnSpc>
                <a:spcPts val="1463"/>
              </a:lnSpc>
              <a:spcBef>
                <a:spcPts val="0"/>
              </a:spcBef>
              <a:spcAft>
                <a:spcPts val="26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For automating the End to End  ETL and Data lake Projects via standalone or via DEVOP’s pipeline (Continuous Testing)</a:t>
            </a:r>
          </a:p>
          <a:p>
            <a:pPr marL="152019" marR="0" lvl="2" indent="-152019" algn="l" defTabSz="608076" rtl="0" eaLnBrk="1" fontAlgn="auto" latinLnBrk="0" hangingPunct="1">
              <a:lnSpc>
                <a:spcPts val="1463"/>
              </a:lnSpc>
              <a:spcBef>
                <a:spcPts val="0"/>
              </a:spcBef>
              <a:spcAft>
                <a:spcPts val="26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Program caters cloud based solutions like AWS,AZURE, GCP</a:t>
            </a:r>
          </a:p>
          <a:p>
            <a:pPr marL="152019" marR="0" lvl="2" indent="-152019" algn="l" defTabSz="608076" rtl="0" eaLnBrk="1" fontAlgn="auto" latinLnBrk="0" hangingPunct="1">
              <a:lnSpc>
                <a:spcPts val="1463"/>
              </a:lnSpc>
              <a:spcBef>
                <a:spcPts val="0"/>
              </a:spcBef>
              <a:spcAft>
                <a:spcPts val="26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Validating  complex Business scenarios in Hadoop echo system </a:t>
            </a:r>
          </a:p>
        </p:txBody>
      </p:sp>
      <p:sp>
        <p:nvSpPr>
          <p:cNvPr id="52" name="Rectangle 51"/>
          <p:cNvSpPr/>
          <p:nvPr/>
        </p:nvSpPr>
        <p:spPr>
          <a:xfrm>
            <a:off x="333711" y="2513985"/>
            <a:ext cx="3954429" cy="1926168"/>
          </a:xfrm>
          <a:prstGeom prst="rect">
            <a:avLst/>
          </a:prstGeom>
        </p:spPr>
        <p:txBody>
          <a:bodyPr wrap="square" anchor="ctr">
            <a:spAutoFit/>
          </a:bodyPr>
          <a:lstStyle/>
          <a:p>
            <a:pPr marL="0" marR="0" lvl="0" indent="0" algn="l" defTabSz="608076" rtl="0" eaLnBrk="1" fontAlgn="auto" latinLnBrk="0" hangingPunct="1">
              <a:lnSpc>
                <a:spcPts val="1463"/>
              </a:lnSpc>
              <a:spcBef>
                <a:spcPts val="0"/>
              </a:spcBef>
              <a:spcAft>
                <a:spcPts val="532"/>
              </a:spcAft>
              <a:buClrTx/>
              <a:buSzTx/>
              <a:buFontTx/>
              <a:buNone/>
              <a:tabLst/>
              <a:defRPr/>
            </a:pPr>
            <a:r>
              <a:rPr kumimoji="0" lang="en-US" sz="1197" b="1" i="0" u="none" strike="noStrike" kern="1200" cap="none" spc="0" normalizeH="0" baseline="0" noProof="0" dirty="0">
                <a:ln>
                  <a:noFill/>
                </a:ln>
                <a:solidFill>
                  <a:srgbClr val="141414"/>
                </a:solidFill>
                <a:effectLst/>
                <a:uLnTx/>
                <a:uFillTx/>
                <a:cs typeface="Aharoni" panose="02010803020104030203" pitchFamily="2" charset="-79"/>
              </a:rPr>
              <a:t>JUPITER  has following key components</a:t>
            </a:r>
          </a:p>
          <a:p>
            <a:pPr marL="156242" marR="0" lvl="0" indent="-156242" algn="l" defTabSz="608076" rtl="0" eaLnBrk="1" fontAlgn="auto" latinLnBrk="0" hangingPunct="1">
              <a:lnSpc>
                <a:spcPts val="1463"/>
              </a:lnSpc>
              <a:spcBef>
                <a:spcPts val="0"/>
              </a:spcBef>
              <a:spcAft>
                <a:spcPts val="600"/>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cs typeface="Aharoni" panose="02010803020104030203" pitchFamily="2" charset="-79"/>
              </a:rPr>
              <a:t>QA strategy for Digital ecosystem &amp; Big Data Lake</a:t>
            </a:r>
          </a:p>
          <a:p>
            <a:pPr marL="156242" marR="0" lvl="0" indent="-156242" algn="l" defTabSz="608076" rtl="0" eaLnBrk="1" fontAlgn="auto" latinLnBrk="0" hangingPunct="1">
              <a:lnSpc>
                <a:spcPts val="1463"/>
              </a:lnSpc>
              <a:spcBef>
                <a:spcPts val="0"/>
              </a:spcBef>
              <a:spcAft>
                <a:spcPts val="600"/>
              </a:spcAft>
              <a:buClrTx/>
              <a:buSzTx/>
              <a:buFont typeface="Wingdings" panose="05000000000000000000" pitchFamily="2" charset="2"/>
              <a:buChar char="§"/>
              <a:tabLst/>
              <a:defRPr/>
            </a:pPr>
            <a:r>
              <a:rPr kumimoji="0" lang="en-US" sz="1197" b="0" i="0" u="none" strike="noStrike" kern="0" cap="none" spc="0" normalizeH="0" baseline="0" noProof="0" dirty="0">
                <a:ln>
                  <a:noFill/>
                </a:ln>
                <a:solidFill>
                  <a:srgbClr val="141414"/>
                </a:solidFill>
                <a:effectLst/>
                <a:uLnTx/>
                <a:uFillTx/>
                <a:ea typeface="ＭＳ Ｐゴシック" pitchFamily="-12" charset="-128"/>
                <a:cs typeface="Calibri" pitchFamily="34" charset="0"/>
              </a:rPr>
              <a:t>A scalable, robust Platform for End to End Data Testing needs using latest technologies supporting on premise &amp; cloud solutions</a:t>
            </a:r>
          </a:p>
          <a:p>
            <a:pPr marL="156242" marR="0" lvl="0" indent="-156242" algn="l" defTabSz="608076" rtl="0" eaLnBrk="1" fontAlgn="auto" latinLnBrk="0" hangingPunct="1">
              <a:lnSpc>
                <a:spcPts val="1463"/>
              </a:lnSpc>
              <a:spcBef>
                <a:spcPts val="0"/>
              </a:spcBef>
              <a:spcAft>
                <a:spcPts val="600"/>
              </a:spcAft>
              <a:buClrTx/>
              <a:buSzTx/>
              <a:buFont typeface="Wingdings" panose="05000000000000000000" pitchFamily="2" charset="2"/>
              <a:buChar char="§"/>
              <a:tabLst/>
              <a:defRPr/>
            </a:pPr>
            <a:r>
              <a:rPr kumimoji="0" lang="en-US" sz="1197" b="0" i="0" u="none" strike="noStrike" kern="0" cap="none" spc="0" normalizeH="0" baseline="0" noProof="0" dirty="0">
                <a:ln>
                  <a:noFill/>
                </a:ln>
                <a:solidFill>
                  <a:srgbClr val="141414"/>
                </a:solidFill>
                <a:effectLst/>
                <a:uLnTx/>
                <a:uFillTx/>
                <a:ea typeface="ＭＳ Ｐゴシック" pitchFamily="-12" charset="-128"/>
                <a:cs typeface="Calibri" pitchFamily="34" charset="0"/>
              </a:rPr>
              <a:t>Prebuilt connectors to ALL Cloud platforms</a:t>
            </a:r>
          </a:p>
          <a:p>
            <a:pPr marL="156242" marR="0" lvl="0" indent="-156242" algn="l" defTabSz="608076" rtl="0" eaLnBrk="1" fontAlgn="auto" latinLnBrk="0" hangingPunct="1">
              <a:lnSpc>
                <a:spcPts val="1463"/>
              </a:lnSpc>
              <a:spcBef>
                <a:spcPts val="0"/>
              </a:spcBef>
              <a:spcAft>
                <a:spcPts val="600"/>
              </a:spcAft>
              <a:buClrTx/>
              <a:buSzTx/>
              <a:buFont typeface="Wingdings" panose="05000000000000000000" pitchFamily="2" charset="2"/>
              <a:buChar char="§"/>
              <a:tabLst/>
              <a:defRPr/>
            </a:pPr>
            <a:r>
              <a:rPr kumimoji="0" lang="en-US" sz="1197" b="0" i="0" u="none" strike="noStrike" kern="0" cap="none" spc="0" normalizeH="0" baseline="0" noProof="0" dirty="0">
                <a:ln>
                  <a:noFill/>
                </a:ln>
                <a:solidFill>
                  <a:prstClr val="black"/>
                </a:solidFill>
                <a:effectLst/>
                <a:uLnTx/>
                <a:uFillTx/>
                <a:ea typeface="ＭＳ Ｐゴシック" pitchFamily="34" charset="-128"/>
                <a:cs typeface="Calibri" panose="020F0502020204030204" pitchFamily="34" charset="0"/>
              </a:rPr>
              <a:t>Easy Integration with any CI tools like JENKINS / BAMBOO  </a:t>
            </a:r>
          </a:p>
        </p:txBody>
      </p:sp>
      <p:sp>
        <p:nvSpPr>
          <p:cNvPr id="53" name="Rectangle 52"/>
          <p:cNvSpPr/>
          <p:nvPr/>
        </p:nvSpPr>
        <p:spPr>
          <a:xfrm>
            <a:off x="7709756" y="4339629"/>
            <a:ext cx="3642142" cy="913070"/>
          </a:xfrm>
          <a:prstGeom prst="rect">
            <a:avLst/>
          </a:prstGeom>
        </p:spPr>
        <p:txBody>
          <a:bodyPr wrap="square">
            <a:spAutoFit/>
          </a:bodyPr>
          <a:lstStyle/>
          <a:p>
            <a:pPr marL="171022" marR="0" lvl="0" indent="-171022" algn="l" defTabSz="608076" rtl="0" eaLnBrk="1" fontAlgn="ctr" latinLnBrk="0" hangingPunct="1">
              <a:lnSpc>
                <a:spcPts val="1596"/>
              </a:lnSpc>
              <a:spcBef>
                <a:spcPts val="0"/>
              </a:spcBef>
              <a:spcAft>
                <a:spcPts val="159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We have helped our customers to execute Proof of Concepts, to accelerate overall delivery in the range 20%-30% (in certain cases, it has helped  cut down the QA effort in order of 40 to 60%)</a:t>
            </a:r>
          </a:p>
        </p:txBody>
      </p:sp>
      <p:cxnSp>
        <p:nvCxnSpPr>
          <p:cNvPr id="54" name="Straight Connector 53"/>
          <p:cNvCxnSpPr/>
          <p:nvPr/>
        </p:nvCxnSpPr>
        <p:spPr>
          <a:xfrm>
            <a:off x="175271" y="2355483"/>
            <a:ext cx="3945936" cy="18348"/>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75272" y="4684836"/>
            <a:ext cx="4390889" cy="43561"/>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106303" y="4891212"/>
            <a:ext cx="714511" cy="714511"/>
          </a:xfrm>
          <a:prstGeom prst="ellipse">
            <a:avLst/>
          </a:prstGeom>
          <a:solidFill>
            <a:schemeClr val="bg1"/>
          </a:solidFill>
          <a:ln w="19050">
            <a:solidFill>
              <a:schemeClr val="accent2">
                <a:lumMod val="75000"/>
              </a:schemeClr>
            </a:solidFill>
            <a:prstDash val="lgDashDot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prstClr val="white"/>
              </a:solidFill>
              <a:effectLst/>
              <a:uLnTx/>
              <a:uFillTx/>
              <a:ea typeface="+mn-ea"/>
              <a:cs typeface="+mn-cs"/>
            </a:endParaRPr>
          </a:p>
        </p:txBody>
      </p:sp>
      <p:sp>
        <p:nvSpPr>
          <p:cNvPr id="58" name="Oval 57"/>
          <p:cNvSpPr/>
          <p:nvPr/>
        </p:nvSpPr>
        <p:spPr>
          <a:xfrm>
            <a:off x="3851650" y="4013886"/>
            <a:ext cx="714511" cy="714511"/>
          </a:xfrm>
          <a:prstGeom prst="ellipse">
            <a:avLst/>
          </a:prstGeom>
          <a:solidFill>
            <a:schemeClr val="bg1"/>
          </a:solidFill>
          <a:ln w="19050">
            <a:solidFill>
              <a:schemeClr val="accent1">
                <a:lumMod val="75000"/>
              </a:schemeClr>
            </a:solidFill>
            <a:prstDash val="lgDashDot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prstClr val="white"/>
              </a:solidFill>
              <a:effectLst/>
              <a:uLnTx/>
              <a:uFillTx/>
              <a:ea typeface="+mn-ea"/>
              <a:cs typeface="+mn-cs"/>
            </a:endParaRPr>
          </a:p>
        </p:txBody>
      </p:sp>
      <p:sp>
        <p:nvSpPr>
          <p:cNvPr id="59" name="Oval 58"/>
          <p:cNvSpPr/>
          <p:nvPr/>
        </p:nvSpPr>
        <p:spPr>
          <a:xfrm>
            <a:off x="5201160" y="1017833"/>
            <a:ext cx="714511" cy="714511"/>
          </a:xfrm>
          <a:prstGeom prst="ellipse">
            <a:avLst/>
          </a:prstGeom>
          <a:solidFill>
            <a:schemeClr val="bg1"/>
          </a:solidFill>
          <a:ln w="19050">
            <a:solidFill>
              <a:schemeClr val="accent2">
                <a:lumMod val="75000"/>
              </a:schemeClr>
            </a:solidFill>
            <a:prstDash val="lgDashDot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prstClr val="white"/>
              </a:solidFill>
              <a:effectLst/>
              <a:uLnTx/>
              <a:uFillTx/>
              <a:ea typeface="+mn-ea"/>
              <a:cs typeface="+mn-cs"/>
            </a:endParaRPr>
          </a:p>
        </p:txBody>
      </p:sp>
      <p:cxnSp>
        <p:nvCxnSpPr>
          <p:cNvPr id="60" name="Straight Connector 59"/>
          <p:cNvCxnSpPr/>
          <p:nvPr/>
        </p:nvCxnSpPr>
        <p:spPr>
          <a:xfrm>
            <a:off x="6972836" y="5036362"/>
            <a:ext cx="0" cy="1157213"/>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164123" y="5289322"/>
            <a:ext cx="4513563" cy="502702"/>
          </a:xfrm>
          <a:prstGeom prst="rect">
            <a:avLst/>
          </a:prstGeom>
        </p:spPr>
        <p:txBody>
          <a:bodyPr wrap="square">
            <a:spAutoFit/>
          </a:bodyPr>
          <a:lstStyle/>
          <a:p>
            <a:pPr marL="171022" marR="0" lvl="0" indent="-171022" algn="l" defTabSz="608076" rtl="0" eaLnBrk="1" fontAlgn="ctr" latinLnBrk="0" hangingPunct="1">
              <a:lnSpc>
                <a:spcPts val="1596"/>
              </a:lnSpc>
              <a:spcBef>
                <a:spcPts val="0"/>
              </a:spcBef>
              <a:spcAft>
                <a:spcPts val="159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Addressed Challenges of Upskilling through Automation and ensured Faster Time to Market.</a:t>
            </a:r>
          </a:p>
        </p:txBody>
      </p:sp>
      <p:pic>
        <p:nvPicPr>
          <p:cNvPr id="69" name="Picture 68"/>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337959" y="1134113"/>
            <a:ext cx="440912" cy="440912"/>
          </a:xfrm>
          <a:prstGeom prst="rect">
            <a:avLst/>
          </a:prstGeom>
          <a:noFill/>
        </p:spPr>
      </p:pic>
      <p:grpSp>
        <p:nvGrpSpPr>
          <p:cNvPr id="11" name="Group 10"/>
          <p:cNvGrpSpPr/>
          <p:nvPr/>
        </p:nvGrpSpPr>
        <p:grpSpPr>
          <a:xfrm>
            <a:off x="7484554" y="3358546"/>
            <a:ext cx="714511" cy="714511"/>
            <a:chOff x="7596078" y="3203798"/>
            <a:chExt cx="714511" cy="714511"/>
          </a:xfrm>
        </p:grpSpPr>
        <p:sp>
          <p:nvSpPr>
            <p:cNvPr id="15" name="Oval 14"/>
            <p:cNvSpPr/>
            <p:nvPr/>
          </p:nvSpPr>
          <p:spPr>
            <a:xfrm>
              <a:off x="7596078" y="3203798"/>
              <a:ext cx="714511" cy="714511"/>
            </a:xfrm>
            <a:prstGeom prst="ellipse">
              <a:avLst/>
            </a:prstGeom>
            <a:solidFill>
              <a:schemeClr val="bg1"/>
            </a:solidFill>
            <a:ln w="19050">
              <a:solidFill>
                <a:schemeClr val="accent1">
                  <a:lumMod val="75000"/>
                </a:schemeClr>
              </a:solidFill>
              <a:prstDash val="lgDashDot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076" rtl="0" eaLnBrk="1" fontAlgn="auto" latinLnBrk="0" hangingPunct="1">
                <a:lnSpc>
                  <a:spcPct val="100000"/>
                </a:lnSpc>
                <a:spcBef>
                  <a:spcPts val="0"/>
                </a:spcBef>
                <a:spcAft>
                  <a:spcPts val="0"/>
                </a:spcAft>
                <a:buClrTx/>
                <a:buSzTx/>
                <a:buFontTx/>
                <a:buNone/>
                <a:tabLst/>
                <a:defRPr/>
              </a:pPr>
              <a:endParaRPr kumimoji="0" lang="en-US" sz="2394" b="0" i="0" u="none" strike="noStrike" kern="1200" cap="none" spc="0" normalizeH="0" baseline="0" noProof="0" dirty="0">
                <a:ln>
                  <a:noFill/>
                </a:ln>
                <a:solidFill>
                  <a:prstClr val="white"/>
                </a:solidFill>
                <a:effectLst/>
                <a:uLnTx/>
                <a:uFillTx/>
                <a:ea typeface="+mn-ea"/>
                <a:cs typeface="+mn-cs"/>
              </a:endParaRPr>
            </a:p>
          </p:txBody>
        </p:sp>
        <p:pic>
          <p:nvPicPr>
            <p:cNvPr id="30" name="Picture 29"/>
            <p:cNvPicPr>
              <a:picLocks noChangeAspect="1"/>
            </p:cNvPicPr>
            <p:nvPr/>
          </p:nvPicPr>
          <p:blipFill>
            <a:blip r:embed="rId4">
              <a:duotone>
                <a:schemeClr val="accent1">
                  <a:shade val="45000"/>
                  <a:satMod val="135000"/>
                </a:schemeClr>
                <a:prstClr val="white"/>
              </a:duotone>
            </a:blip>
            <a:stretch>
              <a:fillRect/>
            </a:stretch>
          </p:blipFill>
          <p:spPr>
            <a:xfrm>
              <a:off x="7747770" y="3357608"/>
              <a:ext cx="437865" cy="429755"/>
            </a:xfrm>
            <a:prstGeom prst="rect">
              <a:avLst/>
            </a:prstGeom>
          </p:spPr>
        </p:pic>
      </p:grpSp>
      <p:pic>
        <p:nvPicPr>
          <p:cNvPr id="56" name="Picture 55"/>
          <p:cNvPicPr>
            <a:picLocks noChangeAspect="1"/>
          </p:cNvPicPr>
          <p:nvPr/>
        </p:nvPicPr>
        <p:blipFill>
          <a:blip r:embed="rId5">
            <a:duotone>
              <a:schemeClr val="accent2">
                <a:shade val="45000"/>
                <a:satMod val="135000"/>
              </a:schemeClr>
              <a:prstClr val="white"/>
            </a:duotone>
          </a:blip>
          <a:stretch>
            <a:fillRect/>
          </a:stretch>
        </p:blipFill>
        <p:spPr>
          <a:xfrm>
            <a:off x="6269083" y="5045873"/>
            <a:ext cx="381104" cy="381104"/>
          </a:xfrm>
          <a:prstGeom prst="rect">
            <a:avLst/>
          </a:prstGeom>
        </p:spPr>
      </p:pic>
      <p:pic>
        <p:nvPicPr>
          <p:cNvPr id="61" name="Picture 60"/>
          <p:cNvPicPr>
            <a:picLocks noChangeAspect="1"/>
          </p:cNvPicPr>
          <p:nvPr/>
        </p:nvPicPr>
        <p:blipFill>
          <a:blip r:embed="rId6">
            <a:duotone>
              <a:schemeClr val="accent1">
                <a:shade val="45000"/>
                <a:satMod val="135000"/>
              </a:schemeClr>
              <a:prstClr val="white"/>
            </a:duotone>
          </a:blip>
          <a:stretch>
            <a:fillRect/>
          </a:stretch>
        </p:blipFill>
        <p:spPr>
          <a:xfrm>
            <a:off x="3870844" y="4054672"/>
            <a:ext cx="478407" cy="559492"/>
          </a:xfrm>
          <a:prstGeom prst="rect">
            <a:avLst/>
          </a:prstGeom>
        </p:spPr>
      </p:pic>
      <p:sp>
        <p:nvSpPr>
          <p:cNvPr id="63" name="Rectangle 62"/>
          <p:cNvSpPr/>
          <p:nvPr/>
        </p:nvSpPr>
        <p:spPr>
          <a:xfrm>
            <a:off x="6700294" y="3951360"/>
            <a:ext cx="971585" cy="514693"/>
          </a:xfrm>
          <a:prstGeom prst="rect">
            <a:avLst/>
          </a:prstGeom>
        </p:spPr>
        <p:txBody>
          <a:bodyPr wrap="square">
            <a:spAutoFit/>
          </a:bodyPr>
          <a:lstStyle/>
          <a:p>
            <a:pPr marL="0" marR="0" lvl="0" indent="0" algn="ctr" defTabSz="608076" rtl="0" eaLnBrk="1" fontAlgn="auto" latinLnBrk="0" hangingPunct="1">
              <a:lnSpc>
                <a:spcPts val="1729"/>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ea typeface="ＭＳ Ｐゴシック" pitchFamily="-112" charset="-128"/>
                <a:cs typeface="Arial" panose="020B0604020202020204" pitchFamily="34" charset="0"/>
              </a:rPr>
              <a:t>Business Benefits</a:t>
            </a:r>
          </a:p>
        </p:txBody>
      </p:sp>
      <p:sp>
        <p:nvSpPr>
          <p:cNvPr id="78" name="Rectangle 77"/>
          <p:cNvSpPr/>
          <p:nvPr/>
        </p:nvSpPr>
        <p:spPr>
          <a:xfrm>
            <a:off x="3980400" y="3374168"/>
            <a:ext cx="971585" cy="514693"/>
          </a:xfrm>
          <a:prstGeom prst="rect">
            <a:avLst/>
          </a:prstGeom>
        </p:spPr>
        <p:txBody>
          <a:bodyPr wrap="square">
            <a:spAutoFit/>
          </a:bodyPr>
          <a:lstStyle/>
          <a:p>
            <a:pPr marL="0" marR="0" lvl="0" indent="0" algn="ctr" defTabSz="608076" rtl="0" eaLnBrk="1" fontAlgn="auto" latinLnBrk="0" hangingPunct="1">
              <a:lnSpc>
                <a:spcPts val="1729"/>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ea typeface="ＭＳ Ｐゴシック" pitchFamily="-112" charset="-128"/>
                <a:cs typeface="Arial" panose="020B0604020202020204" pitchFamily="34" charset="0"/>
              </a:rPr>
              <a:t>Solution Offering</a:t>
            </a:r>
          </a:p>
        </p:txBody>
      </p:sp>
      <p:sp>
        <p:nvSpPr>
          <p:cNvPr id="79" name="Rectangle 78"/>
          <p:cNvSpPr/>
          <p:nvPr/>
        </p:nvSpPr>
        <p:spPr>
          <a:xfrm>
            <a:off x="4466658" y="1807966"/>
            <a:ext cx="1191650" cy="514693"/>
          </a:xfrm>
          <a:prstGeom prst="rect">
            <a:avLst/>
          </a:prstGeom>
        </p:spPr>
        <p:txBody>
          <a:bodyPr wrap="square">
            <a:spAutoFit/>
          </a:bodyPr>
          <a:lstStyle/>
          <a:p>
            <a:pPr marL="0" marR="0" lvl="0" indent="0" algn="l" defTabSz="608076" rtl="0" eaLnBrk="1" fontAlgn="auto" latinLnBrk="0" hangingPunct="1">
              <a:lnSpc>
                <a:spcPts val="1729"/>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ea typeface="ＭＳ Ｐゴシック" pitchFamily="-112" charset="-128"/>
                <a:cs typeface="Arial" panose="020B0604020202020204" pitchFamily="34" charset="0"/>
              </a:rPr>
              <a:t>Key Challenges</a:t>
            </a:r>
          </a:p>
        </p:txBody>
      </p:sp>
      <p:sp>
        <p:nvSpPr>
          <p:cNvPr id="82" name="Rectangle 81"/>
          <p:cNvSpPr/>
          <p:nvPr/>
        </p:nvSpPr>
        <p:spPr>
          <a:xfrm>
            <a:off x="5155999" y="4404622"/>
            <a:ext cx="971585" cy="528350"/>
          </a:xfrm>
          <a:prstGeom prst="rect">
            <a:avLst/>
          </a:prstGeom>
        </p:spPr>
        <p:txBody>
          <a:bodyPr wrap="square">
            <a:spAutoFit/>
          </a:bodyPr>
          <a:lstStyle/>
          <a:p>
            <a:pPr marL="0" marR="0" lvl="0" indent="0" algn="l" defTabSz="608076" rtl="0" eaLnBrk="1" fontAlgn="auto" latinLnBrk="0" hangingPunct="1">
              <a:lnSpc>
                <a:spcPts val="1729"/>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ea typeface="ＭＳ Ｐゴシック" pitchFamily="-112" charset="-128"/>
                <a:cs typeface="Arial" panose="020B0604020202020204" pitchFamily="34" charset="0"/>
              </a:rPr>
              <a:t>When to Use?</a:t>
            </a:r>
          </a:p>
        </p:txBody>
      </p:sp>
      <p:sp>
        <p:nvSpPr>
          <p:cNvPr id="33" name="Rectangle 32"/>
          <p:cNvSpPr/>
          <p:nvPr/>
        </p:nvSpPr>
        <p:spPr>
          <a:xfrm>
            <a:off x="7139641" y="5683664"/>
            <a:ext cx="4513563" cy="297517"/>
          </a:xfrm>
          <a:prstGeom prst="rect">
            <a:avLst/>
          </a:prstGeom>
        </p:spPr>
        <p:txBody>
          <a:bodyPr wrap="square">
            <a:spAutoFit/>
          </a:bodyPr>
          <a:lstStyle/>
          <a:p>
            <a:pPr marL="171022" marR="0" lvl="0" indent="-171022" algn="l" defTabSz="608076" rtl="0" eaLnBrk="1" fontAlgn="ctr" latinLnBrk="0" hangingPunct="1">
              <a:lnSpc>
                <a:spcPts val="1596"/>
              </a:lnSpc>
              <a:spcBef>
                <a:spcPts val="0"/>
              </a:spcBef>
              <a:spcAft>
                <a:spcPts val="159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Helped improve the QA maturity and to setup Digital QA COE</a:t>
            </a:r>
          </a:p>
        </p:txBody>
      </p:sp>
      <p:sp>
        <p:nvSpPr>
          <p:cNvPr id="35" name="Rectangle 34"/>
          <p:cNvSpPr/>
          <p:nvPr/>
        </p:nvSpPr>
        <p:spPr>
          <a:xfrm>
            <a:off x="7139640" y="5941979"/>
            <a:ext cx="4513563" cy="297517"/>
          </a:xfrm>
          <a:prstGeom prst="rect">
            <a:avLst/>
          </a:prstGeom>
        </p:spPr>
        <p:txBody>
          <a:bodyPr wrap="square">
            <a:spAutoFit/>
          </a:bodyPr>
          <a:lstStyle/>
          <a:p>
            <a:pPr marL="171022" marR="0" lvl="0" indent="-171022" algn="l" defTabSz="608076" rtl="0" eaLnBrk="1" fontAlgn="ctr" latinLnBrk="0" hangingPunct="1">
              <a:lnSpc>
                <a:spcPts val="1596"/>
              </a:lnSpc>
              <a:spcBef>
                <a:spcPts val="0"/>
              </a:spcBef>
              <a:spcAft>
                <a:spcPts val="1596"/>
              </a:spcAft>
              <a:buClrTx/>
              <a:buSzTx/>
              <a:buFont typeface="Wingdings" panose="05000000000000000000" pitchFamily="2" charset="2"/>
              <a:buChar char="§"/>
              <a:tabLst/>
              <a:defRPr/>
            </a:pPr>
            <a:r>
              <a:rPr kumimoji="0" lang="en-US" sz="1197" b="0" i="0" u="none" strike="noStrike" kern="1200" cap="none" spc="0" normalizeH="0" baseline="0" noProof="0" dirty="0">
                <a:ln>
                  <a:noFill/>
                </a:ln>
                <a:solidFill>
                  <a:srgbClr val="141414"/>
                </a:solidFill>
                <a:effectLst/>
                <a:uLnTx/>
                <a:uFillTx/>
                <a:ea typeface="+mn-ea"/>
                <a:cs typeface="Aharoni" panose="02010803020104030203" pitchFamily="2" charset="-79"/>
              </a:rPr>
              <a:t>Vastly improved DQ and Governance</a:t>
            </a:r>
          </a:p>
        </p:txBody>
      </p:sp>
      <p:pic>
        <p:nvPicPr>
          <p:cNvPr id="37" name="Picture 3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361190" y="2674321"/>
            <a:ext cx="1108959" cy="809493"/>
          </a:xfrm>
          <a:prstGeom prst="rect">
            <a:avLst/>
          </a:prstGeom>
        </p:spPr>
      </p:pic>
      <p:grpSp>
        <p:nvGrpSpPr>
          <p:cNvPr id="80" name="Group 79"/>
          <p:cNvGrpSpPr/>
          <p:nvPr/>
        </p:nvGrpSpPr>
        <p:grpSpPr>
          <a:xfrm>
            <a:off x="9954588" y="2400326"/>
            <a:ext cx="618060" cy="872553"/>
            <a:chOff x="471110" y="4740218"/>
            <a:chExt cx="1378932" cy="1788690"/>
          </a:xfrm>
        </p:grpSpPr>
        <p:sp>
          <p:nvSpPr>
            <p:cNvPr id="81" name="TextBox 80"/>
            <p:cNvSpPr txBox="1"/>
            <p:nvPr/>
          </p:nvSpPr>
          <p:spPr>
            <a:xfrm>
              <a:off x="749264" y="6151121"/>
              <a:ext cx="914400" cy="377787"/>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NoSQL DB</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Testing</a:t>
              </a:r>
            </a:p>
          </p:txBody>
        </p:sp>
        <p:grpSp>
          <p:nvGrpSpPr>
            <p:cNvPr id="83" name="Group 82"/>
            <p:cNvGrpSpPr/>
            <p:nvPr/>
          </p:nvGrpSpPr>
          <p:grpSpPr>
            <a:xfrm>
              <a:off x="471110" y="4740218"/>
              <a:ext cx="1378932" cy="1361650"/>
              <a:chOff x="471110" y="3841866"/>
              <a:chExt cx="1378932" cy="1361650"/>
            </a:xfrm>
          </p:grpSpPr>
          <p:grpSp>
            <p:nvGrpSpPr>
              <p:cNvPr id="84" name="Group 83"/>
              <p:cNvGrpSpPr/>
              <p:nvPr/>
            </p:nvGrpSpPr>
            <p:grpSpPr>
              <a:xfrm>
                <a:off x="471110" y="3841866"/>
                <a:ext cx="1378932" cy="1361650"/>
                <a:chOff x="2459191" y="1249762"/>
                <a:chExt cx="1378932" cy="1361650"/>
              </a:xfrm>
            </p:grpSpPr>
            <p:sp>
              <p:nvSpPr>
                <p:cNvPr id="86" name="Flowchart: Connector 85"/>
                <p:cNvSpPr/>
                <p:nvPr/>
              </p:nvSpPr>
              <p:spPr>
                <a:xfrm>
                  <a:off x="2459191" y="1249762"/>
                  <a:ext cx="1378932" cy="1361650"/>
                </a:xfrm>
                <a:prstGeom prst="flowChartConnector">
                  <a:avLst/>
                </a:prstGeom>
                <a:solidFill>
                  <a:srgbClr val="5F7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87" name="Group 86"/>
                <p:cNvGrpSpPr/>
                <p:nvPr/>
              </p:nvGrpSpPr>
              <p:grpSpPr>
                <a:xfrm>
                  <a:off x="2617437" y="1382837"/>
                  <a:ext cx="1064332" cy="1064333"/>
                  <a:chOff x="1562101" y="574942"/>
                  <a:chExt cx="4851400" cy="4851401"/>
                </a:xfrm>
                <a:effectLst/>
              </p:grpSpPr>
              <p:sp>
                <p:nvSpPr>
                  <p:cNvPr id="88" name="Oval 87"/>
                  <p:cNvSpPr/>
                  <p:nvPr/>
                </p:nvSpPr>
                <p:spPr>
                  <a:xfrm>
                    <a:off x="1562101" y="574942"/>
                    <a:ext cx="4851400" cy="4851401"/>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89" name="Oval 88"/>
                  <p:cNvSpPr/>
                  <p:nvPr/>
                </p:nvSpPr>
                <p:spPr>
                  <a:xfrm>
                    <a:off x="1651769" y="615314"/>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85" name="Picture 8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17350" y="4098464"/>
                <a:ext cx="850062" cy="850062"/>
              </a:xfrm>
              <a:prstGeom prst="rect">
                <a:avLst/>
              </a:prstGeom>
            </p:spPr>
          </p:pic>
        </p:grpSp>
      </p:grpSp>
      <p:grpSp>
        <p:nvGrpSpPr>
          <p:cNvPr id="90" name="Group 89"/>
          <p:cNvGrpSpPr/>
          <p:nvPr/>
        </p:nvGrpSpPr>
        <p:grpSpPr>
          <a:xfrm>
            <a:off x="8937124" y="2427476"/>
            <a:ext cx="628611" cy="837940"/>
            <a:chOff x="2637109" y="4515630"/>
            <a:chExt cx="1378932" cy="1827757"/>
          </a:xfrm>
        </p:grpSpPr>
        <p:grpSp>
          <p:nvGrpSpPr>
            <p:cNvPr id="91" name="Group 90"/>
            <p:cNvGrpSpPr/>
            <p:nvPr/>
          </p:nvGrpSpPr>
          <p:grpSpPr>
            <a:xfrm>
              <a:off x="2637109" y="4515630"/>
              <a:ext cx="1378932" cy="1361650"/>
              <a:chOff x="2637109" y="3617278"/>
              <a:chExt cx="1378932" cy="1361650"/>
            </a:xfrm>
          </p:grpSpPr>
          <p:grpSp>
            <p:nvGrpSpPr>
              <p:cNvPr id="93" name="Group 92"/>
              <p:cNvGrpSpPr/>
              <p:nvPr/>
            </p:nvGrpSpPr>
            <p:grpSpPr>
              <a:xfrm>
                <a:off x="2637109" y="3617278"/>
                <a:ext cx="1378932" cy="1361650"/>
                <a:chOff x="2459191" y="1025174"/>
                <a:chExt cx="1378932" cy="1361650"/>
              </a:xfrm>
            </p:grpSpPr>
            <p:sp>
              <p:nvSpPr>
                <p:cNvPr id="95" name="Flowchart: Connector 94"/>
                <p:cNvSpPr/>
                <p:nvPr/>
              </p:nvSpPr>
              <p:spPr>
                <a:xfrm>
                  <a:off x="2459191" y="1025174"/>
                  <a:ext cx="1378932" cy="1361650"/>
                </a:xfrm>
                <a:prstGeom prst="flowChartConnector">
                  <a:avLst/>
                </a:prstGeom>
                <a:solidFill>
                  <a:srgbClr val="33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96" name="Group 95"/>
                <p:cNvGrpSpPr/>
                <p:nvPr/>
              </p:nvGrpSpPr>
              <p:grpSpPr>
                <a:xfrm>
                  <a:off x="2617437" y="1174291"/>
                  <a:ext cx="1064332" cy="1064333"/>
                  <a:chOff x="1562101" y="-375644"/>
                  <a:chExt cx="4851400" cy="4851401"/>
                </a:xfrm>
                <a:effectLst/>
              </p:grpSpPr>
              <p:sp>
                <p:nvSpPr>
                  <p:cNvPr id="97" name="Oval 96"/>
                  <p:cNvSpPr/>
                  <p:nvPr/>
                </p:nvSpPr>
                <p:spPr>
                  <a:xfrm>
                    <a:off x="1562101" y="-375644"/>
                    <a:ext cx="4851400" cy="4851401"/>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98" name="Oval 97"/>
                  <p:cNvSpPr/>
                  <p:nvPr/>
                </p:nvSpPr>
                <p:spPr>
                  <a:xfrm>
                    <a:off x="1724891" y="-262150"/>
                    <a:ext cx="4663440" cy="4663441"/>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94" name="Picture 9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3598" y="3959799"/>
                <a:ext cx="676607" cy="676607"/>
              </a:xfrm>
              <a:prstGeom prst="rect">
                <a:avLst/>
              </a:prstGeom>
            </p:spPr>
          </p:pic>
        </p:grpSp>
        <p:sp>
          <p:nvSpPr>
            <p:cNvPr id="92" name="TextBox 91"/>
            <p:cNvSpPr txBox="1"/>
            <p:nvPr/>
          </p:nvSpPr>
          <p:spPr>
            <a:xfrm>
              <a:off x="2864701" y="5965600"/>
              <a:ext cx="914400" cy="377787"/>
            </a:xfrm>
            <a:prstGeom prst="rect">
              <a:avLst/>
            </a:prstGeom>
          </p:spPr>
          <p:txBody>
            <a:bodyPr wrap="none" rtlCol="0">
              <a:noAutofit/>
            </a:bodyPr>
            <a:lstStyle>
              <a:defPPr>
                <a:defRPr lang="en-US"/>
              </a:defPPr>
              <a:lvl1pPr indent="0" algn="ctr">
                <a:buNone/>
                <a:defRPr sz="1579">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HP ALM/ JIRA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Integration</a:t>
              </a:r>
            </a:p>
          </p:txBody>
        </p:sp>
      </p:grpSp>
      <p:grpSp>
        <p:nvGrpSpPr>
          <p:cNvPr id="99" name="Group 98"/>
          <p:cNvGrpSpPr/>
          <p:nvPr/>
        </p:nvGrpSpPr>
        <p:grpSpPr>
          <a:xfrm>
            <a:off x="10142819" y="1360591"/>
            <a:ext cx="973062" cy="793425"/>
            <a:chOff x="4386829" y="4852511"/>
            <a:chExt cx="2134525" cy="1730658"/>
          </a:xfrm>
        </p:grpSpPr>
        <p:grpSp>
          <p:nvGrpSpPr>
            <p:cNvPr id="100" name="Group 99"/>
            <p:cNvGrpSpPr/>
            <p:nvPr/>
          </p:nvGrpSpPr>
          <p:grpSpPr>
            <a:xfrm>
              <a:off x="4689165" y="4852511"/>
              <a:ext cx="1378932" cy="1361650"/>
              <a:chOff x="4689165" y="3954159"/>
              <a:chExt cx="1378932" cy="1361650"/>
            </a:xfrm>
          </p:grpSpPr>
          <p:grpSp>
            <p:nvGrpSpPr>
              <p:cNvPr id="102" name="Group 101"/>
              <p:cNvGrpSpPr/>
              <p:nvPr/>
            </p:nvGrpSpPr>
            <p:grpSpPr>
              <a:xfrm>
                <a:off x="4689165" y="3954159"/>
                <a:ext cx="1378932" cy="1361650"/>
                <a:chOff x="2459191" y="1362056"/>
                <a:chExt cx="1378932" cy="1361650"/>
              </a:xfrm>
            </p:grpSpPr>
            <p:sp>
              <p:nvSpPr>
                <p:cNvPr id="104" name="Flowchart: Connector 103"/>
                <p:cNvSpPr/>
                <p:nvPr/>
              </p:nvSpPr>
              <p:spPr>
                <a:xfrm>
                  <a:off x="2459191" y="1362056"/>
                  <a:ext cx="1378932" cy="1361650"/>
                </a:xfrm>
                <a:prstGeom prst="flowChartConnector">
                  <a:avLst/>
                </a:prstGeom>
                <a:solidFill>
                  <a:srgbClr val="00B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105" name="Group 104"/>
                <p:cNvGrpSpPr/>
                <p:nvPr/>
              </p:nvGrpSpPr>
              <p:grpSpPr>
                <a:xfrm>
                  <a:off x="2617437" y="1527215"/>
                  <a:ext cx="1064332" cy="1064333"/>
                  <a:chOff x="1562101" y="1233040"/>
                  <a:chExt cx="4851400" cy="4851401"/>
                </a:xfrm>
                <a:effectLst/>
              </p:grpSpPr>
              <p:sp>
                <p:nvSpPr>
                  <p:cNvPr id="106" name="Oval 105"/>
                  <p:cNvSpPr/>
                  <p:nvPr/>
                </p:nvSpPr>
                <p:spPr>
                  <a:xfrm>
                    <a:off x="1562101" y="1233040"/>
                    <a:ext cx="4851400" cy="4851401"/>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107" name="Oval 106"/>
                  <p:cNvSpPr/>
                  <p:nvPr/>
                </p:nvSpPr>
                <p:spPr>
                  <a:xfrm>
                    <a:off x="1651769" y="1273412"/>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103" name="Picture 10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977355" y="4407698"/>
                <a:ext cx="802552" cy="454571"/>
              </a:xfrm>
              <a:prstGeom prst="rect">
                <a:avLst/>
              </a:prstGeom>
            </p:spPr>
          </p:pic>
        </p:grpSp>
        <p:sp>
          <p:nvSpPr>
            <p:cNvPr id="101" name="TextBox 100"/>
            <p:cNvSpPr txBox="1"/>
            <p:nvPr/>
          </p:nvSpPr>
          <p:spPr>
            <a:xfrm>
              <a:off x="4386829" y="6150928"/>
              <a:ext cx="2134525" cy="432241"/>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Devops / CI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Integration</a:t>
              </a:r>
            </a:p>
          </p:txBody>
        </p:sp>
      </p:grpSp>
      <p:grpSp>
        <p:nvGrpSpPr>
          <p:cNvPr id="108" name="Group 107"/>
          <p:cNvGrpSpPr/>
          <p:nvPr/>
        </p:nvGrpSpPr>
        <p:grpSpPr>
          <a:xfrm>
            <a:off x="8311259" y="1318675"/>
            <a:ext cx="717278" cy="1026031"/>
            <a:chOff x="8394586" y="3522589"/>
            <a:chExt cx="1573434" cy="2129480"/>
          </a:xfrm>
        </p:grpSpPr>
        <p:grpSp>
          <p:nvGrpSpPr>
            <p:cNvPr id="109" name="Group 108"/>
            <p:cNvGrpSpPr/>
            <p:nvPr/>
          </p:nvGrpSpPr>
          <p:grpSpPr>
            <a:xfrm>
              <a:off x="8394586" y="3522589"/>
              <a:ext cx="1573434" cy="1361650"/>
              <a:chOff x="6624910" y="3745612"/>
              <a:chExt cx="1573434" cy="1361650"/>
            </a:xfrm>
          </p:grpSpPr>
          <p:grpSp>
            <p:nvGrpSpPr>
              <p:cNvPr id="111" name="Group 110"/>
              <p:cNvGrpSpPr/>
              <p:nvPr/>
            </p:nvGrpSpPr>
            <p:grpSpPr>
              <a:xfrm>
                <a:off x="6819412" y="3745612"/>
                <a:ext cx="1378932" cy="1361650"/>
                <a:chOff x="2459191" y="1153510"/>
                <a:chExt cx="1378932" cy="1361650"/>
              </a:xfrm>
            </p:grpSpPr>
            <p:sp>
              <p:nvSpPr>
                <p:cNvPr id="113" name="Flowchart: Connector 112"/>
                <p:cNvSpPr/>
                <p:nvPr/>
              </p:nvSpPr>
              <p:spPr>
                <a:xfrm>
                  <a:off x="2459191" y="1153510"/>
                  <a:ext cx="1378932" cy="1361650"/>
                </a:xfrm>
                <a:prstGeom prst="flowChartConnector">
                  <a:avLst/>
                </a:prstGeom>
                <a:solidFill>
                  <a:srgbClr val="5BB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114" name="Group 113"/>
                <p:cNvGrpSpPr/>
                <p:nvPr/>
              </p:nvGrpSpPr>
              <p:grpSpPr>
                <a:xfrm>
                  <a:off x="2617437" y="1302627"/>
                  <a:ext cx="1064332" cy="1064333"/>
                  <a:chOff x="1562101" y="209332"/>
                  <a:chExt cx="4851400" cy="4851400"/>
                </a:xfrm>
                <a:effectLst/>
              </p:grpSpPr>
              <p:sp>
                <p:nvSpPr>
                  <p:cNvPr id="115" name="Oval 114"/>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116" name="Oval 115"/>
                  <p:cNvSpPr/>
                  <p:nvPr/>
                </p:nvSpPr>
                <p:spPr>
                  <a:xfrm>
                    <a:off x="1651769"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112" name="Picture 111"/>
              <p:cNvPicPr>
                <a:picLocks noChangeAspect="1"/>
              </p:cNvPicPr>
              <p:nvPr/>
            </p:nvPicPr>
            <p:blipFill rotWithShape="1">
              <a:blip r:embed="rId11" cstate="email">
                <a:extLst>
                  <a:ext uri="{28A0092B-C50C-407E-A947-70E740481C1C}">
                    <a14:useLocalDpi xmlns:a14="http://schemas.microsoft.com/office/drawing/2010/main" val="0"/>
                  </a:ext>
                </a:extLst>
              </a:blip>
              <a:srcRect l="73026" r="5242" b="51665"/>
              <a:stretch/>
            </p:blipFill>
            <p:spPr>
              <a:xfrm>
                <a:off x="6624910" y="3878393"/>
                <a:ext cx="1413098" cy="923311"/>
              </a:xfrm>
              <a:prstGeom prst="rect">
                <a:avLst/>
              </a:prstGeom>
            </p:spPr>
          </p:pic>
        </p:grpSp>
        <p:sp>
          <p:nvSpPr>
            <p:cNvPr id="110" name="TextBox 109"/>
            <p:cNvSpPr txBox="1"/>
            <p:nvPr/>
          </p:nvSpPr>
          <p:spPr>
            <a:xfrm>
              <a:off x="8854180" y="4769966"/>
              <a:ext cx="1001218" cy="882103"/>
            </a:xfrm>
            <a:prstGeom prst="rect">
              <a:avLst/>
            </a:prstGeom>
          </p:spPr>
          <p:txBody>
            <a:bodyPr wrap="none" rtlCol="0">
              <a:noAutofit/>
            </a:bodyPr>
            <a:lstStyle>
              <a:defPPr>
                <a:defRPr lang="en-US"/>
              </a:defPPr>
              <a:lvl1pPr indent="0" algn="ctr">
                <a:buNone/>
                <a:defRPr sz="1579">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Continuous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Testing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using Cucumber</a:t>
              </a:r>
            </a:p>
          </p:txBody>
        </p:sp>
      </p:grpSp>
      <p:grpSp>
        <p:nvGrpSpPr>
          <p:cNvPr id="117" name="Group 116"/>
          <p:cNvGrpSpPr/>
          <p:nvPr/>
        </p:nvGrpSpPr>
        <p:grpSpPr>
          <a:xfrm>
            <a:off x="7428496" y="1335312"/>
            <a:ext cx="628611" cy="804406"/>
            <a:chOff x="10830568" y="4871250"/>
            <a:chExt cx="1378932" cy="1754611"/>
          </a:xfrm>
        </p:grpSpPr>
        <p:grpSp>
          <p:nvGrpSpPr>
            <p:cNvPr id="118" name="Group 117"/>
            <p:cNvGrpSpPr/>
            <p:nvPr/>
          </p:nvGrpSpPr>
          <p:grpSpPr>
            <a:xfrm>
              <a:off x="10830568" y="4871250"/>
              <a:ext cx="1378932" cy="1361650"/>
              <a:chOff x="8985411" y="3777696"/>
              <a:chExt cx="1378932" cy="1361650"/>
            </a:xfrm>
          </p:grpSpPr>
          <p:grpSp>
            <p:nvGrpSpPr>
              <p:cNvPr id="120" name="Group 119"/>
              <p:cNvGrpSpPr/>
              <p:nvPr/>
            </p:nvGrpSpPr>
            <p:grpSpPr>
              <a:xfrm>
                <a:off x="8985411" y="3777696"/>
                <a:ext cx="1378932" cy="1361650"/>
                <a:chOff x="2459191" y="1153510"/>
                <a:chExt cx="1378932" cy="1361650"/>
              </a:xfrm>
            </p:grpSpPr>
            <p:sp>
              <p:nvSpPr>
                <p:cNvPr id="122" name="Flowchart: Connector 121"/>
                <p:cNvSpPr/>
                <p:nvPr/>
              </p:nvSpPr>
              <p:spPr>
                <a:xfrm>
                  <a:off x="2459191" y="1153510"/>
                  <a:ext cx="1378932" cy="1361650"/>
                </a:xfrm>
                <a:prstGeom prst="flowChartConnector">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123" name="Group 122"/>
                <p:cNvGrpSpPr/>
                <p:nvPr/>
              </p:nvGrpSpPr>
              <p:grpSpPr>
                <a:xfrm>
                  <a:off x="2617437" y="1302627"/>
                  <a:ext cx="1064332" cy="1064333"/>
                  <a:chOff x="1562101" y="209332"/>
                  <a:chExt cx="4851400" cy="4851400"/>
                </a:xfrm>
                <a:effectLst/>
              </p:grpSpPr>
              <p:sp>
                <p:nvSpPr>
                  <p:cNvPr id="124" name="Oval 123"/>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125" name="Oval 124"/>
                  <p:cNvSpPr/>
                  <p:nvPr/>
                </p:nvSpPr>
                <p:spPr>
                  <a:xfrm>
                    <a:off x="1651769"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121" name="Picture 120"/>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9375448" y="4085522"/>
                <a:ext cx="647136" cy="647136"/>
              </a:xfrm>
              <a:prstGeom prst="rect">
                <a:avLst/>
              </a:prstGeom>
            </p:spPr>
          </p:pic>
        </p:grpSp>
        <p:sp>
          <p:nvSpPr>
            <p:cNvPr id="119" name="TextBox 118"/>
            <p:cNvSpPr txBox="1"/>
            <p:nvPr/>
          </p:nvSpPr>
          <p:spPr>
            <a:xfrm>
              <a:off x="11117182" y="6248073"/>
              <a:ext cx="914401" cy="377788"/>
            </a:xfrm>
            <a:prstGeom prst="rect">
              <a:avLst/>
            </a:prstGeom>
          </p:spPr>
          <p:txBody>
            <a:bodyPr wrap="none" rtlCol="0">
              <a:noAutofit/>
            </a:bodyPr>
            <a:lstStyle>
              <a:defPPr>
                <a:defRPr lang="en-US"/>
              </a:defPPr>
              <a:lvl1pPr indent="0" algn="ctr">
                <a:buNone/>
                <a:defRPr sz="1579">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Test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Scheduler</a:t>
              </a:r>
            </a:p>
          </p:txBody>
        </p:sp>
      </p:grpSp>
      <p:grpSp>
        <p:nvGrpSpPr>
          <p:cNvPr id="126" name="Group 125"/>
          <p:cNvGrpSpPr/>
          <p:nvPr/>
        </p:nvGrpSpPr>
        <p:grpSpPr>
          <a:xfrm>
            <a:off x="10850433" y="2431912"/>
            <a:ext cx="628611" cy="808865"/>
            <a:chOff x="11223865" y="3892403"/>
            <a:chExt cx="1378932" cy="1764336"/>
          </a:xfrm>
        </p:grpSpPr>
        <p:grpSp>
          <p:nvGrpSpPr>
            <p:cNvPr id="127" name="Group 126"/>
            <p:cNvGrpSpPr/>
            <p:nvPr/>
          </p:nvGrpSpPr>
          <p:grpSpPr>
            <a:xfrm>
              <a:off x="11223865" y="3892403"/>
              <a:ext cx="1378932" cy="1361650"/>
              <a:chOff x="11132843" y="3833123"/>
              <a:chExt cx="1378932" cy="1361650"/>
            </a:xfrm>
          </p:grpSpPr>
          <p:grpSp>
            <p:nvGrpSpPr>
              <p:cNvPr id="129" name="Group 128"/>
              <p:cNvGrpSpPr/>
              <p:nvPr/>
            </p:nvGrpSpPr>
            <p:grpSpPr>
              <a:xfrm>
                <a:off x="11132843" y="3833123"/>
                <a:ext cx="1378932" cy="1361650"/>
                <a:chOff x="2459191" y="1153510"/>
                <a:chExt cx="1378932" cy="1361650"/>
              </a:xfrm>
            </p:grpSpPr>
            <p:sp>
              <p:nvSpPr>
                <p:cNvPr id="131" name="Flowchart: Connector 130"/>
                <p:cNvSpPr/>
                <p:nvPr/>
              </p:nvSpPr>
              <p:spPr>
                <a:xfrm>
                  <a:off x="2459191" y="1153510"/>
                  <a:ext cx="1378932" cy="1361650"/>
                </a:xfrm>
                <a:prstGeom prst="flowChartConnector">
                  <a:avLst/>
                </a:prstGeom>
                <a:solidFill>
                  <a:srgbClr val="1F61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132" name="Group 131"/>
                <p:cNvGrpSpPr/>
                <p:nvPr/>
              </p:nvGrpSpPr>
              <p:grpSpPr>
                <a:xfrm>
                  <a:off x="2617437" y="1302627"/>
                  <a:ext cx="1064332" cy="1064333"/>
                  <a:chOff x="1562101" y="209332"/>
                  <a:chExt cx="4851400" cy="4851400"/>
                </a:xfrm>
                <a:effectLst/>
              </p:grpSpPr>
              <p:sp>
                <p:nvSpPr>
                  <p:cNvPr id="133" name="Oval 132"/>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134" name="Oval 133"/>
                  <p:cNvSpPr/>
                  <p:nvPr/>
                </p:nvSpPr>
                <p:spPr>
                  <a:xfrm>
                    <a:off x="1651769"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130" name="Picture 129"/>
              <p:cNvPicPr>
                <a:picLocks noChangeAspect="1"/>
              </p:cNvPicPr>
              <p:nvPr/>
            </p:nvPicPr>
            <p:blipFill>
              <a:blip r:embed="rId13" cstate="email">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489927" y="4133221"/>
                <a:ext cx="733350" cy="733350"/>
              </a:xfrm>
              <a:prstGeom prst="rect">
                <a:avLst/>
              </a:prstGeom>
            </p:spPr>
          </p:pic>
        </p:grpSp>
        <p:sp>
          <p:nvSpPr>
            <p:cNvPr id="128" name="TextBox 127"/>
            <p:cNvSpPr txBox="1"/>
            <p:nvPr/>
          </p:nvSpPr>
          <p:spPr>
            <a:xfrm>
              <a:off x="11456131" y="5278952"/>
              <a:ext cx="914400" cy="377787"/>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Metadata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Reconciler</a:t>
              </a:r>
            </a:p>
          </p:txBody>
        </p:sp>
      </p:grpSp>
      <p:grpSp>
        <p:nvGrpSpPr>
          <p:cNvPr id="135" name="Group 134"/>
          <p:cNvGrpSpPr/>
          <p:nvPr/>
        </p:nvGrpSpPr>
        <p:grpSpPr>
          <a:xfrm>
            <a:off x="6464314" y="1328837"/>
            <a:ext cx="628611" cy="1096169"/>
            <a:chOff x="12974783" y="3485907"/>
            <a:chExt cx="1378932" cy="2391019"/>
          </a:xfrm>
        </p:grpSpPr>
        <p:grpSp>
          <p:nvGrpSpPr>
            <p:cNvPr id="136" name="Group 135"/>
            <p:cNvGrpSpPr/>
            <p:nvPr/>
          </p:nvGrpSpPr>
          <p:grpSpPr>
            <a:xfrm>
              <a:off x="12974783" y="3485907"/>
              <a:ext cx="1378932" cy="1361650"/>
              <a:chOff x="12944556" y="3841364"/>
              <a:chExt cx="1378932" cy="1361650"/>
            </a:xfrm>
          </p:grpSpPr>
          <p:grpSp>
            <p:nvGrpSpPr>
              <p:cNvPr id="138" name="Group 137"/>
              <p:cNvGrpSpPr/>
              <p:nvPr/>
            </p:nvGrpSpPr>
            <p:grpSpPr>
              <a:xfrm>
                <a:off x="12944556" y="3841364"/>
                <a:ext cx="1378932" cy="1361650"/>
                <a:chOff x="2459191" y="1153510"/>
                <a:chExt cx="1378932" cy="1361650"/>
              </a:xfrm>
            </p:grpSpPr>
            <p:sp>
              <p:nvSpPr>
                <p:cNvPr id="140" name="Flowchart: Connector 139"/>
                <p:cNvSpPr/>
                <p:nvPr/>
              </p:nvSpPr>
              <p:spPr>
                <a:xfrm>
                  <a:off x="2459191" y="1153510"/>
                  <a:ext cx="1378932" cy="1361650"/>
                </a:xfrm>
                <a:prstGeom prst="flowChartConnector">
                  <a:avLst/>
                </a:prstGeom>
                <a:solidFill>
                  <a:srgbClr val="C88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141" name="Group 140"/>
                <p:cNvGrpSpPr/>
                <p:nvPr/>
              </p:nvGrpSpPr>
              <p:grpSpPr>
                <a:xfrm>
                  <a:off x="2617437" y="1302627"/>
                  <a:ext cx="1064332" cy="1064333"/>
                  <a:chOff x="1562101" y="209332"/>
                  <a:chExt cx="4851400" cy="4851400"/>
                </a:xfrm>
                <a:effectLst/>
              </p:grpSpPr>
              <p:sp>
                <p:nvSpPr>
                  <p:cNvPr id="142" name="Oval 141"/>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143" name="Oval 142"/>
                  <p:cNvSpPr/>
                  <p:nvPr/>
                </p:nvSpPr>
                <p:spPr>
                  <a:xfrm>
                    <a:off x="1651769"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139" name="Picture 138"/>
              <p:cNvPicPr>
                <a:picLocks noChangeAspect="1"/>
              </p:cNvPicPr>
              <p:nvPr/>
            </p:nvPicPr>
            <p:blipFill>
              <a:blip r:embed="rId14" cstate="email">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213655" y="4075168"/>
                <a:ext cx="840734" cy="840734"/>
              </a:xfrm>
              <a:prstGeom prst="rect">
                <a:avLst/>
              </a:prstGeom>
            </p:spPr>
          </p:pic>
        </p:grpSp>
        <p:sp>
          <p:nvSpPr>
            <p:cNvPr id="137" name="TextBox 136"/>
            <p:cNvSpPr txBox="1"/>
            <p:nvPr/>
          </p:nvSpPr>
          <p:spPr>
            <a:xfrm>
              <a:off x="13179816" y="4937636"/>
              <a:ext cx="987628" cy="939290"/>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Defect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Analytics</a:t>
              </a:r>
            </a:p>
          </p:txBody>
        </p:sp>
      </p:grpSp>
      <p:grpSp>
        <p:nvGrpSpPr>
          <p:cNvPr id="5" name="Group 4"/>
          <p:cNvGrpSpPr/>
          <p:nvPr/>
        </p:nvGrpSpPr>
        <p:grpSpPr>
          <a:xfrm>
            <a:off x="6909309" y="2400325"/>
            <a:ext cx="760115" cy="987856"/>
            <a:chOff x="6880555" y="2511571"/>
            <a:chExt cx="760115" cy="987856"/>
          </a:xfrm>
        </p:grpSpPr>
        <p:grpSp>
          <p:nvGrpSpPr>
            <p:cNvPr id="44" name="Group 43"/>
            <p:cNvGrpSpPr/>
            <p:nvPr/>
          </p:nvGrpSpPr>
          <p:grpSpPr>
            <a:xfrm>
              <a:off x="6930985" y="2511571"/>
              <a:ext cx="628611" cy="624252"/>
              <a:chOff x="2459191" y="1153510"/>
              <a:chExt cx="1378932" cy="1361650"/>
            </a:xfrm>
          </p:grpSpPr>
          <p:sp>
            <p:nvSpPr>
              <p:cNvPr id="45" name="Flowchart: Connector 44"/>
              <p:cNvSpPr/>
              <p:nvPr/>
            </p:nvSpPr>
            <p:spPr>
              <a:xfrm>
                <a:off x="2459191" y="1153510"/>
                <a:ext cx="1378932" cy="1361650"/>
              </a:xfrm>
              <a:prstGeom prst="flowChartConnector">
                <a:avLst/>
              </a:prstGeom>
              <a:solidFill>
                <a:srgbClr val="018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46" name="Group 45"/>
              <p:cNvGrpSpPr/>
              <p:nvPr/>
            </p:nvGrpSpPr>
            <p:grpSpPr>
              <a:xfrm>
                <a:off x="2617437" y="1302627"/>
                <a:ext cx="1064332" cy="1064333"/>
                <a:chOff x="1562101" y="209332"/>
                <a:chExt cx="4851400" cy="4851400"/>
              </a:xfrm>
              <a:effectLst/>
            </p:grpSpPr>
            <p:sp>
              <p:nvSpPr>
                <p:cNvPr id="48" name="Oval 47"/>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50" name="Oval 49"/>
                <p:cNvSpPr/>
                <p:nvPr/>
              </p:nvSpPr>
              <p:spPr>
                <a:xfrm>
                  <a:off x="1724891"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pic>
            <p:nvPicPr>
              <p:cNvPr id="47" name="Picture 46"/>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2806328" y="1484309"/>
                <a:ext cx="695361" cy="695361"/>
              </a:xfrm>
              <a:prstGeom prst="rect">
                <a:avLst/>
              </a:prstGeom>
            </p:spPr>
          </p:pic>
        </p:grpSp>
        <p:sp>
          <p:nvSpPr>
            <p:cNvPr id="144" name="TextBox 143"/>
            <p:cNvSpPr txBox="1"/>
            <p:nvPr/>
          </p:nvSpPr>
          <p:spPr>
            <a:xfrm>
              <a:off x="6880555" y="3100737"/>
              <a:ext cx="760115" cy="398690"/>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File Parsers</a:t>
              </a:r>
            </a:p>
          </p:txBody>
        </p:sp>
      </p:grpSp>
      <p:grpSp>
        <p:nvGrpSpPr>
          <p:cNvPr id="7" name="Group 6"/>
          <p:cNvGrpSpPr/>
          <p:nvPr/>
        </p:nvGrpSpPr>
        <p:grpSpPr>
          <a:xfrm>
            <a:off x="9090407" y="1354028"/>
            <a:ext cx="1195160" cy="1029279"/>
            <a:chOff x="9158307" y="1494317"/>
            <a:chExt cx="1195160" cy="1029279"/>
          </a:xfrm>
        </p:grpSpPr>
        <p:grpSp>
          <p:nvGrpSpPr>
            <p:cNvPr id="39" name="Group 38"/>
            <p:cNvGrpSpPr/>
            <p:nvPr/>
          </p:nvGrpSpPr>
          <p:grpSpPr>
            <a:xfrm>
              <a:off x="9379063" y="1494317"/>
              <a:ext cx="649835" cy="599162"/>
              <a:chOff x="642441" y="1322072"/>
              <a:chExt cx="1064332" cy="1064333"/>
            </a:xfrm>
          </p:grpSpPr>
          <p:grpSp>
            <p:nvGrpSpPr>
              <p:cNvPr id="40" name="Group 39"/>
              <p:cNvGrpSpPr/>
              <p:nvPr/>
            </p:nvGrpSpPr>
            <p:grpSpPr>
              <a:xfrm>
                <a:off x="642441" y="1322072"/>
                <a:ext cx="1064332" cy="1064333"/>
                <a:chOff x="1562101" y="209332"/>
                <a:chExt cx="4851400" cy="4851400"/>
              </a:xfrm>
              <a:effectLst/>
            </p:grpSpPr>
            <p:sp>
              <p:nvSpPr>
                <p:cNvPr id="42" name="Oval 41"/>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43" name="Oval 42"/>
                <p:cNvSpPr/>
                <p:nvPr/>
              </p:nvSpPr>
              <p:spPr>
                <a:xfrm>
                  <a:off x="1651767" y="322824"/>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pic>
            <p:nvPicPr>
              <p:cNvPr id="41" name="Picture 40"/>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872367" y="1460405"/>
                <a:ext cx="743171" cy="743171"/>
              </a:xfrm>
              <a:prstGeom prst="rect">
                <a:avLst/>
              </a:prstGeom>
            </p:spPr>
          </p:pic>
        </p:grpSp>
        <p:sp>
          <p:nvSpPr>
            <p:cNvPr id="4" name="Rectangle 3"/>
            <p:cNvSpPr/>
            <p:nvPr/>
          </p:nvSpPr>
          <p:spPr>
            <a:xfrm>
              <a:off x="9158307" y="2015765"/>
              <a:ext cx="1195160" cy="507831"/>
            </a:xfrm>
            <a:prstGeom prst="rect">
              <a:avLst/>
            </a:prstGeom>
          </p:spPr>
          <p:txBody>
            <a:bodyPr wrap="square">
              <a:spAutoFit/>
            </a:body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ea typeface="Segoe UI" panose="020B0502040204020203" pitchFamily="34" charset="0"/>
                  <a:cs typeface="Segoe UI" panose="020B0502040204020203" pitchFamily="34" charset="0"/>
                </a:rPr>
                <a:t>Automated </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ea typeface="Segoe UI" panose="020B0502040204020203" pitchFamily="34" charset="0"/>
                  <a:cs typeface="Segoe UI" panose="020B0502040204020203" pitchFamily="34" charset="0"/>
                </a:rPr>
                <a:t>Test Case Generator</a:t>
              </a:r>
            </a:p>
          </p:txBody>
        </p:sp>
      </p:grpSp>
      <p:grpSp>
        <p:nvGrpSpPr>
          <p:cNvPr id="6" name="Group 5"/>
          <p:cNvGrpSpPr/>
          <p:nvPr/>
        </p:nvGrpSpPr>
        <p:grpSpPr>
          <a:xfrm>
            <a:off x="7854704" y="2438283"/>
            <a:ext cx="760115" cy="1038787"/>
            <a:chOff x="7866408" y="2481202"/>
            <a:chExt cx="760115" cy="1038787"/>
          </a:xfrm>
        </p:grpSpPr>
        <p:grpSp>
          <p:nvGrpSpPr>
            <p:cNvPr id="62" name="Group 61"/>
            <p:cNvGrpSpPr/>
            <p:nvPr/>
          </p:nvGrpSpPr>
          <p:grpSpPr>
            <a:xfrm>
              <a:off x="7915501" y="2481202"/>
              <a:ext cx="628611" cy="624252"/>
              <a:chOff x="6366028" y="1163896"/>
              <a:chExt cx="1378932" cy="1361650"/>
            </a:xfrm>
          </p:grpSpPr>
          <p:grpSp>
            <p:nvGrpSpPr>
              <p:cNvPr id="64" name="Group 63"/>
              <p:cNvGrpSpPr/>
              <p:nvPr/>
            </p:nvGrpSpPr>
            <p:grpSpPr>
              <a:xfrm>
                <a:off x="6366028" y="1163896"/>
                <a:ext cx="1378932" cy="1361650"/>
                <a:chOff x="2459191" y="1153510"/>
                <a:chExt cx="1378932" cy="1361650"/>
              </a:xfrm>
            </p:grpSpPr>
            <p:sp>
              <p:nvSpPr>
                <p:cNvPr id="66" name="Flowchart: Connector 65"/>
                <p:cNvSpPr/>
                <p:nvPr/>
              </p:nvSpPr>
              <p:spPr>
                <a:xfrm>
                  <a:off x="2459191" y="1153510"/>
                  <a:ext cx="1378932" cy="1361650"/>
                </a:xfrm>
                <a:prstGeom prst="flowChartConnector">
                  <a:avLst/>
                </a:prstGeom>
                <a:solidFill>
                  <a:srgbClr val="FCB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67" name="Group 66"/>
                <p:cNvGrpSpPr/>
                <p:nvPr/>
              </p:nvGrpSpPr>
              <p:grpSpPr>
                <a:xfrm>
                  <a:off x="2617437" y="1302627"/>
                  <a:ext cx="1064332" cy="1064333"/>
                  <a:chOff x="1562101" y="209332"/>
                  <a:chExt cx="4851400" cy="4851400"/>
                </a:xfrm>
                <a:effectLst/>
              </p:grpSpPr>
              <p:sp>
                <p:nvSpPr>
                  <p:cNvPr id="68" name="Oval 67"/>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70" name="Oval 69"/>
                  <p:cNvSpPr/>
                  <p:nvPr/>
                </p:nvSpPr>
                <p:spPr>
                  <a:xfrm>
                    <a:off x="1651767" y="322824"/>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65" name="Picture 64"/>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6708487" y="1504154"/>
                <a:ext cx="686382" cy="675516"/>
              </a:xfrm>
              <a:prstGeom prst="rect">
                <a:avLst/>
              </a:prstGeom>
            </p:spPr>
          </p:pic>
        </p:grpSp>
        <p:sp>
          <p:nvSpPr>
            <p:cNvPr id="145" name="TextBox 144"/>
            <p:cNvSpPr txBox="1"/>
            <p:nvPr/>
          </p:nvSpPr>
          <p:spPr>
            <a:xfrm>
              <a:off x="7866408" y="3121299"/>
              <a:ext cx="760115" cy="398690"/>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Data Reconciler</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(Edgenode) </a:t>
              </a:r>
            </a:p>
            <a:p>
              <a:pPr marL="0" marR="0" lvl="0" indent="0" algn="ctr" defTabSz="6086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33A0"/>
                </a:solidFill>
                <a:effectLst/>
                <a:uLnTx/>
                <a:uFillTx/>
                <a:latin typeface="+mn-lt"/>
                <a:cs typeface="Segoe UI" panose="020B0502040204020203" pitchFamily="34" charset="0"/>
              </a:endParaRPr>
            </a:p>
          </p:txBody>
        </p:sp>
      </p:grpSp>
      <p:grpSp>
        <p:nvGrpSpPr>
          <p:cNvPr id="8" name="Group 7"/>
          <p:cNvGrpSpPr/>
          <p:nvPr/>
        </p:nvGrpSpPr>
        <p:grpSpPr>
          <a:xfrm>
            <a:off x="11113711" y="1368660"/>
            <a:ext cx="760115" cy="953037"/>
            <a:chOff x="10968507" y="1523447"/>
            <a:chExt cx="760115" cy="953037"/>
          </a:xfrm>
        </p:grpSpPr>
        <p:grpSp>
          <p:nvGrpSpPr>
            <p:cNvPr id="71" name="Group 70"/>
            <p:cNvGrpSpPr/>
            <p:nvPr/>
          </p:nvGrpSpPr>
          <p:grpSpPr>
            <a:xfrm>
              <a:off x="11019535" y="1523447"/>
              <a:ext cx="628611" cy="624252"/>
              <a:chOff x="8395803" y="1153510"/>
              <a:chExt cx="1378932" cy="1361650"/>
            </a:xfrm>
          </p:grpSpPr>
          <p:grpSp>
            <p:nvGrpSpPr>
              <p:cNvPr id="72" name="Group 71"/>
              <p:cNvGrpSpPr/>
              <p:nvPr/>
            </p:nvGrpSpPr>
            <p:grpSpPr>
              <a:xfrm>
                <a:off x="8395803" y="1153510"/>
                <a:ext cx="1378932" cy="1361650"/>
                <a:chOff x="2459191" y="1153510"/>
                <a:chExt cx="1378932" cy="1361650"/>
              </a:xfrm>
            </p:grpSpPr>
            <p:sp>
              <p:nvSpPr>
                <p:cNvPr id="74" name="Flowchart: Connector 73"/>
                <p:cNvSpPr/>
                <p:nvPr/>
              </p:nvSpPr>
              <p:spPr>
                <a:xfrm>
                  <a:off x="2459191" y="1153510"/>
                  <a:ext cx="1378932" cy="1361650"/>
                </a:xfrm>
                <a:prstGeom prst="flowChartConnector">
                  <a:avLst/>
                </a:prstGeom>
                <a:solidFill>
                  <a:srgbClr val="E25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nvGrpSpPr>
                <p:cNvPr id="75" name="Group 74"/>
                <p:cNvGrpSpPr/>
                <p:nvPr/>
              </p:nvGrpSpPr>
              <p:grpSpPr>
                <a:xfrm>
                  <a:off x="2617437" y="1302627"/>
                  <a:ext cx="1064332" cy="1064333"/>
                  <a:chOff x="1562101" y="209332"/>
                  <a:chExt cx="4851400" cy="4851400"/>
                </a:xfrm>
                <a:effectLst/>
              </p:grpSpPr>
              <p:sp>
                <p:nvSpPr>
                  <p:cNvPr id="76" name="Oval 75"/>
                  <p:cNvSpPr/>
                  <p:nvPr/>
                </p:nvSpPr>
                <p:spPr>
                  <a:xfrm>
                    <a:off x="1562101" y="209332"/>
                    <a:ext cx="4851400" cy="4851400"/>
                  </a:xfrm>
                  <a:prstGeom prst="ellipse">
                    <a:avLst/>
                  </a:prstGeom>
                  <a:gradFill flip="none" rotWithShape="1">
                    <a:gsLst>
                      <a:gs pos="33000">
                        <a:srgbClr val="FDFEFF"/>
                      </a:gs>
                      <a:gs pos="69000">
                        <a:srgbClr val="DDDDDE"/>
                      </a:gs>
                      <a:gs pos="86000">
                        <a:schemeClr val="bg1">
                          <a:lumMod val="6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sp>
                <p:nvSpPr>
                  <p:cNvPr id="77" name="Oval 76"/>
                  <p:cNvSpPr/>
                  <p:nvPr/>
                </p:nvSpPr>
                <p:spPr>
                  <a:xfrm>
                    <a:off x="1651769" y="322826"/>
                    <a:ext cx="4663440" cy="4663440"/>
                  </a:xfrm>
                  <a:prstGeom prst="ellipse">
                    <a:avLst/>
                  </a:prstGeom>
                  <a:gradFill flip="none" rotWithShape="1">
                    <a:gsLst>
                      <a:gs pos="0">
                        <a:srgbClr val="EDF1F2"/>
                      </a:gs>
                      <a:gs pos="50000">
                        <a:srgbClr val="EFF3F4"/>
                      </a:gs>
                      <a:gs pos="100000">
                        <a:srgbClr val="F2F6F7"/>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60141" rtl="0" eaLnBrk="1" fontAlgn="auto" latinLnBrk="0" hangingPunct="1">
                      <a:lnSpc>
                        <a:spcPct val="100000"/>
                      </a:lnSpc>
                      <a:spcBef>
                        <a:spcPts val="0"/>
                      </a:spcBef>
                      <a:spcAft>
                        <a:spcPts val="0"/>
                      </a:spcAft>
                      <a:buClrTx/>
                      <a:buSzTx/>
                      <a:buFontTx/>
                      <a:buNone/>
                      <a:tabLst/>
                      <a:defRPr/>
                    </a:pPr>
                    <a:endParaRPr kumimoji="0" lang="en-US" sz="1992" b="0" i="0" u="none" strike="noStrike" kern="1200" cap="none" spc="0" normalizeH="0" baseline="0" noProof="0">
                      <a:ln>
                        <a:noFill/>
                      </a:ln>
                      <a:solidFill>
                        <a:srgbClr val="0033A0"/>
                      </a:solidFill>
                      <a:effectLst/>
                      <a:uLnTx/>
                      <a:uFillTx/>
                      <a:ea typeface="+mn-ea"/>
                      <a:cs typeface="+mn-cs"/>
                    </a:endParaRPr>
                  </a:p>
                </p:txBody>
              </p:sp>
            </p:grpSp>
          </p:grpSp>
          <p:pic>
            <p:nvPicPr>
              <p:cNvPr id="73" name="Picture 72"/>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8625068" y="1536373"/>
                <a:ext cx="913585" cy="475630"/>
              </a:xfrm>
              <a:prstGeom prst="rect">
                <a:avLst/>
              </a:prstGeom>
            </p:spPr>
          </p:pic>
        </p:grpSp>
        <p:sp>
          <p:nvSpPr>
            <p:cNvPr id="146" name="TextBox 145"/>
            <p:cNvSpPr txBox="1"/>
            <p:nvPr/>
          </p:nvSpPr>
          <p:spPr>
            <a:xfrm>
              <a:off x="10968507" y="2123121"/>
              <a:ext cx="760115" cy="353363"/>
            </a:xfrm>
            <a:prstGeom prst="rect">
              <a:avLst/>
            </a:prstGeom>
          </p:spPr>
          <p:txBody>
            <a:bodyPr wrap="none" rtlCol="0">
              <a:noAutofit/>
            </a:bodyPr>
            <a:lstStyle>
              <a:defPPr>
                <a:defRPr lang="en-US"/>
              </a:defPPr>
              <a:lvl1pPr indent="0" algn="ctr">
                <a:buNone/>
                <a:defRPr sz="19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Data Reconciler</a:t>
              </a:r>
            </a:p>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rPr>
                <a:t>(Spark Mode) </a:t>
              </a:r>
            </a:p>
            <a:p>
              <a:pPr marL="0" marR="0" lvl="0" indent="0" algn="ctr" defTabSz="6086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33A0"/>
                </a:solidFill>
                <a:effectLst/>
                <a:uLnTx/>
                <a:uFillTx/>
                <a:latin typeface="+mn-lt"/>
                <a:cs typeface="Segoe UI" panose="020B0502040204020203" pitchFamily="34" charset="0"/>
              </a:endParaRPr>
            </a:p>
          </p:txBody>
        </p:sp>
      </p:grpSp>
      <p:pic>
        <p:nvPicPr>
          <p:cNvPr id="16" name="Picture 15"/>
          <p:cNvPicPr>
            <a:picLocks noChangeAspect="1"/>
          </p:cNvPicPr>
          <p:nvPr/>
        </p:nvPicPr>
        <p:blipFill>
          <a:blip r:embed="rId19"/>
          <a:stretch>
            <a:fillRect/>
          </a:stretch>
        </p:blipFill>
        <p:spPr>
          <a:xfrm>
            <a:off x="4857750" y="2505075"/>
            <a:ext cx="2476500" cy="1847850"/>
          </a:xfrm>
          <a:prstGeom prst="rect">
            <a:avLst/>
          </a:prstGeom>
        </p:spPr>
      </p:pic>
      <p:grpSp>
        <p:nvGrpSpPr>
          <p:cNvPr id="27" name="Group 26"/>
          <p:cNvGrpSpPr/>
          <p:nvPr/>
        </p:nvGrpSpPr>
        <p:grpSpPr>
          <a:xfrm>
            <a:off x="9129149" y="3467732"/>
            <a:ext cx="2442216" cy="601052"/>
            <a:chOff x="9264775" y="3440405"/>
            <a:chExt cx="2442216" cy="601052"/>
          </a:xfrm>
        </p:grpSpPr>
        <p:pic>
          <p:nvPicPr>
            <p:cNvPr id="18" name="Picture 1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264775" y="3542758"/>
              <a:ext cx="727719" cy="471127"/>
            </a:xfrm>
            <a:prstGeom prst="rect">
              <a:avLst/>
            </a:prstGeom>
          </p:spPr>
        </p:pic>
        <p:pic>
          <p:nvPicPr>
            <p:cNvPr id="20" name="Picture 1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118504" y="3524149"/>
              <a:ext cx="807342" cy="506010"/>
            </a:xfrm>
            <a:prstGeom prst="rect">
              <a:avLst/>
            </a:prstGeom>
          </p:spPr>
        </p:pic>
        <p:pic>
          <p:nvPicPr>
            <p:cNvPr id="24" name="Picture 23"/>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974177" y="3440405"/>
              <a:ext cx="732814" cy="601052"/>
            </a:xfrm>
            <a:prstGeom prst="rect">
              <a:avLst/>
            </a:prstGeom>
          </p:spPr>
        </p:pic>
        <p:sp>
          <p:nvSpPr>
            <p:cNvPr id="25" name="TextBox 24"/>
            <p:cNvSpPr txBox="1"/>
            <p:nvPr/>
          </p:nvSpPr>
          <p:spPr>
            <a:xfrm>
              <a:off x="11174692" y="3737634"/>
              <a:ext cx="416325" cy="123111"/>
            </a:xfrm>
            <a:prstGeom prst="rect">
              <a:avLst/>
            </a:prstGeom>
          </p:spPr>
          <p:txBody>
            <a:bodyPr wrap="square" lIns="0" tIns="0" rIns="0" bIns="0" rtlCol="0">
              <a:spAutoFit/>
            </a:bodyPr>
            <a:lstStyle/>
            <a:p>
              <a:pPr marL="0" marR="0" lvl="0" indent="0" algn="l" defTabSz="60862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ea typeface="+mn-ea"/>
                  <a:cs typeface="+mn-cs"/>
                </a:rPr>
                <a:t>Google</a:t>
              </a:r>
            </a:p>
          </p:txBody>
        </p:sp>
      </p:grpSp>
      <p:sp>
        <p:nvSpPr>
          <p:cNvPr id="28" name="TextBox 27"/>
          <p:cNvSpPr txBox="1"/>
          <p:nvPr/>
        </p:nvSpPr>
        <p:spPr>
          <a:xfrm>
            <a:off x="9080386" y="4069441"/>
            <a:ext cx="2612327" cy="230086"/>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marL="0" marR="0" lvl="0" indent="0" algn="ctr" defTabSz="6086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ea typeface="+mn-ea"/>
                <a:cs typeface="+mn-cs"/>
              </a:rPr>
              <a:t>Cloud Platform Compatible</a:t>
            </a:r>
          </a:p>
        </p:txBody>
      </p:sp>
      <p:sp>
        <p:nvSpPr>
          <p:cNvPr id="22" name="Footer Placeholder 21"/>
          <p:cNvSpPr>
            <a:spLocks noGrp="1"/>
          </p:cNvSpPr>
          <p:nvPr>
            <p:ph type="ftr" sz="quarter" idx="3"/>
          </p:nvPr>
        </p:nvSpPr>
        <p:spPr>
          <a:xfrm>
            <a:off x="880515" y="6422782"/>
            <a:ext cx="6096000" cy="249655"/>
          </a:xfrm>
        </p:spPr>
        <p:txBody>
          <a:bodyPr/>
          <a:lstStyle/>
          <a:p>
            <a:r>
              <a:rPr lang="en-US" dirty="0" smtClean="0"/>
              <a:t>© 2020 Cognizant</a:t>
            </a:r>
            <a:endParaRPr lang="en-US" dirty="0"/>
          </a:p>
        </p:txBody>
      </p:sp>
    </p:spTree>
    <p:extLst>
      <p:ext uri="{BB962C8B-B14F-4D97-AF65-F5344CB8AC3E}">
        <p14:creationId xmlns:p14="http://schemas.microsoft.com/office/powerpoint/2010/main" val="3673111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8974667" cy="812595"/>
          </a:xfrm>
        </p:spPr>
        <p:txBody>
          <a:bodyPr/>
          <a:lstStyle/>
          <a:p>
            <a:r>
              <a:rPr lang="en-US" dirty="0"/>
              <a:t>Commercials and Timeline</a:t>
            </a:r>
          </a:p>
        </p:txBody>
      </p:sp>
      <p:sp>
        <p:nvSpPr>
          <p:cNvPr id="4" name="Footer Placeholder 3"/>
          <p:cNvSpPr>
            <a:spLocks noGrp="1"/>
          </p:cNvSpPr>
          <p:nvPr>
            <p:ph type="ftr" sz="quarter" idx="4294967295"/>
          </p:nvPr>
        </p:nvSpPr>
        <p:spPr>
          <a:xfrm>
            <a:off x="282388"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25</a:t>
            </a:fld>
            <a:endParaRPr lang="en-US" dirty="0"/>
          </a:p>
        </p:txBody>
      </p:sp>
    </p:spTree>
    <p:extLst>
      <p:ext uri="{BB962C8B-B14F-4D97-AF65-F5344CB8AC3E}">
        <p14:creationId xmlns:p14="http://schemas.microsoft.com/office/powerpoint/2010/main" val="3840621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Timelines and Commercials </a:t>
            </a:r>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2218073251"/>
              </p:ext>
            </p:extLst>
          </p:nvPr>
        </p:nvGraphicFramePr>
        <p:xfrm>
          <a:off x="601157" y="894035"/>
          <a:ext cx="10371643" cy="2225040"/>
        </p:xfrm>
        <a:graphic>
          <a:graphicData uri="http://schemas.openxmlformats.org/drawingml/2006/table">
            <a:tbl>
              <a:tblPr firstRow="1" bandRow="1">
                <a:tableStyleId>{793D81CF-94F2-401A-BA57-92F5A7B2D0C5}</a:tableStyleId>
              </a:tblPr>
              <a:tblGrid>
                <a:gridCol w="3636763">
                  <a:extLst>
                    <a:ext uri="{9D8B030D-6E8A-4147-A177-3AD203B41FA5}">
                      <a16:colId xmlns:a16="http://schemas.microsoft.com/office/drawing/2014/main" val="1996040016"/>
                    </a:ext>
                  </a:extLst>
                </a:gridCol>
                <a:gridCol w="3636763">
                  <a:extLst>
                    <a:ext uri="{9D8B030D-6E8A-4147-A177-3AD203B41FA5}">
                      <a16:colId xmlns:a16="http://schemas.microsoft.com/office/drawing/2014/main" val="1705817842"/>
                    </a:ext>
                  </a:extLst>
                </a:gridCol>
                <a:gridCol w="3098117">
                  <a:extLst>
                    <a:ext uri="{9D8B030D-6E8A-4147-A177-3AD203B41FA5}">
                      <a16:colId xmlns:a16="http://schemas.microsoft.com/office/drawing/2014/main" val="1125059683"/>
                    </a:ext>
                  </a:extLst>
                </a:gridCol>
              </a:tblGrid>
              <a:tr h="370840">
                <a:tc>
                  <a:txBody>
                    <a:bodyPr/>
                    <a:lstStyle/>
                    <a:p>
                      <a:pPr algn="ctr"/>
                      <a:r>
                        <a:rPr lang="en-US" sz="1600" dirty="0" smtClean="0"/>
                        <a:t>Options</a:t>
                      </a:r>
                      <a:endParaRPr lang="en-US" sz="1600" dirty="0">
                        <a:solidFill>
                          <a:schemeClr val="tx2"/>
                        </a:solidFill>
                      </a:endParaRPr>
                    </a:p>
                  </a:txBody>
                  <a:tcPr/>
                </a:tc>
                <a:tc>
                  <a:txBody>
                    <a:bodyPr/>
                    <a:lstStyle/>
                    <a:p>
                      <a:pPr algn="ctr"/>
                      <a:r>
                        <a:rPr lang="en-US" sz="1600" dirty="0" smtClean="0"/>
                        <a:t>Redshift</a:t>
                      </a:r>
                      <a:endParaRPr lang="en-US" sz="1600" dirty="0">
                        <a:solidFill>
                          <a:schemeClr val="tx2"/>
                        </a:solidFill>
                      </a:endParaRPr>
                    </a:p>
                  </a:txBody>
                  <a:tcPr/>
                </a:tc>
                <a:tc>
                  <a:txBody>
                    <a:bodyPr/>
                    <a:lstStyle/>
                    <a:p>
                      <a:pPr algn="ctr"/>
                      <a:r>
                        <a:rPr lang="en-US" sz="1600" dirty="0" smtClean="0"/>
                        <a:t>Snowflake</a:t>
                      </a:r>
                      <a:endParaRPr lang="en-US" sz="1600" dirty="0">
                        <a:solidFill>
                          <a:schemeClr val="tx2"/>
                        </a:solidFill>
                      </a:endParaRPr>
                    </a:p>
                  </a:txBody>
                  <a:tcPr/>
                </a:tc>
                <a:extLst>
                  <a:ext uri="{0D108BD9-81ED-4DB2-BD59-A6C34878D82A}">
                    <a16:rowId xmlns:a16="http://schemas.microsoft.com/office/drawing/2014/main" val="3197511710"/>
                  </a:ext>
                </a:extLst>
              </a:tr>
              <a:tr h="370840">
                <a:tc>
                  <a:txBody>
                    <a:bodyPr/>
                    <a:lstStyle/>
                    <a:p>
                      <a:pPr algn="ctr"/>
                      <a:r>
                        <a:rPr lang="en-US" sz="1400" dirty="0" smtClean="0"/>
                        <a:t>Execution Model</a:t>
                      </a:r>
                      <a:endParaRPr lang="en-US" sz="1400" dirty="0" smtClean="0">
                        <a:solidFill>
                          <a:schemeClr val="tx2"/>
                        </a:solidFill>
                      </a:endParaRPr>
                    </a:p>
                  </a:txBody>
                  <a:tcPr/>
                </a:tc>
                <a:tc>
                  <a:txBody>
                    <a:bodyPr/>
                    <a:lstStyle/>
                    <a:p>
                      <a:pPr algn="ctr" fontAlgn="b"/>
                      <a:r>
                        <a:rPr lang="en-US" sz="1400" u="none" strike="noStrike" dirty="0" smtClean="0">
                          <a:effectLst/>
                        </a:rPr>
                        <a:t>Fixed Bid</a:t>
                      </a:r>
                      <a:endParaRPr lang="en-US" sz="1400" b="0" i="0" u="none" strike="noStrike" dirty="0">
                        <a:solidFill>
                          <a:schemeClr val="tx2"/>
                        </a:solidFill>
                        <a:effectLst/>
                        <a:latin typeface="+mn-lt"/>
                        <a:cs typeface="Calibri" panose="020F0502020204030204" pitchFamily="34" charset="0"/>
                      </a:endParaRPr>
                    </a:p>
                  </a:txBody>
                  <a:tcPr marL="45720" marR="45720"/>
                </a:tc>
                <a:tc>
                  <a:txBody>
                    <a:bodyPr/>
                    <a:lstStyle/>
                    <a:p>
                      <a:pPr algn="ctr" fontAlgn="b"/>
                      <a:r>
                        <a:rPr lang="en-US" sz="1400" u="none" strike="noStrike" dirty="0" smtClean="0">
                          <a:effectLst/>
                        </a:rPr>
                        <a:t>Fixed Bid</a:t>
                      </a:r>
                      <a:endParaRPr lang="en-US" sz="1400" b="0" i="0" u="none" strike="noStrike" dirty="0">
                        <a:solidFill>
                          <a:schemeClr val="tx2"/>
                        </a:solidFill>
                        <a:effectLst/>
                        <a:latin typeface="+mn-lt"/>
                        <a:cs typeface="Calibri" panose="020F0502020204030204" pitchFamily="34" charset="0"/>
                      </a:endParaRPr>
                    </a:p>
                  </a:txBody>
                  <a:tcPr marL="45720" marR="45720"/>
                </a:tc>
                <a:extLst>
                  <a:ext uri="{0D108BD9-81ED-4DB2-BD59-A6C34878D82A}">
                    <a16:rowId xmlns:a16="http://schemas.microsoft.com/office/drawing/2014/main" val="3151709317"/>
                  </a:ext>
                </a:extLst>
              </a:tr>
              <a:tr h="370840">
                <a:tc>
                  <a:txBody>
                    <a:bodyPr/>
                    <a:lstStyle/>
                    <a:p>
                      <a:pPr algn="ctr"/>
                      <a:r>
                        <a:rPr lang="en-US" sz="1400" dirty="0" smtClean="0"/>
                        <a:t>Project Timeline</a:t>
                      </a:r>
                      <a:r>
                        <a:rPr lang="en-US" sz="1400" baseline="0" dirty="0" smtClean="0"/>
                        <a:t> (</a:t>
                      </a:r>
                      <a:r>
                        <a:rPr lang="en-US" sz="1400" baseline="0" dirty="0" smtClean="0">
                          <a:hlinkClick r:id="rId2" action="ppaction://hlinksldjump"/>
                        </a:rPr>
                        <a:t>link</a:t>
                      </a:r>
                      <a:r>
                        <a:rPr lang="en-US" sz="1400" baseline="0" dirty="0" smtClean="0"/>
                        <a:t>)</a:t>
                      </a:r>
                      <a:endParaRPr lang="en-US" sz="1400" dirty="0" smtClean="0">
                        <a:solidFill>
                          <a:schemeClr val="tx2"/>
                        </a:solidFill>
                      </a:endParaRPr>
                    </a:p>
                  </a:txBody>
                  <a:tcPr/>
                </a:tc>
                <a:tc>
                  <a:txBody>
                    <a:bodyPr/>
                    <a:lstStyle/>
                    <a:p>
                      <a:pPr algn="ctr" fontAlgn="b"/>
                      <a:r>
                        <a:rPr lang="en-US" sz="1400" u="none" strike="noStrike" dirty="0" smtClean="0">
                          <a:effectLst/>
                        </a:rPr>
                        <a:t>16</a:t>
                      </a:r>
                      <a:r>
                        <a:rPr lang="en-US" sz="1400" u="none" strike="noStrike" baseline="0" dirty="0" smtClean="0">
                          <a:effectLst/>
                        </a:rPr>
                        <a:t> weeks </a:t>
                      </a:r>
                      <a:endParaRPr lang="en-US" sz="1400" b="0" i="0" u="none" strike="noStrike" dirty="0">
                        <a:solidFill>
                          <a:schemeClr val="tx2"/>
                        </a:solidFill>
                        <a:effectLst/>
                        <a:latin typeface="+mn-lt"/>
                        <a:cs typeface="Calibri" panose="020F0502020204030204" pitchFamily="34" charset="0"/>
                      </a:endParaRPr>
                    </a:p>
                  </a:txBody>
                  <a:tcPr marL="45720" marR="45720"/>
                </a:tc>
                <a:tc>
                  <a:txBody>
                    <a:bodyPr/>
                    <a:lstStyle/>
                    <a:p>
                      <a:pPr algn="ctr" fontAlgn="b"/>
                      <a:r>
                        <a:rPr lang="en-US" sz="1400" u="none" strike="noStrike" dirty="0" smtClean="0">
                          <a:effectLst/>
                        </a:rPr>
                        <a:t>16 weeks</a:t>
                      </a:r>
                      <a:endParaRPr lang="en-US" sz="1400" b="0" i="0" u="none" strike="noStrike" dirty="0">
                        <a:solidFill>
                          <a:schemeClr val="tx2"/>
                        </a:solidFill>
                        <a:effectLst/>
                        <a:latin typeface="+mn-lt"/>
                        <a:cs typeface="Calibri" panose="020F0502020204030204" pitchFamily="34" charset="0"/>
                      </a:endParaRPr>
                    </a:p>
                  </a:txBody>
                  <a:tcPr marL="45720" marR="45720"/>
                </a:tc>
                <a:extLst>
                  <a:ext uri="{0D108BD9-81ED-4DB2-BD59-A6C34878D82A}">
                    <a16:rowId xmlns:a16="http://schemas.microsoft.com/office/drawing/2014/main" val="3233598818"/>
                  </a:ext>
                </a:extLst>
              </a:tr>
              <a:tr h="370840">
                <a:tc>
                  <a:txBody>
                    <a:bodyPr/>
                    <a:lstStyle/>
                    <a:p>
                      <a:pPr algn="ctr"/>
                      <a:r>
                        <a:rPr lang="en-US" sz="1400" dirty="0" smtClean="0"/>
                        <a:t>Professional Fees</a:t>
                      </a:r>
                      <a:endParaRPr lang="en-US" sz="1400" dirty="0" smtClean="0">
                        <a:solidFill>
                          <a:schemeClr val="tx2"/>
                        </a:solidFill>
                      </a:endParaRPr>
                    </a:p>
                  </a:txBody>
                  <a:tcPr/>
                </a:tc>
                <a:tc>
                  <a:txBody>
                    <a:bodyPr/>
                    <a:lstStyle/>
                    <a:p>
                      <a:pPr algn="ctr" fontAlgn="b"/>
                      <a:r>
                        <a:rPr lang="en-US" sz="1400" dirty="0" smtClean="0"/>
                        <a:t>$210,155</a:t>
                      </a:r>
                      <a:endParaRPr lang="en-US" sz="1400" dirty="0" smtClean="0">
                        <a:solidFill>
                          <a:schemeClr val="tx2"/>
                        </a:solidFill>
                      </a:endParaRPr>
                    </a:p>
                  </a:txBody>
                  <a:tcPr marL="45720" marR="45720"/>
                </a:tc>
                <a:tc>
                  <a:txBody>
                    <a:bodyPr/>
                    <a:lstStyle/>
                    <a:p>
                      <a:pPr algn="ctr" fontAlgn="b"/>
                      <a:r>
                        <a:rPr lang="en-US" sz="1400" dirty="0" smtClean="0"/>
                        <a:t>$207,915</a:t>
                      </a:r>
                      <a:endParaRPr lang="en-US" sz="1400" dirty="0" smtClean="0">
                        <a:solidFill>
                          <a:schemeClr val="tx2"/>
                        </a:solidFill>
                      </a:endParaRPr>
                    </a:p>
                  </a:txBody>
                  <a:tcPr marL="45720" marR="45720"/>
                </a:tc>
                <a:extLst>
                  <a:ext uri="{0D108BD9-81ED-4DB2-BD59-A6C34878D82A}">
                    <a16:rowId xmlns:a16="http://schemas.microsoft.com/office/drawing/2014/main" val="690250312"/>
                  </a:ext>
                </a:extLst>
              </a:tr>
              <a:tr h="370840">
                <a:tc>
                  <a:txBody>
                    <a:bodyPr/>
                    <a:lstStyle/>
                    <a:p>
                      <a:pPr algn="ctr"/>
                      <a:r>
                        <a:rPr lang="en-US" sz="1400" dirty="0" smtClean="0"/>
                        <a:t>Ongoing Support Professional Services</a:t>
                      </a:r>
                      <a:endParaRPr lang="en-US" sz="1400" dirty="0" smtClean="0">
                        <a:solidFill>
                          <a:schemeClr val="tx2"/>
                        </a:solidFill>
                      </a:endParaRPr>
                    </a:p>
                  </a:txBody>
                  <a:tcPr/>
                </a:tc>
                <a:tc>
                  <a:txBody>
                    <a:bodyPr/>
                    <a:lstStyle/>
                    <a:p>
                      <a:pPr algn="ctr" fontAlgn="b"/>
                      <a:r>
                        <a:rPr lang="en-US" sz="1400" u="none" strike="noStrike" dirty="0" smtClean="0">
                          <a:effectLst/>
                        </a:rPr>
                        <a:t>$5300</a:t>
                      </a:r>
                      <a:endParaRPr lang="en-US" sz="1400" b="0" i="0" u="none" strike="noStrike" dirty="0">
                        <a:solidFill>
                          <a:schemeClr val="tx2"/>
                        </a:solidFill>
                        <a:effectLst/>
                        <a:latin typeface="+mn-lt"/>
                        <a:cs typeface="Calibri" panose="020F0502020204030204" pitchFamily="34" charset="0"/>
                      </a:endParaRPr>
                    </a:p>
                  </a:txBody>
                  <a:tcPr marL="45720" marR="45720"/>
                </a:tc>
                <a:tc>
                  <a:txBody>
                    <a:bodyPr/>
                    <a:lstStyle/>
                    <a:p>
                      <a:pPr algn="ctr" fontAlgn="b"/>
                      <a:r>
                        <a:rPr lang="en-US" sz="1400" u="none" strike="noStrike" dirty="0" smtClean="0">
                          <a:effectLst/>
                        </a:rPr>
                        <a:t>$5400</a:t>
                      </a:r>
                      <a:endParaRPr lang="en-US" sz="1400" b="0" i="0" u="none" strike="noStrike" dirty="0">
                        <a:solidFill>
                          <a:schemeClr val="tx2"/>
                        </a:solidFill>
                        <a:effectLst/>
                        <a:latin typeface="+mn-lt"/>
                        <a:cs typeface="Calibri" panose="020F0502020204030204" pitchFamily="34" charset="0"/>
                      </a:endParaRPr>
                    </a:p>
                  </a:txBody>
                  <a:tcPr marL="45720" marR="45720"/>
                </a:tc>
                <a:extLst>
                  <a:ext uri="{0D108BD9-81ED-4DB2-BD59-A6C34878D82A}">
                    <a16:rowId xmlns:a16="http://schemas.microsoft.com/office/drawing/2014/main" val="1999510428"/>
                  </a:ext>
                </a:extLst>
              </a:tr>
              <a:tr h="370840">
                <a:tc>
                  <a:txBody>
                    <a:bodyPr/>
                    <a:lstStyle/>
                    <a:p>
                      <a:pPr algn="ctr"/>
                      <a:r>
                        <a:rPr lang="en-US" sz="1400" dirty="0" smtClean="0"/>
                        <a:t>History Load Professional</a:t>
                      </a:r>
                      <a:endParaRPr lang="en-US" sz="1400" dirty="0" smtClean="0">
                        <a:solidFill>
                          <a:schemeClr val="tx2"/>
                        </a:solidFill>
                      </a:endParaRPr>
                    </a:p>
                  </a:txBody>
                  <a:tcPr/>
                </a:tc>
                <a:tc>
                  <a:txBody>
                    <a:bodyPr/>
                    <a:lstStyle/>
                    <a:p>
                      <a:pPr algn="ctr" fontAlgn="b"/>
                      <a:r>
                        <a:rPr lang="en-US" sz="1400" u="none" strike="noStrike" dirty="0" smtClean="0">
                          <a:effectLst/>
                        </a:rPr>
                        <a:t>$18,000</a:t>
                      </a:r>
                      <a:endParaRPr lang="en-US" sz="1400" b="0" i="0" u="none" strike="noStrike" dirty="0">
                        <a:solidFill>
                          <a:schemeClr val="tx2"/>
                        </a:solidFill>
                        <a:effectLst/>
                        <a:latin typeface="+mn-lt"/>
                        <a:cs typeface="Calibri" panose="020F0502020204030204" pitchFamily="34" charset="0"/>
                      </a:endParaRPr>
                    </a:p>
                  </a:txBody>
                  <a:tcPr marL="45720" marR="45720"/>
                </a:tc>
                <a:tc>
                  <a:txBody>
                    <a:bodyPr/>
                    <a:lstStyle/>
                    <a:p>
                      <a:pPr algn="ctr" fontAlgn="b"/>
                      <a:r>
                        <a:rPr lang="en-US" sz="1400" u="none" strike="noStrike" dirty="0" smtClean="0">
                          <a:effectLst/>
                        </a:rPr>
                        <a:t>$18,000</a:t>
                      </a:r>
                      <a:endParaRPr lang="en-US" sz="1400" b="0" i="0" u="none" strike="noStrike" dirty="0" smtClean="0">
                        <a:solidFill>
                          <a:schemeClr val="tx2"/>
                        </a:solidFill>
                        <a:effectLst/>
                        <a:latin typeface="+mn-lt"/>
                        <a:cs typeface="Calibri" panose="020F0502020204030204" pitchFamily="34" charset="0"/>
                      </a:endParaRPr>
                    </a:p>
                  </a:txBody>
                  <a:tcPr marL="45720" marR="45720"/>
                </a:tc>
                <a:extLst>
                  <a:ext uri="{0D108BD9-81ED-4DB2-BD59-A6C34878D82A}">
                    <a16:rowId xmlns:a16="http://schemas.microsoft.com/office/drawing/2014/main" val="1490511165"/>
                  </a:ext>
                </a:extLst>
              </a:tr>
            </a:tbl>
          </a:graphicData>
        </a:graphic>
      </p:graphicFrame>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26</a:t>
            </a:fld>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9586" y="981120"/>
            <a:ext cx="179360" cy="237030"/>
          </a:xfrm>
          <a:prstGeom prst="rect">
            <a:avLst/>
          </a:prstGeom>
        </p:spPr>
      </p:pic>
      <p:pic>
        <p:nvPicPr>
          <p:cNvPr id="8" name="Picture 7"/>
          <p:cNvPicPr>
            <a:picLocks noChangeAspect="1"/>
          </p:cNvPicPr>
          <p:nvPr/>
        </p:nvPicPr>
        <p:blipFill>
          <a:blip r:embed="rId4"/>
          <a:stretch>
            <a:fillRect/>
          </a:stretch>
        </p:blipFill>
        <p:spPr>
          <a:xfrm>
            <a:off x="8612377" y="952560"/>
            <a:ext cx="263393" cy="263394"/>
          </a:xfrm>
          <a:prstGeom prst="rect">
            <a:avLst/>
          </a:prstGeom>
        </p:spPr>
      </p:pic>
      <p:grpSp>
        <p:nvGrpSpPr>
          <p:cNvPr id="9" name="Group 8"/>
          <p:cNvGrpSpPr/>
          <p:nvPr/>
        </p:nvGrpSpPr>
        <p:grpSpPr>
          <a:xfrm>
            <a:off x="601157" y="3206160"/>
            <a:ext cx="10583283" cy="1683477"/>
            <a:chOff x="1037628" y="4202976"/>
            <a:chExt cx="10583283" cy="1683477"/>
          </a:xfrm>
        </p:grpSpPr>
        <p:sp>
          <p:nvSpPr>
            <p:cNvPr id="13" name="TextBox 12"/>
            <p:cNvSpPr txBox="1">
              <a:spLocks/>
            </p:cNvSpPr>
            <p:nvPr/>
          </p:nvSpPr>
          <p:spPr>
            <a:xfrm>
              <a:off x="1037628" y="4570881"/>
              <a:ext cx="10281324" cy="237812"/>
            </a:xfrm>
            <a:prstGeom prst="rect">
              <a:avLst/>
            </a:prstGeom>
            <a:solidFill>
              <a:schemeClr val="accent1">
                <a:lumMod val="50000"/>
              </a:schemeClr>
            </a:solidFill>
            <a:ln w="9525">
              <a:solidFill>
                <a:schemeClr val="accent1">
                  <a:lumMod val="50000"/>
                </a:schemeClr>
              </a:solidFill>
            </a:ln>
          </p:spPr>
          <p:txBody>
            <a:bodyPr wrap="square" lIns="68580" tIns="27432" rIns="27432" bIns="27432" rtlCol="0" anchor="ctr">
              <a:noAutofit/>
            </a:bodyPr>
            <a:lstStyle/>
            <a:p>
              <a:r>
                <a:rPr lang="en-US" sz="1600" b="1" dirty="0">
                  <a:solidFill>
                    <a:srgbClr val="FFFFFF"/>
                  </a:solidFill>
                  <a:ea typeface="Verdana" pitchFamily="34" charset="0"/>
                  <a:cs typeface="Calibri" panose="020F0502020204030204" pitchFamily="34" charset="0"/>
                </a:rPr>
                <a:t>Pricing Assumptions:</a:t>
              </a:r>
            </a:p>
          </p:txBody>
        </p:sp>
        <p:sp>
          <p:nvSpPr>
            <p:cNvPr id="11" name="Rectangle 10"/>
            <p:cNvSpPr/>
            <p:nvPr/>
          </p:nvSpPr>
          <p:spPr>
            <a:xfrm>
              <a:off x="1050959" y="4932346"/>
              <a:ext cx="9710208" cy="954107"/>
            </a:xfrm>
            <a:prstGeom prst="rect">
              <a:avLst/>
            </a:prstGeom>
          </p:spPr>
          <p:txBody>
            <a:bodyPr wrap="square">
              <a:spAutoFit/>
            </a:bodyPr>
            <a:lstStyle/>
            <a:p>
              <a:pPr marL="228594" indent="-228594" defTabSz="1083653">
                <a:buFont typeface="Arial" panose="020B0604020202020204" pitchFamily="34" charset="0"/>
                <a:buChar char="•"/>
                <a:defRPr/>
              </a:pPr>
              <a:r>
                <a:rPr lang="en-US" sz="1400" dirty="0">
                  <a:solidFill>
                    <a:schemeClr val="tx2"/>
                  </a:solidFill>
                  <a:cs typeface="Calibri" panose="020F0502020204030204" pitchFamily="34" charset="0"/>
                </a:rPr>
                <a:t>Pricing is based on the information provided as part of the legacy knowledge and subsequent clarifications. </a:t>
              </a:r>
            </a:p>
            <a:p>
              <a:pPr marL="228594" indent="-228594" defTabSz="1083653">
                <a:buFont typeface="Arial" panose="020B0604020202020204" pitchFamily="34" charset="0"/>
                <a:buChar char="•"/>
                <a:defRPr/>
              </a:pPr>
              <a:r>
                <a:rPr lang="en-US" sz="1400" dirty="0">
                  <a:solidFill>
                    <a:schemeClr val="tx2"/>
                  </a:solidFill>
                  <a:cs typeface="Calibri" panose="020F0502020204030204" pitchFamily="34" charset="0"/>
                </a:rPr>
                <a:t>Pricing excludes anything related to </a:t>
              </a:r>
              <a:r>
                <a:rPr lang="en-US" sz="1400" dirty="0" smtClean="0">
                  <a:solidFill>
                    <a:schemeClr val="tx2"/>
                  </a:solidFill>
                  <a:cs typeface="Calibri" panose="020F0502020204030204" pitchFamily="34" charset="0"/>
                </a:rPr>
                <a:t>AWS </a:t>
              </a:r>
              <a:r>
                <a:rPr lang="en-US" sz="1400" dirty="0">
                  <a:solidFill>
                    <a:schemeClr val="tx2"/>
                  </a:solidFill>
                  <a:cs typeface="Calibri" panose="020F0502020204030204" pitchFamily="34" charset="0"/>
                </a:rPr>
                <a:t>environment provisioning (including DB cluster), software licenses, etc.</a:t>
              </a:r>
            </a:p>
            <a:p>
              <a:pPr marL="228594" indent="-228594" defTabSz="1083653">
                <a:buFont typeface="Arial" panose="020B0604020202020204" pitchFamily="34" charset="0"/>
                <a:buChar char="•"/>
                <a:defRPr/>
              </a:pPr>
              <a:r>
                <a:rPr lang="en-US" sz="1400" dirty="0">
                  <a:solidFill>
                    <a:schemeClr val="tx2"/>
                  </a:solidFill>
                  <a:cs typeface="Calibri" panose="020F0502020204030204" pitchFamily="34" charset="0"/>
                </a:rPr>
                <a:t>Pricing does not include T&amp;E and would be capped at 20% of the final contract value</a:t>
              </a:r>
              <a:r>
                <a:rPr lang="en-US" sz="1400" dirty="0" smtClean="0">
                  <a:solidFill>
                    <a:schemeClr val="tx2"/>
                  </a:solidFill>
                  <a:cs typeface="Calibri" panose="020F0502020204030204" pitchFamily="34" charset="0"/>
                </a:rPr>
                <a:t>.</a:t>
              </a:r>
            </a:p>
            <a:p>
              <a:pPr marL="228594" indent="-228594" defTabSz="1083653">
                <a:buFont typeface="Arial" panose="020B0604020202020204" pitchFamily="34" charset="0"/>
                <a:buChar char="•"/>
                <a:defRPr/>
              </a:pPr>
              <a:r>
                <a:rPr lang="en-US" sz="1400" dirty="0" smtClean="0">
                  <a:solidFill>
                    <a:schemeClr val="tx2"/>
                  </a:solidFill>
                  <a:cs typeface="Calibri" panose="020F0502020204030204" pitchFamily="34" charset="0"/>
                </a:rPr>
                <a:t>For on-going support, we have not factored for SLA measurement (SLA tracking will be done) </a:t>
              </a:r>
            </a:p>
          </p:txBody>
        </p:sp>
        <p:sp>
          <p:nvSpPr>
            <p:cNvPr id="12" name="Oval 11"/>
            <p:cNvSpPr/>
            <p:nvPr/>
          </p:nvSpPr>
          <p:spPr>
            <a:xfrm>
              <a:off x="10651093" y="4202976"/>
              <a:ext cx="969818" cy="973618"/>
            </a:xfrm>
            <a:prstGeom prst="ellipse">
              <a:avLst/>
            </a:prstGeom>
            <a:solidFill>
              <a:schemeClr val="accent1">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15" name="Picture 14"/>
          <p:cNvPicPr>
            <a:picLocks noChangeAspect="1"/>
          </p:cNvPicPr>
          <p:nvPr/>
        </p:nvPicPr>
        <p:blipFill>
          <a:blip r:embed="rId5" cstate="print">
            <a:extLst>
              <a:ext uri="{BEBA8EAE-BF5A-486C-A8C5-ECC9F3942E4B}">
                <a14:imgProps xmlns:a14="http://schemas.microsoft.com/office/drawing/2010/main">
                  <a14:imgLayer r:embed="rId6">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395085" y="3327718"/>
            <a:ext cx="735678" cy="735678"/>
          </a:xfrm>
          <a:prstGeom prst="rect">
            <a:avLst/>
          </a:prstGeom>
        </p:spPr>
      </p:pic>
      <p:sp>
        <p:nvSpPr>
          <p:cNvPr id="16" name="Rectangle 15">
            <a:extLst>
              <a:ext uri="{FF2B5EF4-FFF2-40B4-BE49-F238E27FC236}">
                <a16:creationId xmlns:a16="http://schemas.microsoft.com/office/drawing/2014/main" id="{5F98C2FA-701A-374A-8682-1B1DE7ED1E37}"/>
              </a:ext>
            </a:extLst>
          </p:cNvPr>
          <p:cNvSpPr/>
          <p:nvPr/>
        </p:nvSpPr>
        <p:spPr>
          <a:xfrm>
            <a:off x="5907503" y="6272264"/>
            <a:ext cx="4077006"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377" rtl="0" eaLnBrk="1" fontAlgn="auto" latinLnBrk="0" hangingPunct="1">
              <a:lnSpc>
                <a:spcPct val="100000"/>
              </a:lnSpc>
              <a:spcBef>
                <a:spcPts val="0"/>
              </a:spcBef>
              <a:spcAft>
                <a:spcPts val="0"/>
              </a:spcAft>
              <a:buClrTx/>
              <a:buSzTx/>
              <a:buFontTx/>
              <a:buNone/>
              <a:tabLst/>
              <a:defRPr/>
            </a:pPr>
            <a:r>
              <a:rPr lang="en-US" sz="1000" i="1" dirty="0" smtClean="0">
                <a:solidFill>
                  <a:srgbClr val="000000"/>
                </a:solidFill>
                <a:latin typeface="Calibri" panose="020F0502020204030204" pitchFamily="34" charset="0"/>
                <a:cs typeface="Calibri" panose="020F0502020204030204" pitchFamily="34" charset="0"/>
              </a:rPr>
              <a:t>We recommend offshore only support for initial 3-4 months  </a:t>
            </a:r>
            <a:endParaRPr kumimoji="0" lang="en-US" sz="1000" b="0" i="1"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7" name="5-Point Star 16"/>
          <p:cNvSpPr/>
          <p:nvPr/>
        </p:nvSpPr>
        <p:spPr>
          <a:xfrm>
            <a:off x="5731968" y="6260549"/>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4018623" y="2375000"/>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200968" y="0"/>
            <a:ext cx="1991032"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Rishi</a:t>
            </a:r>
            <a:endParaRPr lang="en-US" dirty="0"/>
          </a:p>
        </p:txBody>
      </p:sp>
    </p:spTree>
    <p:extLst>
      <p:ext uri="{BB962C8B-B14F-4D97-AF65-F5344CB8AC3E}">
        <p14:creationId xmlns:p14="http://schemas.microsoft.com/office/powerpoint/2010/main" val="4231707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8974667" cy="812595"/>
          </a:xfrm>
        </p:spPr>
        <p:txBody>
          <a:bodyPr/>
          <a:lstStyle/>
          <a:p>
            <a:r>
              <a:rPr lang="en-US" dirty="0"/>
              <a:t>Next Steps</a:t>
            </a:r>
          </a:p>
        </p:txBody>
      </p:sp>
      <p:sp>
        <p:nvSpPr>
          <p:cNvPr id="4" name="Footer Placeholder 3"/>
          <p:cNvSpPr>
            <a:spLocks noGrp="1"/>
          </p:cNvSpPr>
          <p:nvPr>
            <p:ph type="ftr" sz="quarter" idx="4294967295"/>
          </p:nvPr>
        </p:nvSpPr>
        <p:spPr>
          <a:xfrm>
            <a:off x="0"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27</a:t>
            </a:fld>
            <a:endParaRPr lang="en-US" dirty="0"/>
          </a:p>
        </p:txBody>
      </p:sp>
    </p:spTree>
    <p:extLst>
      <p:ext uri="{BB962C8B-B14F-4D97-AF65-F5344CB8AC3E}">
        <p14:creationId xmlns:p14="http://schemas.microsoft.com/office/powerpoint/2010/main" val="105455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beyond. </a:t>
            </a:r>
            <a:endParaRPr lang="en-US" dirty="0"/>
          </a:p>
        </p:txBody>
      </p:sp>
      <p:sp>
        <p:nvSpPr>
          <p:cNvPr id="3" name="Content Placeholder 2"/>
          <p:cNvSpPr>
            <a:spLocks noGrp="1"/>
          </p:cNvSpPr>
          <p:nvPr>
            <p:ph sz="quarter" idx="13"/>
          </p:nvPr>
        </p:nvSpPr>
        <p:spPr>
          <a:xfrm>
            <a:off x="512064" y="1032164"/>
            <a:ext cx="11222736" cy="4415367"/>
          </a:xfrm>
        </p:spPr>
        <p:txBody>
          <a:bodyPr/>
          <a:lstStyle/>
          <a:p>
            <a:r>
              <a:rPr lang="en-US" dirty="0" smtClean="0"/>
              <a:t>Once the WXDM process is migrated to alternative environment, we suggest AbbVie to :</a:t>
            </a:r>
          </a:p>
          <a:p>
            <a:pPr marL="457200" indent="-457200">
              <a:buAutoNum type="alphaLcPeriod"/>
            </a:pPr>
            <a:endParaRPr lang="en-US" sz="2000" i="1" dirty="0" smtClean="0"/>
          </a:p>
          <a:p>
            <a:pPr marL="457200" indent="-457200">
              <a:buAutoNum type="alphaLcPeriod"/>
            </a:pPr>
            <a:r>
              <a:rPr lang="en-US" sz="2000" i="1" dirty="0" smtClean="0"/>
              <a:t>Onboarding &amp; Consolidation of AGN Data to give business a unified view </a:t>
            </a:r>
          </a:p>
          <a:p>
            <a:pPr marL="457200" indent="-457200">
              <a:buAutoNum type="alphaLcPeriod"/>
            </a:pPr>
            <a:r>
              <a:rPr lang="en-US" sz="2000" i="1" dirty="0" smtClean="0"/>
              <a:t>Evaluate options to migrate master data </a:t>
            </a:r>
          </a:p>
          <a:p>
            <a:pPr marL="457200" indent="-457200">
              <a:buAutoNum type="alphaLcPeriod"/>
            </a:pPr>
            <a:r>
              <a:rPr lang="en-US" sz="2000" i="1" dirty="0" smtClean="0"/>
              <a:t>Plan to “migrate” or redesign DQM process </a:t>
            </a:r>
          </a:p>
          <a:p>
            <a:pPr marL="457200" indent="-457200">
              <a:buAutoNum type="alphaLcPeriod"/>
            </a:pPr>
            <a:r>
              <a:rPr lang="en-US" sz="2000" i="1" dirty="0" smtClean="0"/>
              <a:t>Establish connectivity with Qlik to enable reporting </a:t>
            </a:r>
            <a:r>
              <a:rPr lang="en-US" dirty="0" smtClean="0"/>
              <a:t> </a:t>
            </a:r>
          </a:p>
          <a:p>
            <a:pPr marL="457200" indent="-457200">
              <a:buAutoNum type="alphaLcPeriod"/>
            </a:pPr>
            <a:endParaRPr lang="en-US" dirty="0"/>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28</a:t>
            </a:fld>
            <a:endParaRPr lang="en-US" dirty="0"/>
          </a:p>
        </p:txBody>
      </p:sp>
    </p:spTree>
    <p:extLst>
      <p:ext uri="{BB962C8B-B14F-4D97-AF65-F5344CB8AC3E}">
        <p14:creationId xmlns:p14="http://schemas.microsoft.com/office/powerpoint/2010/main" val="3107217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Thank You</a:t>
            </a:r>
            <a:endParaRPr lang="en-US" dirty="0"/>
          </a:p>
        </p:txBody>
      </p:sp>
      <p:sp>
        <p:nvSpPr>
          <p:cNvPr id="4" name="Footer Placeholder 3"/>
          <p:cNvSpPr>
            <a:spLocks noGrp="1"/>
          </p:cNvSpPr>
          <p:nvPr>
            <p:ph type="ftr" sz="quarter" idx="4294967295"/>
          </p:nvPr>
        </p:nvSpPr>
        <p:spPr>
          <a:xfrm>
            <a:off x="341745" y="6104082"/>
            <a:ext cx="6096000" cy="249238"/>
          </a:xfrm>
        </p:spPr>
        <p:txBody>
          <a:bodyPr/>
          <a:lstStyle/>
          <a:p>
            <a:r>
              <a:rPr lang="en-US" dirty="0" smtClean="0"/>
              <a:t>© 2020 Cognizant</a:t>
            </a:r>
            <a:endParaRPr lang="en-US" dirty="0"/>
          </a:p>
        </p:txBody>
      </p:sp>
    </p:spTree>
    <p:extLst>
      <p:ext uri="{BB962C8B-B14F-4D97-AF65-F5344CB8AC3E}">
        <p14:creationId xmlns:p14="http://schemas.microsoft.com/office/powerpoint/2010/main" val="3357962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8974667" cy="1625188"/>
          </a:xfrm>
        </p:spPr>
        <p:txBody>
          <a:bodyPr/>
          <a:lstStyle/>
          <a:p>
            <a:r>
              <a:rPr lang="en-US" dirty="0"/>
              <a:t>Proposal Background and Objectives </a:t>
            </a:r>
          </a:p>
        </p:txBody>
      </p:sp>
      <p:sp>
        <p:nvSpPr>
          <p:cNvPr id="4" name="Footer Placeholder 3"/>
          <p:cNvSpPr>
            <a:spLocks noGrp="1"/>
          </p:cNvSpPr>
          <p:nvPr>
            <p:ph type="ftr" sz="quarter" idx="4294967295"/>
          </p:nvPr>
        </p:nvSpPr>
        <p:spPr>
          <a:xfrm>
            <a:off x="0"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3</a:t>
            </a:fld>
            <a:endParaRPr lang="en-US" dirty="0"/>
          </a:p>
        </p:txBody>
      </p:sp>
    </p:spTree>
    <p:extLst>
      <p:ext uri="{BB962C8B-B14F-4D97-AF65-F5344CB8AC3E}">
        <p14:creationId xmlns:p14="http://schemas.microsoft.com/office/powerpoint/2010/main" val="3481520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8974667" cy="812595"/>
          </a:xfrm>
        </p:spPr>
        <p:txBody>
          <a:bodyPr/>
          <a:lstStyle/>
          <a:p>
            <a:r>
              <a:rPr lang="en-US" dirty="0"/>
              <a:t>Our Case Studies</a:t>
            </a:r>
          </a:p>
        </p:txBody>
      </p:sp>
      <p:sp>
        <p:nvSpPr>
          <p:cNvPr id="4" name="Footer Placeholder 3"/>
          <p:cNvSpPr>
            <a:spLocks noGrp="1"/>
          </p:cNvSpPr>
          <p:nvPr>
            <p:ph type="ftr" sz="quarter" idx="4294967295"/>
          </p:nvPr>
        </p:nvSpPr>
        <p:spPr>
          <a:xfrm>
            <a:off x="0"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30</a:t>
            </a:fld>
            <a:endParaRPr lang="en-US" dirty="0"/>
          </a:p>
        </p:txBody>
      </p:sp>
    </p:spTree>
    <p:extLst>
      <p:ext uri="{BB962C8B-B14F-4D97-AF65-F5344CB8AC3E}">
        <p14:creationId xmlns:p14="http://schemas.microsoft.com/office/powerpoint/2010/main" val="4217402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Premise legacy data from </a:t>
            </a:r>
            <a:r>
              <a:rPr lang="en-US" dirty="0" err="1" smtClean="0"/>
              <a:t>Netezza</a:t>
            </a:r>
            <a:r>
              <a:rPr lang="en-US" dirty="0" smtClean="0"/>
              <a:t> to AWS Cloud @ Leading Pharma Company</a:t>
            </a:r>
            <a:br>
              <a:rPr lang="en-US" dirty="0" smtClean="0"/>
            </a:br>
            <a:endParaRPr lang="en-US" dirty="0"/>
          </a:p>
        </p:txBody>
      </p:sp>
      <p:sp>
        <p:nvSpPr>
          <p:cNvPr id="2" name="Slide Number Placeholder 1"/>
          <p:cNvSpPr>
            <a:spLocks noGrp="1"/>
          </p:cNvSpPr>
          <p:nvPr>
            <p:ph type="sldNum" sz="quarter" idx="4"/>
          </p:nvPr>
        </p:nvSpPr>
        <p:spPr/>
        <p:txBody>
          <a:bodyPr/>
          <a:lstStyle/>
          <a:p>
            <a:fld id="{B32AB80A-78BA-6B42-BA0D-B44ACF890F5A}" type="slidenum">
              <a:rPr lang="en-US" smtClean="0"/>
              <a:pPr/>
              <a:t>31</a:t>
            </a:fld>
            <a:endParaRPr lang="en-US" dirty="0"/>
          </a:p>
        </p:txBody>
      </p:sp>
      <p:sp>
        <p:nvSpPr>
          <p:cNvPr id="5" name="Rectangle 4"/>
          <p:cNvSpPr/>
          <p:nvPr/>
        </p:nvSpPr>
        <p:spPr>
          <a:xfrm>
            <a:off x="269057" y="1328228"/>
            <a:ext cx="3305139" cy="318100"/>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78" eaLnBrk="0" hangingPunct="0">
              <a:defRPr/>
            </a:pPr>
            <a:r>
              <a:rPr lang="en-US" sz="1467" b="1" dirty="0">
                <a:solidFill>
                  <a:srgbClr val="0033A0"/>
                </a:solidFill>
                <a:effectLst>
                  <a:outerShdw blurRad="63500" sx="102000" sy="102000" algn="ctr" rotWithShape="0">
                    <a:prstClr val="white">
                      <a:alpha val="40000"/>
                    </a:prstClr>
                  </a:outerShdw>
                </a:effectLst>
                <a:cs typeface="Calibri" panose="020F0502020204030204" pitchFamily="34" charset="0"/>
              </a:rPr>
              <a:t>Key Highlights</a:t>
            </a:r>
          </a:p>
        </p:txBody>
      </p:sp>
      <p:pic>
        <p:nvPicPr>
          <p:cNvPr id="6" name="Picture 5"/>
          <p:cNvPicPr>
            <a:picLocks noChangeAspect="1"/>
          </p:cNvPicPr>
          <p:nvPr/>
        </p:nvPicPr>
        <p:blipFill rotWithShape="1">
          <a:blip r:embed="rId2" cstate="print">
            <a:clrChange>
              <a:clrFrom>
                <a:srgbClr val="FFFEF6"/>
              </a:clrFrom>
              <a:clrTo>
                <a:srgbClr val="FFFEF6">
                  <a:alpha val="0"/>
                </a:srgbClr>
              </a:clrTo>
            </a:clrChange>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4497" r="15387"/>
          <a:stretch/>
        </p:blipFill>
        <p:spPr>
          <a:xfrm>
            <a:off x="3603637" y="2251838"/>
            <a:ext cx="630671" cy="502519"/>
          </a:xfrm>
          <a:prstGeom prst="rect">
            <a:avLst/>
          </a:prstGeom>
        </p:spPr>
      </p:pic>
      <p:pic>
        <p:nvPicPr>
          <p:cNvPr id="7" name="Picture 6"/>
          <p:cNvPicPr>
            <a:picLocks noChangeAspect="1"/>
          </p:cNvPicPr>
          <p:nvPr/>
        </p:nvPicPr>
        <p:blipFill rotWithShape="1">
          <a:blip r:embed="rId4">
            <a:duotone>
              <a:srgbClr val="0033B4">
                <a:shade val="45000"/>
                <a:satMod val="135000"/>
              </a:srgbClr>
              <a:prstClr val="white"/>
            </a:duotone>
            <a:extLst>
              <a:ext uri="{BEBA8EAE-BF5A-486C-A8C5-ECC9F3942E4B}">
                <a14:imgProps xmlns:a14="http://schemas.microsoft.com/office/drawing/2010/main">
                  <a14:imgLayer r:embed="rId5">
                    <a14:imgEffect>
                      <a14:saturation sat="33000"/>
                    </a14:imgEffect>
                    <a14:imgEffect>
                      <a14:brightnessContrast bright="-100000"/>
                    </a14:imgEffect>
                  </a14:imgLayer>
                </a14:imgProps>
              </a:ext>
            </a:extLst>
          </a:blip>
          <a:srcRect l="10898" t="14174" r="59379" b="22575"/>
          <a:stretch/>
        </p:blipFill>
        <p:spPr>
          <a:xfrm>
            <a:off x="3656925" y="4520459"/>
            <a:ext cx="598235" cy="627845"/>
          </a:xfrm>
          <a:prstGeom prst="rect">
            <a:avLst/>
          </a:prstGeom>
          <a:noFill/>
          <a:ln>
            <a:noFill/>
          </a:ln>
        </p:spPr>
      </p:pic>
      <p:grpSp>
        <p:nvGrpSpPr>
          <p:cNvPr id="8" name="Group 7"/>
          <p:cNvGrpSpPr/>
          <p:nvPr/>
        </p:nvGrpSpPr>
        <p:grpSpPr>
          <a:xfrm>
            <a:off x="4355687" y="661319"/>
            <a:ext cx="7673064" cy="1345596"/>
            <a:chOff x="4354100" y="537594"/>
            <a:chExt cx="7673064" cy="1345593"/>
          </a:xfrm>
        </p:grpSpPr>
        <p:sp>
          <p:nvSpPr>
            <p:cNvPr id="9" name="Rectangle 8"/>
            <p:cNvSpPr/>
            <p:nvPr/>
          </p:nvSpPr>
          <p:spPr>
            <a:xfrm>
              <a:off x="4383010" y="537594"/>
              <a:ext cx="1776448" cy="318099"/>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78" eaLnBrk="0" hangingPunct="0">
                <a:defRPr/>
              </a:pPr>
              <a:r>
                <a:rPr lang="en-US" sz="1467" b="1" dirty="0">
                  <a:solidFill>
                    <a:srgbClr val="0033A0"/>
                  </a:solidFill>
                  <a:effectLst>
                    <a:outerShdw blurRad="63500" sx="102000" sy="102000" algn="ctr" rotWithShape="0">
                      <a:prstClr val="white">
                        <a:alpha val="40000"/>
                      </a:prstClr>
                    </a:outerShdw>
                  </a:effectLst>
                  <a:cs typeface="Calibri" panose="020F0502020204030204" pitchFamily="34" charset="0"/>
                </a:rPr>
                <a:t>Business Drivers </a:t>
              </a:r>
            </a:p>
          </p:txBody>
        </p:sp>
        <p:sp>
          <p:nvSpPr>
            <p:cNvPr id="10" name="Rectangle 9"/>
            <p:cNvSpPr/>
            <p:nvPr/>
          </p:nvSpPr>
          <p:spPr>
            <a:xfrm>
              <a:off x="4354100" y="605917"/>
              <a:ext cx="7673064" cy="1277270"/>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9" indent="-243829" defTabSz="1950574" fontAlgn="base">
                <a:spcBef>
                  <a:spcPts val="267"/>
                </a:spcBef>
                <a:spcAft>
                  <a:spcPct val="0"/>
                </a:spcAft>
                <a:buClr>
                  <a:srgbClr val="000000"/>
                </a:buClr>
                <a:buSzPct val="80000"/>
                <a:buFont typeface="Wingdings" panose="05000000000000000000" pitchFamily="2" charset="2"/>
                <a:buChar char="§"/>
                <a:defRPr/>
              </a:pPr>
              <a:endParaRPr lang="en-US" sz="1200" dirty="0">
                <a:solidFill>
                  <a:srgbClr val="000000"/>
                </a:solidFill>
              </a:endParaRP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Migrate existing Commercial Technology Data Warehouse, called Business Intelligence Enterprise Repository (BIER) DW, from on-premises Netezza appliance to Amazon </a:t>
              </a:r>
              <a:r>
                <a:rPr lang="en-US" sz="1200" dirty="0" smtClean="0">
                  <a:solidFill>
                    <a:srgbClr val="000000"/>
                  </a:solidFill>
                </a:rPr>
                <a:t>AWS </a:t>
              </a:r>
              <a:r>
                <a:rPr lang="en-US" sz="1200" dirty="0">
                  <a:solidFill>
                    <a:srgbClr val="000000"/>
                  </a:solidFill>
                </a:rPr>
                <a:t>platform using Talend as the new data integration tool and migrate the historical data</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The new solution should have performance, availability on par or superior to the current one. It should take advantage of the Automated Resource Provisioning in </a:t>
              </a:r>
              <a:r>
                <a:rPr lang="en-US" sz="1200" dirty="0" smtClean="0">
                  <a:solidFill>
                    <a:srgbClr val="000000"/>
                  </a:solidFill>
                </a:rPr>
                <a:t>AWS</a:t>
              </a:r>
              <a:endParaRPr lang="en-US" sz="1200" dirty="0">
                <a:solidFill>
                  <a:srgbClr val="000000"/>
                </a:solidFill>
              </a:endParaRPr>
            </a:p>
          </p:txBody>
        </p:sp>
      </p:grpSp>
      <p:grpSp>
        <p:nvGrpSpPr>
          <p:cNvPr id="11" name="Group 10"/>
          <p:cNvGrpSpPr/>
          <p:nvPr/>
        </p:nvGrpSpPr>
        <p:grpSpPr>
          <a:xfrm>
            <a:off x="0" y="1653528"/>
            <a:ext cx="3096184" cy="1040587"/>
            <a:chOff x="-69768" y="2404154"/>
            <a:chExt cx="3096185" cy="1040587"/>
          </a:xfrm>
        </p:grpSpPr>
        <p:sp>
          <p:nvSpPr>
            <p:cNvPr id="12" name="Rectangle 11"/>
            <p:cNvSpPr/>
            <p:nvPr/>
          </p:nvSpPr>
          <p:spPr>
            <a:xfrm>
              <a:off x="-69768" y="2406642"/>
              <a:ext cx="1541375" cy="1038099"/>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70">
                <a:defRPr/>
              </a:pPr>
              <a:endParaRPr lang="en-US" sz="1200" dirty="0">
                <a:solidFill>
                  <a:sysClr val="window" lastClr="FFFFFF"/>
                </a:solidFill>
              </a:endParaRPr>
            </a:p>
          </p:txBody>
        </p:sp>
        <p:sp>
          <p:nvSpPr>
            <p:cNvPr id="13" name="Parallelogram 12"/>
            <p:cNvSpPr/>
            <p:nvPr/>
          </p:nvSpPr>
          <p:spPr>
            <a:xfrm>
              <a:off x="920923" y="2404154"/>
              <a:ext cx="2105494" cy="1040587"/>
            </a:xfrm>
            <a:prstGeom prst="parallelogram">
              <a:avLst>
                <a:gd name="adj" fmla="val 0"/>
              </a:avLst>
            </a:prstGeom>
            <a:solidFill>
              <a:srgbClr val="0033A0"/>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8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 Netezza to </a:t>
              </a:r>
              <a:r>
                <a:rPr lang="en-US" sz="1200" b="1" kern="0" dirty="0" smtClean="0">
                  <a:solidFill>
                    <a:prstClr val="white"/>
                  </a:solidFill>
                  <a:ea typeface="ＭＳ Ｐゴシック" pitchFamily="-112" charset="-128"/>
                  <a:cs typeface="Calibri" panose="020F0502020204030204" pitchFamily="34" charset="0"/>
                </a:rPr>
                <a:t>AWS  </a:t>
              </a:r>
              <a:endParaRPr lang="en-US" sz="1200" b="1" kern="0" dirty="0">
                <a:solidFill>
                  <a:prstClr val="white"/>
                </a:solidFill>
                <a:ea typeface="ＭＳ Ｐゴシック" pitchFamily="-112" charset="-128"/>
                <a:cs typeface="Calibri" panose="020F0502020204030204" pitchFamily="34" charset="0"/>
              </a:endParaRPr>
            </a:p>
            <a:p>
              <a:pPr algn="ctr" defTabSz="121908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1.2TB historical data migrated</a:t>
              </a:r>
            </a:p>
            <a:p>
              <a:pPr algn="ctr" defTabSz="1219086" fontAlgn="base">
                <a:spcBef>
                  <a:spcPct val="0"/>
                </a:spcBef>
                <a:spcAft>
                  <a:spcPct val="0"/>
                </a:spcAft>
                <a:defRPr/>
              </a:pPr>
              <a:endParaRPr lang="en-US" sz="1200" b="1" kern="0" dirty="0">
                <a:solidFill>
                  <a:prstClr val="white"/>
                </a:solidFill>
                <a:ea typeface="ＭＳ Ｐゴシック" pitchFamily="-112" charset="-128"/>
                <a:cs typeface="Calibri" panose="020F0502020204030204" pitchFamily="34" charset="0"/>
              </a:endParaRPr>
            </a:p>
          </p:txBody>
        </p:sp>
      </p:grpSp>
      <p:sp>
        <p:nvSpPr>
          <p:cNvPr id="14" name="Rectangle 13"/>
          <p:cNvSpPr/>
          <p:nvPr/>
        </p:nvSpPr>
        <p:spPr>
          <a:xfrm>
            <a:off x="4347228" y="2128452"/>
            <a:ext cx="191590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78" eaLnBrk="0" hangingPunct="0">
              <a:defRPr/>
            </a:pPr>
            <a:r>
              <a:rPr lang="en-US" sz="1467" b="1" dirty="0">
                <a:cs typeface="Calibri" panose="020F0502020204030204" pitchFamily="34" charset="0"/>
              </a:rPr>
              <a:t>Solution Highlights</a:t>
            </a:r>
          </a:p>
        </p:txBody>
      </p:sp>
      <p:sp>
        <p:nvSpPr>
          <p:cNvPr id="15" name="Rectangle 14"/>
          <p:cNvSpPr/>
          <p:nvPr/>
        </p:nvSpPr>
        <p:spPr>
          <a:xfrm>
            <a:off x="4314125" y="2224825"/>
            <a:ext cx="7723389" cy="1946687"/>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9" indent="-243829" defTabSz="1950574" fontAlgn="base">
              <a:spcBef>
                <a:spcPts val="267"/>
              </a:spcBef>
              <a:spcAft>
                <a:spcPct val="0"/>
              </a:spcAft>
              <a:buClr>
                <a:srgbClr val="000000"/>
              </a:buClr>
              <a:buSzPct val="80000"/>
              <a:buFont typeface="Wingdings" panose="05000000000000000000" pitchFamily="2" charset="2"/>
              <a:buChar char="§"/>
              <a:defRPr/>
            </a:pPr>
            <a:endParaRPr lang="en-US" sz="1200" dirty="0">
              <a:solidFill>
                <a:srgbClr val="000000"/>
              </a:solidFill>
            </a:endParaRP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Cognizant provided recommendations on </a:t>
            </a:r>
            <a:r>
              <a:rPr lang="en-US" sz="1200" dirty="0" smtClean="0">
                <a:solidFill>
                  <a:srgbClr val="000000"/>
                </a:solidFill>
              </a:rPr>
              <a:t>AWS </a:t>
            </a:r>
            <a:r>
              <a:rPr lang="en-US" sz="1200" dirty="0">
                <a:solidFill>
                  <a:srgbClr val="000000"/>
                </a:solidFill>
              </a:rPr>
              <a:t>Cluster &amp; Talend EC2 Instance Server Sizing to ensure the platform meets the current and future objectives of the client</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Data migration from Netezza Appliance to </a:t>
            </a:r>
            <a:r>
              <a:rPr lang="en-US" sz="1200" dirty="0" smtClean="0">
                <a:solidFill>
                  <a:srgbClr val="000000"/>
                </a:solidFill>
              </a:rPr>
              <a:t>AWS </a:t>
            </a:r>
            <a:r>
              <a:rPr lang="en-US" sz="1200" dirty="0">
                <a:solidFill>
                  <a:srgbClr val="000000"/>
                </a:solidFill>
              </a:rPr>
              <a:t>Redshift.</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Performed data migration of 1.2TB of historical data and automation of end-end validation script for data assessment post migration.</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Successfully convert the existing DataStage jobs (~600) into Talend Jobs and rebuild the system in </a:t>
            </a:r>
            <a:r>
              <a:rPr lang="en-US" sz="1200" dirty="0" smtClean="0">
                <a:solidFill>
                  <a:srgbClr val="000000"/>
                </a:solidFill>
              </a:rPr>
              <a:t>AWS.</a:t>
            </a:r>
            <a:endParaRPr lang="en-US" sz="1200" dirty="0">
              <a:solidFill>
                <a:srgbClr val="000000"/>
              </a:solidFill>
            </a:endParaRP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Usage of Cognizant Proprietary tool - Platinum for Netezza vs Redshift comparison of tables and files for 5 cycles of testing with overall volume of 4 TB</a:t>
            </a:r>
          </a:p>
        </p:txBody>
      </p:sp>
      <p:sp>
        <p:nvSpPr>
          <p:cNvPr id="16" name="Rectangle 15"/>
          <p:cNvSpPr/>
          <p:nvPr/>
        </p:nvSpPr>
        <p:spPr>
          <a:xfrm>
            <a:off x="4469136" y="4466936"/>
            <a:ext cx="188865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78" eaLnBrk="0" hangingPunct="0">
              <a:defRPr/>
            </a:pPr>
            <a:r>
              <a:rPr lang="en-US" sz="1467" b="1" dirty="0">
                <a:solidFill>
                  <a:srgbClr val="0033A0"/>
                </a:solidFill>
                <a:cs typeface="Calibri" panose="020F0502020204030204" pitchFamily="34" charset="0"/>
              </a:rPr>
              <a:t>Business Outcome</a:t>
            </a:r>
          </a:p>
        </p:txBody>
      </p:sp>
      <p:sp>
        <p:nvSpPr>
          <p:cNvPr id="17" name="Rectangle 16"/>
          <p:cNvSpPr/>
          <p:nvPr/>
        </p:nvSpPr>
        <p:spPr>
          <a:xfrm>
            <a:off x="4234305" y="4490714"/>
            <a:ext cx="7755392" cy="198515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9" indent="-243829" defTabSz="1950574" fontAlgn="base">
              <a:spcBef>
                <a:spcPts val="267"/>
              </a:spcBef>
              <a:spcAft>
                <a:spcPct val="0"/>
              </a:spcAft>
              <a:buClr>
                <a:srgbClr val="000000"/>
              </a:buClr>
              <a:buSzPct val="80000"/>
              <a:buFont typeface="Wingdings" panose="05000000000000000000" pitchFamily="2" charset="2"/>
              <a:buChar char="§"/>
              <a:defRPr/>
            </a:pPr>
            <a:endParaRPr lang="en-US" sz="1200" dirty="0">
              <a:solidFill>
                <a:srgbClr val="000000"/>
              </a:solidFill>
            </a:endParaRP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An user friendly highly scalable and robust data management platform that supports faster on-boarding of data and support advanced analytics as well as other reporting requirements</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Better cost management, as they can pay for only what they use from the cloud service</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An improved and highly satisfactory query performance and lesser instances of long running queries</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100% automated test execution to validate the migration &amp; conversion (Netezza to Redshift &amp; Data Stage to Talend)</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Achieved 65% testing effort savings through usage of Platinum tool</a:t>
            </a:r>
          </a:p>
          <a:p>
            <a:pPr marL="243829" indent="-243829" defTabSz="1950574"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Common and consistent cloud based platform – helping standardization</a:t>
            </a:r>
          </a:p>
        </p:txBody>
      </p:sp>
      <p:sp>
        <p:nvSpPr>
          <p:cNvPr id="18" name="Rectangle 17"/>
          <p:cNvSpPr/>
          <p:nvPr/>
        </p:nvSpPr>
        <p:spPr>
          <a:xfrm>
            <a:off x="4469133" y="4201066"/>
            <a:ext cx="7722867" cy="27699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1950574">
              <a:spcBef>
                <a:spcPts val="400"/>
              </a:spcBef>
            </a:pPr>
            <a:r>
              <a:rPr lang="en-US" sz="1200" dirty="0">
                <a:effectLst>
                  <a:outerShdw blurRad="63500" sx="102000" sy="102000" algn="ctr" rotWithShape="0">
                    <a:prstClr val="white">
                      <a:alpha val="40000"/>
                    </a:prstClr>
                  </a:outerShdw>
                </a:effectLst>
                <a:cs typeface="Calibri" panose="020F0502020204030204" pitchFamily="34" charset="0"/>
              </a:rPr>
              <a:t>Technology Stack:</a:t>
            </a:r>
            <a:r>
              <a:rPr lang="en-US" sz="1200" dirty="0">
                <a:solidFill>
                  <a:srgbClr val="00B140"/>
                </a:solidFill>
                <a:effectLst>
                  <a:outerShdw blurRad="63500" sx="102000" sy="102000" algn="ctr" rotWithShape="0">
                    <a:prstClr val="white">
                      <a:alpha val="40000"/>
                    </a:prstClr>
                  </a:outerShdw>
                </a:effectLst>
                <a:cs typeface="Calibri" panose="020F0502020204030204" pitchFamily="34" charset="0"/>
              </a:rPr>
              <a:t> </a:t>
            </a:r>
            <a:r>
              <a:rPr lang="en-US" sz="1200" dirty="0" smtClean="0">
                <a:solidFill>
                  <a:srgbClr val="000000"/>
                </a:solidFill>
                <a:effectLst>
                  <a:outerShdw blurRad="63500" sx="102000" sy="102000" algn="ctr" rotWithShape="0">
                    <a:prstClr val="white">
                      <a:alpha val="40000"/>
                    </a:prstClr>
                  </a:outerShdw>
                </a:effectLst>
                <a:cs typeface="Calibri" panose="020F0502020204030204" pitchFamily="34" charset="0"/>
              </a:rPr>
              <a:t>AWS</a:t>
            </a:r>
            <a:r>
              <a:rPr lang="en-US" sz="1200" dirty="0" smtClean="0">
                <a:solidFill>
                  <a:srgbClr val="000000"/>
                </a:solidFill>
                <a:ea typeface="Segoe UI" pitchFamily="34" charset="0"/>
                <a:cs typeface="Segoe UI" pitchFamily="34" charset="0"/>
              </a:rPr>
              <a:t> </a:t>
            </a:r>
            <a:r>
              <a:rPr lang="en-US" sz="1200" dirty="0">
                <a:solidFill>
                  <a:srgbClr val="000000"/>
                </a:solidFill>
                <a:ea typeface="Segoe UI" pitchFamily="34" charset="0"/>
                <a:cs typeface="Segoe UI" pitchFamily="34" charset="0"/>
              </a:rPr>
              <a:t>| Netezza</a:t>
            </a:r>
            <a:endParaRPr lang="en-US" sz="1200" kern="0" dirty="0">
              <a:solidFill>
                <a:srgbClr val="141414"/>
              </a:solidFill>
              <a:cs typeface="Calibri" panose="020F0502020204030204" pitchFamily="34" charset="0"/>
            </a:endParaRPr>
          </a:p>
        </p:txBody>
      </p:sp>
      <p:cxnSp>
        <p:nvCxnSpPr>
          <p:cNvPr id="19" name="Straight Connector 18"/>
          <p:cNvCxnSpPr/>
          <p:nvPr/>
        </p:nvCxnSpPr>
        <p:spPr bwMode="auto">
          <a:xfrm>
            <a:off x="3731179" y="2101649"/>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cxnSp>
        <p:nvCxnSpPr>
          <p:cNvPr id="20" name="Straight Connector 19"/>
          <p:cNvCxnSpPr/>
          <p:nvPr/>
        </p:nvCxnSpPr>
        <p:spPr bwMode="auto">
          <a:xfrm>
            <a:off x="3724779" y="4502384"/>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grpSp>
        <p:nvGrpSpPr>
          <p:cNvPr id="21" name="Group 20"/>
          <p:cNvGrpSpPr/>
          <p:nvPr/>
        </p:nvGrpSpPr>
        <p:grpSpPr>
          <a:xfrm>
            <a:off x="3" y="2785260"/>
            <a:ext cx="3096183" cy="1100744"/>
            <a:chOff x="-9716" y="3060034"/>
            <a:chExt cx="3039924" cy="1179487"/>
          </a:xfrm>
        </p:grpSpPr>
        <p:sp>
          <p:nvSpPr>
            <p:cNvPr id="22" name="Rectangle 21"/>
            <p:cNvSpPr/>
            <p:nvPr/>
          </p:nvSpPr>
          <p:spPr>
            <a:xfrm>
              <a:off x="-9716" y="3060034"/>
              <a:ext cx="1454430" cy="1175804"/>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70">
                <a:defRPr/>
              </a:pPr>
              <a:endParaRPr lang="en-US" sz="1200" dirty="0">
                <a:solidFill>
                  <a:sysClr val="window" lastClr="FFFFFF"/>
                </a:solidFill>
              </a:endParaRPr>
            </a:p>
          </p:txBody>
        </p:sp>
        <p:sp>
          <p:nvSpPr>
            <p:cNvPr id="23" name="Parallelogram 22"/>
            <p:cNvSpPr/>
            <p:nvPr/>
          </p:nvSpPr>
          <p:spPr>
            <a:xfrm>
              <a:off x="962972" y="3067215"/>
              <a:ext cx="2067236" cy="1172306"/>
            </a:xfrm>
            <a:prstGeom prst="parallelogram">
              <a:avLst>
                <a:gd name="adj" fmla="val 0"/>
              </a:avLst>
            </a:prstGeom>
            <a:solidFill>
              <a:schemeClr val="accent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8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Reduction in effort owing to automation</a:t>
              </a:r>
            </a:p>
          </p:txBody>
        </p:sp>
      </p:grpSp>
      <p:pic>
        <p:nvPicPr>
          <p:cNvPr id="24" name="Picture 23"/>
          <p:cNvPicPr>
            <a:picLocks noChangeAspect="1"/>
          </p:cNvPicPr>
          <p:nvPr/>
        </p:nvPicPr>
        <p:blipFill>
          <a:blip r:embed="rId6" cstate="print">
            <a:duotone>
              <a:srgbClr val="0033B4">
                <a:shade val="45000"/>
                <a:satMod val="135000"/>
              </a:srgbClr>
              <a:prstClr val="white"/>
            </a:duotone>
            <a:extLst>
              <a:ext uri="{28A0092B-C50C-407E-A947-70E740481C1C}">
                <a14:useLocalDpi xmlns:a14="http://schemas.microsoft.com/office/drawing/2010/main" val="0"/>
              </a:ext>
            </a:extLst>
          </a:blip>
          <a:stretch>
            <a:fillRect/>
          </a:stretch>
        </p:blipFill>
        <p:spPr>
          <a:xfrm>
            <a:off x="3591503" y="1079537"/>
            <a:ext cx="518512" cy="528995"/>
          </a:xfrm>
          <a:prstGeom prst="rect">
            <a:avLst/>
          </a:prstGeom>
          <a:noFill/>
          <a:ln>
            <a:noFill/>
          </a:ln>
        </p:spPr>
      </p:pic>
      <p:pic>
        <p:nvPicPr>
          <p:cNvPr id="25" name="Picture 24" descr="http://www.volico.com/wp-content/uploads/2011/03/Dedicated-Servers-icon.png"/>
          <p:cNvPicPr>
            <a:picLocks noChangeAspect="1" noChangeArrowheads="1"/>
          </p:cNvPicPr>
          <p:nvPr/>
        </p:nvPicPr>
        <p:blipFill>
          <a:blip r:embed="rId7" cstate="print">
            <a:duotone>
              <a:srgbClr val="0033B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59844" y="1820419"/>
            <a:ext cx="618121" cy="65440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3" y="3958155"/>
            <a:ext cx="1524469" cy="986248"/>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70">
              <a:defRPr/>
            </a:pPr>
            <a:endParaRPr lang="en-US" sz="2400" dirty="0">
              <a:solidFill>
                <a:sysClr val="window" lastClr="FFFFFF"/>
              </a:solidFill>
            </a:endParaRPr>
          </a:p>
        </p:txBody>
      </p:sp>
      <p:sp>
        <p:nvSpPr>
          <p:cNvPr id="27" name="Parallelogram 26"/>
          <p:cNvSpPr/>
          <p:nvPr/>
        </p:nvSpPr>
        <p:spPr>
          <a:xfrm>
            <a:off x="990690" y="3958155"/>
            <a:ext cx="2105495" cy="986764"/>
          </a:xfrm>
          <a:prstGeom prst="parallelogram">
            <a:avLst>
              <a:gd name="adj" fmla="val 0"/>
            </a:avLst>
          </a:prstGeom>
          <a:solidFill>
            <a:srgbClr val="0033A0"/>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8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Reduction in development effort for subsequent phases </a:t>
            </a:r>
          </a:p>
        </p:txBody>
      </p:sp>
      <p:pic>
        <p:nvPicPr>
          <p:cNvPr id="28" name="Picture 16" descr="http://www.bairanalytics.com/wp-content/themes/TPQ/multimedia/images/Icon-LG-TrainingServices.png"/>
          <p:cNvPicPr>
            <a:picLocks noChangeAspect="1" noChangeArrowheads="1"/>
          </p:cNvPicPr>
          <p:nvPr/>
        </p:nvPicPr>
        <p:blipFill>
          <a:blip r:embed="rId8" cstate="print">
            <a:duotone>
              <a:srgbClr val="0033B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0836" y="4106385"/>
            <a:ext cx="541240" cy="5674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s://cdn2.iconfinder.com/data/icons/windows-8-metro-style/256/data_recovery.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037" y="3017635"/>
            <a:ext cx="522735" cy="522735"/>
          </a:xfrm>
          <a:prstGeom prst="rect">
            <a:avLst/>
          </a:prstGeom>
          <a:noFill/>
          <a:extLst>
            <a:ext uri="{909E8E84-426E-40DD-AFC4-6F175D3DCCD1}">
              <a14:hiddenFill xmlns:a14="http://schemas.microsoft.com/office/drawing/2010/main">
                <a:solidFill>
                  <a:srgbClr val="FFFFFF"/>
                </a:solidFill>
              </a14:hiddenFill>
            </a:ext>
          </a:extLst>
        </p:spPr>
      </p:pic>
      <p:sp>
        <p:nvSpPr>
          <p:cNvPr id="33" name="Footer Placeholder 32"/>
          <p:cNvSpPr>
            <a:spLocks noGrp="1"/>
          </p:cNvSpPr>
          <p:nvPr>
            <p:ph type="ftr" sz="quarter" idx="3"/>
          </p:nvPr>
        </p:nvSpPr>
        <p:spPr/>
        <p:txBody>
          <a:bodyPr/>
          <a:lstStyle/>
          <a:p>
            <a:r>
              <a:rPr lang="en-US" smtClean="0"/>
              <a:t>© 2020 Cognizant</a:t>
            </a:r>
            <a:endParaRPr lang="en-US" dirty="0"/>
          </a:p>
        </p:txBody>
      </p:sp>
    </p:spTree>
    <p:extLst>
      <p:ext uri="{BB962C8B-B14F-4D97-AF65-F5344CB8AC3E}">
        <p14:creationId xmlns:p14="http://schemas.microsoft.com/office/powerpoint/2010/main" val="13580214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Z/OS DB2 to AWS Redshift Migration for Leading Life Science Customer </a:t>
            </a:r>
            <a:br>
              <a:rPr lang="en-US" dirty="0" smtClean="0"/>
            </a:br>
            <a:endParaRPr lang="en-US" dirty="0"/>
          </a:p>
        </p:txBody>
      </p:sp>
      <p:sp>
        <p:nvSpPr>
          <p:cNvPr id="2" name="Slide Number Placeholder 1"/>
          <p:cNvSpPr>
            <a:spLocks noGrp="1"/>
          </p:cNvSpPr>
          <p:nvPr>
            <p:ph type="sldNum" sz="quarter" idx="4"/>
          </p:nvPr>
        </p:nvSpPr>
        <p:spPr/>
        <p:txBody>
          <a:bodyPr/>
          <a:lstStyle/>
          <a:p>
            <a:fld id="{B32AB80A-78BA-6B42-BA0D-B44ACF890F5A}" type="slidenum">
              <a:rPr lang="en-US" smtClean="0"/>
              <a:pPr/>
              <a:t>32</a:t>
            </a:fld>
            <a:endParaRPr lang="en-US" dirty="0"/>
          </a:p>
        </p:txBody>
      </p:sp>
      <p:sp>
        <p:nvSpPr>
          <p:cNvPr id="55" name="Rectangle 54"/>
          <p:cNvSpPr/>
          <p:nvPr/>
        </p:nvSpPr>
        <p:spPr>
          <a:xfrm>
            <a:off x="269057" y="1328228"/>
            <a:ext cx="3305139" cy="318100"/>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67" eaLnBrk="0" hangingPunct="0">
              <a:defRPr/>
            </a:pPr>
            <a:r>
              <a:rPr lang="en-US" sz="1467" b="1" dirty="0">
                <a:solidFill>
                  <a:srgbClr val="0033A0"/>
                </a:solidFill>
                <a:effectLst>
                  <a:outerShdw blurRad="63500" sx="102000" sy="102000" algn="ctr" rotWithShape="0">
                    <a:prstClr val="white">
                      <a:alpha val="40000"/>
                    </a:prstClr>
                  </a:outerShdw>
                </a:effectLst>
                <a:cs typeface="Calibri" panose="020F0502020204030204" pitchFamily="34" charset="0"/>
              </a:rPr>
              <a:t>Key Highlights</a:t>
            </a:r>
          </a:p>
        </p:txBody>
      </p:sp>
      <p:pic>
        <p:nvPicPr>
          <p:cNvPr id="56" name="Picture 55"/>
          <p:cNvPicPr>
            <a:picLocks noChangeAspect="1"/>
          </p:cNvPicPr>
          <p:nvPr/>
        </p:nvPicPr>
        <p:blipFill rotWithShape="1">
          <a:blip r:embed="rId2" cstate="print">
            <a:clrChange>
              <a:clrFrom>
                <a:srgbClr val="FFFEF6"/>
              </a:clrFrom>
              <a:clrTo>
                <a:srgbClr val="FFFE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34497" r="15387"/>
          <a:stretch/>
        </p:blipFill>
        <p:spPr>
          <a:xfrm>
            <a:off x="3603638" y="2359993"/>
            <a:ext cx="630671" cy="502519"/>
          </a:xfrm>
          <a:prstGeom prst="rect">
            <a:avLst/>
          </a:prstGeom>
        </p:spPr>
      </p:pic>
      <p:pic>
        <p:nvPicPr>
          <p:cNvPr id="57" name="Picture 56"/>
          <p:cNvPicPr>
            <a:picLocks noChangeAspect="1"/>
          </p:cNvPicPr>
          <p:nvPr/>
        </p:nvPicPr>
        <p:blipFill rotWithShape="1">
          <a:blip r:embed="rId3">
            <a:duotone>
              <a:srgbClr val="0033B4">
                <a:shade val="45000"/>
                <a:satMod val="135000"/>
              </a:srgbClr>
              <a:prstClr val="white"/>
            </a:duotone>
            <a:extLst/>
          </a:blip>
          <a:srcRect l="10898" t="14174" r="59379" b="22575"/>
          <a:stretch/>
        </p:blipFill>
        <p:spPr>
          <a:xfrm>
            <a:off x="3656925" y="4819932"/>
            <a:ext cx="598235" cy="627845"/>
          </a:xfrm>
          <a:prstGeom prst="rect">
            <a:avLst/>
          </a:prstGeom>
          <a:noFill/>
          <a:ln>
            <a:noFill/>
          </a:ln>
        </p:spPr>
      </p:pic>
      <p:grpSp>
        <p:nvGrpSpPr>
          <p:cNvPr id="58" name="Group 57"/>
          <p:cNvGrpSpPr/>
          <p:nvPr/>
        </p:nvGrpSpPr>
        <p:grpSpPr>
          <a:xfrm>
            <a:off x="4240391" y="1022651"/>
            <a:ext cx="7788360" cy="1048503"/>
            <a:chOff x="4238801" y="537594"/>
            <a:chExt cx="7788363" cy="1048497"/>
          </a:xfrm>
        </p:grpSpPr>
        <p:sp>
          <p:nvSpPr>
            <p:cNvPr id="59" name="Rectangle 58"/>
            <p:cNvSpPr/>
            <p:nvPr/>
          </p:nvSpPr>
          <p:spPr>
            <a:xfrm>
              <a:off x="4238801" y="537594"/>
              <a:ext cx="1776449" cy="431013"/>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67" eaLnBrk="0" hangingPunct="0">
                <a:lnSpc>
                  <a:spcPct val="150000"/>
                </a:lnSpc>
                <a:defRPr/>
              </a:pPr>
              <a:r>
                <a:rPr lang="en-US" sz="1467" b="1" dirty="0">
                  <a:solidFill>
                    <a:srgbClr val="0033A0"/>
                  </a:solidFill>
                  <a:effectLst>
                    <a:outerShdw blurRad="63500" sx="102000" sy="102000" algn="ctr" rotWithShape="0">
                      <a:prstClr val="white">
                        <a:alpha val="40000"/>
                      </a:prstClr>
                    </a:outerShdw>
                  </a:effectLst>
                  <a:cs typeface="Calibri" panose="020F0502020204030204" pitchFamily="34" charset="0"/>
                </a:rPr>
                <a:t>Business Drivers </a:t>
              </a:r>
            </a:p>
          </p:txBody>
        </p:sp>
        <p:sp>
          <p:nvSpPr>
            <p:cNvPr id="60" name="Rectangle 59"/>
            <p:cNvSpPr/>
            <p:nvPr/>
          </p:nvSpPr>
          <p:spPr>
            <a:xfrm>
              <a:off x="4354097" y="901292"/>
              <a:ext cx="7673067" cy="68479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Customer wants to retire their mainframe Z/OS based applications</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Archive data residing on the mainframe DB2 tables to </a:t>
              </a:r>
              <a:r>
                <a:rPr lang="en-US" sz="1200" dirty="0" smtClean="0">
                  <a:solidFill>
                    <a:srgbClr val="000000"/>
                  </a:solidFill>
                </a:rPr>
                <a:t>AWS </a:t>
              </a:r>
              <a:r>
                <a:rPr lang="en-US" sz="1200" dirty="0">
                  <a:solidFill>
                    <a:srgbClr val="000000"/>
                  </a:solidFill>
                </a:rPr>
                <a:t>Redshift for compliance and business user reference purpose </a:t>
              </a:r>
            </a:p>
          </p:txBody>
        </p:sp>
      </p:grpSp>
      <p:sp>
        <p:nvSpPr>
          <p:cNvPr id="61" name="Rectangle 60"/>
          <p:cNvSpPr/>
          <p:nvPr/>
        </p:nvSpPr>
        <p:spPr>
          <a:xfrm>
            <a:off x="4347228" y="2236606"/>
            <a:ext cx="191590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67" eaLnBrk="0" hangingPunct="0">
              <a:defRPr/>
            </a:pPr>
            <a:r>
              <a:rPr lang="en-US" sz="1467" b="1" dirty="0">
                <a:cs typeface="Calibri" panose="020F0502020204030204" pitchFamily="34" charset="0"/>
              </a:rPr>
              <a:t>Solution Highlights</a:t>
            </a:r>
          </a:p>
        </p:txBody>
      </p:sp>
      <p:sp>
        <p:nvSpPr>
          <p:cNvPr id="62" name="Rectangle 61"/>
          <p:cNvSpPr/>
          <p:nvPr/>
        </p:nvSpPr>
        <p:spPr>
          <a:xfrm>
            <a:off x="4355688" y="2616066"/>
            <a:ext cx="7723389" cy="1838965"/>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1000+ DB2 table data offloaded to </a:t>
            </a:r>
            <a:r>
              <a:rPr lang="en-US" sz="1200" dirty="0" smtClean="0">
                <a:solidFill>
                  <a:srgbClr val="000000"/>
                </a:solidFill>
              </a:rPr>
              <a:t>AWS </a:t>
            </a:r>
            <a:r>
              <a:rPr lang="en-US" sz="1200" dirty="0">
                <a:solidFill>
                  <a:srgbClr val="000000"/>
                </a:solidFill>
              </a:rPr>
              <a:t>S3 buckets &amp; Redshift tables in UTF-8 format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25 TB of EBCDIC data offloaded to target platform</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Automated Creation of target Redshift tables DDL based on source DB2 DDL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Automated creation of DMX –h Code for data ingest based on source DB2 DDL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Parallel ingestion of Mainframe data reducing the overall processing time.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Transfers up to 5 GB data in a minute from mainframe to </a:t>
            </a:r>
            <a:r>
              <a:rPr lang="en-US" sz="1200" dirty="0" smtClean="0">
                <a:solidFill>
                  <a:srgbClr val="000000"/>
                </a:solidFill>
              </a:rPr>
              <a:t>AWS.</a:t>
            </a:r>
            <a:endParaRPr lang="en-US" sz="1200" dirty="0">
              <a:solidFill>
                <a:srgbClr val="000000"/>
              </a:solidFill>
            </a:endParaRP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All  converted procedures are tested with the </a:t>
            </a:r>
            <a:r>
              <a:rPr lang="en-US" sz="1200" dirty="0" err="1">
                <a:solidFill>
                  <a:srgbClr val="000000"/>
                </a:solidFill>
              </a:rPr>
              <a:t>BIGFrame</a:t>
            </a:r>
            <a:r>
              <a:rPr lang="en-US" sz="1200" dirty="0">
                <a:solidFill>
                  <a:srgbClr val="000000"/>
                </a:solidFill>
              </a:rPr>
              <a:t> integrated testing module</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endParaRPr lang="en-US" sz="1200" dirty="0">
              <a:solidFill>
                <a:srgbClr val="000000"/>
              </a:solidFill>
            </a:endParaRPr>
          </a:p>
        </p:txBody>
      </p:sp>
      <p:sp>
        <p:nvSpPr>
          <p:cNvPr id="63" name="Rectangle 62"/>
          <p:cNvSpPr/>
          <p:nvPr/>
        </p:nvSpPr>
        <p:spPr>
          <a:xfrm>
            <a:off x="4364262" y="4792630"/>
            <a:ext cx="188865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67" eaLnBrk="0" hangingPunct="0">
              <a:defRPr/>
            </a:pPr>
            <a:r>
              <a:rPr lang="en-US" sz="1467" b="1" dirty="0">
                <a:solidFill>
                  <a:srgbClr val="0033A0"/>
                </a:solidFill>
                <a:cs typeface="Calibri" panose="020F0502020204030204" pitchFamily="34" charset="0"/>
              </a:rPr>
              <a:t>Business Outcome</a:t>
            </a:r>
          </a:p>
        </p:txBody>
      </p:sp>
      <p:sp>
        <p:nvSpPr>
          <p:cNvPr id="64" name="Rectangle 63"/>
          <p:cNvSpPr/>
          <p:nvPr/>
        </p:nvSpPr>
        <p:spPr>
          <a:xfrm>
            <a:off x="4355688" y="5047997"/>
            <a:ext cx="7755392" cy="946413"/>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Cost saving $3 million yearly in Mainframe DB2 License and Support cost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Long term archival of legacy data on durable cloud storage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New scalable platform for larger analytical processing on legacy data </a:t>
            </a:r>
          </a:p>
          <a:p>
            <a:pPr marL="243823" indent="-243823" defTabSz="1950526" fontAlgn="base">
              <a:spcBef>
                <a:spcPts val="267"/>
              </a:spcBef>
              <a:spcAft>
                <a:spcPct val="0"/>
              </a:spcAft>
              <a:buClr>
                <a:srgbClr val="000000"/>
              </a:buClr>
              <a:buSzPct val="80000"/>
              <a:buFont typeface="Wingdings" panose="05000000000000000000" pitchFamily="2" charset="2"/>
              <a:buChar char="§"/>
              <a:defRPr/>
            </a:pPr>
            <a:r>
              <a:rPr lang="en-US" sz="1200" dirty="0">
                <a:solidFill>
                  <a:srgbClr val="000000"/>
                </a:solidFill>
              </a:rPr>
              <a:t>5X faster access time in </a:t>
            </a:r>
            <a:r>
              <a:rPr lang="en-US" sz="1200" dirty="0" smtClean="0">
                <a:solidFill>
                  <a:srgbClr val="000000"/>
                </a:solidFill>
              </a:rPr>
              <a:t>AWS </a:t>
            </a:r>
            <a:r>
              <a:rPr lang="en-US" sz="1200" dirty="0">
                <a:solidFill>
                  <a:srgbClr val="000000"/>
                </a:solidFill>
              </a:rPr>
              <a:t>Redshift compared to Mainframe Z/OS DB2 </a:t>
            </a:r>
          </a:p>
        </p:txBody>
      </p:sp>
      <p:sp>
        <p:nvSpPr>
          <p:cNvPr id="65" name="Rectangle 64"/>
          <p:cNvSpPr/>
          <p:nvPr/>
        </p:nvSpPr>
        <p:spPr>
          <a:xfrm>
            <a:off x="4330785" y="4345543"/>
            <a:ext cx="7722867" cy="27699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1950526">
              <a:spcBef>
                <a:spcPts val="400"/>
              </a:spcBef>
            </a:pPr>
            <a:r>
              <a:rPr lang="en-US" sz="1200" dirty="0">
                <a:effectLst>
                  <a:outerShdw blurRad="63500" sx="102000" sy="102000" algn="ctr" rotWithShape="0">
                    <a:prstClr val="white">
                      <a:alpha val="40000"/>
                    </a:prstClr>
                  </a:outerShdw>
                </a:effectLst>
                <a:cs typeface="Calibri" panose="020F0502020204030204" pitchFamily="34" charset="0"/>
              </a:rPr>
              <a:t>Technology Stack: </a:t>
            </a:r>
            <a:r>
              <a:rPr lang="en-US" sz="1200" dirty="0">
                <a:solidFill>
                  <a:srgbClr val="000000"/>
                </a:solidFill>
                <a:effectLst>
                  <a:outerShdw blurRad="63500" sx="102000" sy="102000" algn="ctr" rotWithShape="0">
                    <a:prstClr val="white">
                      <a:alpha val="40000"/>
                    </a:prstClr>
                  </a:outerShdw>
                </a:effectLst>
                <a:cs typeface="Calibri" panose="020F0502020204030204" pitchFamily="34" charset="0"/>
              </a:rPr>
              <a:t>Syncsort – DMX-h | Mainframe – DB2 | </a:t>
            </a:r>
            <a:r>
              <a:rPr lang="en-US" sz="1200" dirty="0" smtClean="0">
                <a:solidFill>
                  <a:srgbClr val="000000"/>
                </a:solidFill>
                <a:effectLst>
                  <a:outerShdw blurRad="63500" sx="102000" sy="102000" algn="ctr" rotWithShape="0">
                    <a:prstClr val="white">
                      <a:alpha val="40000"/>
                    </a:prstClr>
                  </a:outerShdw>
                </a:effectLst>
                <a:cs typeface="Calibri" panose="020F0502020204030204" pitchFamily="34" charset="0"/>
              </a:rPr>
              <a:t>AWS </a:t>
            </a:r>
            <a:r>
              <a:rPr lang="en-US" sz="1200" dirty="0">
                <a:solidFill>
                  <a:srgbClr val="000000"/>
                </a:solidFill>
                <a:effectLst>
                  <a:outerShdw blurRad="63500" sx="102000" sy="102000" algn="ctr" rotWithShape="0">
                    <a:prstClr val="white">
                      <a:alpha val="40000"/>
                    </a:prstClr>
                  </a:outerShdw>
                </a:effectLst>
                <a:cs typeface="Calibri" panose="020F0502020204030204" pitchFamily="34" charset="0"/>
              </a:rPr>
              <a:t>Redshift | Perl Script </a:t>
            </a:r>
          </a:p>
        </p:txBody>
      </p:sp>
      <p:cxnSp>
        <p:nvCxnSpPr>
          <p:cNvPr id="66" name="Straight Connector 65"/>
          <p:cNvCxnSpPr/>
          <p:nvPr/>
        </p:nvCxnSpPr>
        <p:spPr bwMode="auto">
          <a:xfrm>
            <a:off x="3731179" y="2209803"/>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cxnSp>
        <p:nvCxnSpPr>
          <p:cNvPr id="67" name="Straight Connector 66"/>
          <p:cNvCxnSpPr/>
          <p:nvPr/>
        </p:nvCxnSpPr>
        <p:spPr bwMode="auto">
          <a:xfrm>
            <a:off x="3724779" y="4710093"/>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pic>
        <p:nvPicPr>
          <p:cNvPr id="68" name="Picture 67"/>
          <p:cNvPicPr>
            <a:picLocks noChangeAspect="1"/>
          </p:cNvPicPr>
          <p:nvPr/>
        </p:nvPicPr>
        <p:blipFill>
          <a:blip r:embed="rId4" cstate="print">
            <a:duotone>
              <a:srgbClr val="0033B4">
                <a:shade val="45000"/>
                <a:satMod val="135000"/>
              </a:srgbClr>
              <a:prstClr val="white"/>
            </a:duotone>
            <a:extLst>
              <a:ext uri="{28A0092B-C50C-407E-A947-70E740481C1C}">
                <a14:useLocalDpi xmlns:a14="http://schemas.microsoft.com/office/drawing/2010/main" val="0"/>
              </a:ext>
            </a:extLst>
          </a:blip>
          <a:stretch>
            <a:fillRect/>
          </a:stretch>
        </p:blipFill>
        <p:spPr>
          <a:xfrm>
            <a:off x="3591503" y="1313053"/>
            <a:ext cx="518512" cy="528995"/>
          </a:xfrm>
          <a:prstGeom prst="rect">
            <a:avLst/>
          </a:prstGeom>
          <a:noFill/>
          <a:ln>
            <a:noFill/>
          </a:ln>
        </p:spPr>
      </p:pic>
      <p:grpSp>
        <p:nvGrpSpPr>
          <p:cNvPr id="69" name="Group 68"/>
          <p:cNvGrpSpPr/>
          <p:nvPr/>
        </p:nvGrpSpPr>
        <p:grpSpPr>
          <a:xfrm>
            <a:off x="0" y="1653529"/>
            <a:ext cx="3096184" cy="1284103"/>
            <a:chOff x="-69768" y="2404154"/>
            <a:chExt cx="3096185" cy="1040587"/>
          </a:xfrm>
        </p:grpSpPr>
        <p:sp>
          <p:nvSpPr>
            <p:cNvPr id="70" name="Rectangle 69"/>
            <p:cNvSpPr/>
            <p:nvPr/>
          </p:nvSpPr>
          <p:spPr>
            <a:xfrm>
              <a:off x="-69768" y="2406642"/>
              <a:ext cx="1541375" cy="1038099"/>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55">
                <a:defRPr/>
              </a:pPr>
              <a:endParaRPr lang="en-US" sz="1200" dirty="0">
                <a:solidFill>
                  <a:sysClr val="window" lastClr="FFFFFF"/>
                </a:solidFill>
              </a:endParaRPr>
            </a:p>
          </p:txBody>
        </p:sp>
        <p:sp>
          <p:nvSpPr>
            <p:cNvPr id="71" name="Parallelogram 70"/>
            <p:cNvSpPr/>
            <p:nvPr/>
          </p:nvSpPr>
          <p:spPr>
            <a:xfrm>
              <a:off x="920923" y="2404154"/>
              <a:ext cx="2105494" cy="1040587"/>
            </a:xfrm>
            <a:prstGeom prst="parallelogram">
              <a:avLst>
                <a:gd name="adj" fmla="val 0"/>
              </a:avLst>
            </a:prstGeom>
            <a:solidFill>
              <a:srgbClr val="0033A0"/>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5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1000+ target tables automatically  created in 1hr based on source metadata</a:t>
              </a:r>
            </a:p>
          </p:txBody>
        </p:sp>
      </p:grpSp>
      <p:grpSp>
        <p:nvGrpSpPr>
          <p:cNvPr id="72" name="Group 71"/>
          <p:cNvGrpSpPr/>
          <p:nvPr/>
        </p:nvGrpSpPr>
        <p:grpSpPr>
          <a:xfrm>
            <a:off x="5" y="3047455"/>
            <a:ext cx="3096183" cy="1100744"/>
            <a:chOff x="-9716" y="3060034"/>
            <a:chExt cx="3039924" cy="1179487"/>
          </a:xfrm>
        </p:grpSpPr>
        <p:sp>
          <p:nvSpPr>
            <p:cNvPr id="73" name="Rectangle 72"/>
            <p:cNvSpPr/>
            <p:nvPr/>
          </p:nvSpPr>
          <p:spPr>
            <a:xfrm>
              <a:off x="-9716" y="3060034"/>
              <a:ext cx="1454430" cy="1175804"/>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55">
                <a:defRPr/>
              </a:pPr>
              <a:endParaRPr lang="en-US" sz="1200" dirty="0">
                <a:solidFill>
                  <a:sysClr val="window" lastClr="FFFFFF"/>
                </a:solidFill>
              </a:endParaRPr>
            </a:p>
          </p:txBody>
        </p:sp>
        <p:sp>
          <p:nvSpPr>
            <p:cNvPr id="74" name="Parallelogram 73"/>
            <p:cNvSpPr/>
            <p:nvPr/>
          </p:nvSpPr>
          <p:spPr>
            <a:xfrm>
              <a:off x="962972" y="3067215"/>
              <a:ext cx="2067236" cy="1172306"/>
            </a:xfrm>
            <a:prstGeom prst="parallelogram">
              <a:avLst>
                <a:gd name="adj" fmla="val 0"/>
              </a:avLst>
            </a:prstGeom>
            <a:solidFill>
              <a:schemeClr val="accent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5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~25TB of data offloaded from 1000  Z/OS DB2 to </a:t>
              </a:r>
              <a:r>
                <a:rPr lang="en-US" sz="1200" b="1" kern="0" dirty="0" smtClean="0">
                  <a:solidFill>
                    <a:prstClr val="white"/>
                  </a:solidFill>
                  <a:ea typeface="ＭＳ Ｐゴシック" pitchFamily="-112" charset="-128"/>
                  <a:cs typeface="Calibri" panose="020F0502020204030204" pitchFamily="34" charset="0"/>
                </a:rPr>
                <a:t>AWS </a:t>
              </a:r>
              <a:r>
                <a:rPr lang="en-US" sz="1200" b="1" kern="0" dirty="0">
                  <a:solidFill>
                    <a:prstClr val="white"/>
                  </a:solidFill>
                  <a:ea typeface="ＭＳ Ｐゴシック" pitchFamily="-112" charset="-128"/>
                  <a:cs typeface="Calibri" panose="020F0502020204030204" pitchFamily="34" charset="0"/>
                </a:rPr>
                <a:t>Redshift </a:t>
              </a:r>
            </a:p>
          </p:txBody>
        </p:sp>
      </p:grpSp>
      <p:pic>
        <p:nvPicPr>
          <p:cNvPr id="75" name="Picture 74" descr="http://www.volico.com/wp-content/uploads/2011/03/Dedicated-Servers-icon.png"/>
          <p:cNvPicPr>
            <a:picLocks noChangeAspect="1" noChangeArrowheads="1"/>
          </p:cNvPicPr>
          <p:nvPr/>
        </p:nvPicPr>
        <p:blipFill>
          <a:blip r:embed="rId5" cstate="print">
            <a:duotone>
              <a:srgbClr val="0033B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59845" y="1820421"/>
            <a:ext cx="618121" cy="654407"/>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a:xfrm>
            <a:off x="4" y="4220349"/>
            <a:ext cx="1524469" cy="986248"/>
          </a:xfrm>
          <a:prstGeom prst="rect">
            <a:avLst/>
          </a:prstGeom>
          <a:solidFill>
            <a:srgbClr val="FFFFFF">
              <a:lumMod val="95000"/>
            </a:srgb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55">
              <a:defRPr/>
            </a:pPr>
            <a:endParaRPr lang="en-US" sz="2400" dirty="0">
              <a:solidFill>
                <a:sysClr val="window" lastClr="FFFFFF"/>
              </a:solidFill>
            </a:endParaRPr>
          </a:p>
        </p:txBody>
      </p:sp>
      <p:sp>
        <p:nvSpPr>
          <p:cNvPr id="77" name="Parallelogram 76"/>
          <p:cNvSpPr/>
          <p:nvPr/>
        </p:nvSpPr>
        <p:spPr>
          <a:xfrm>
            <a:off x="990691" y="4220351"/>
            <a:ext cx="2105495" cy="986764"/>
          </a:xfrm>
          <a:prstGeom prst="parallelogram">
            <a:avLst>
              <a:gd name="adj" fmla="val 0"/>
            </a:avLst>
          </a:prstGeom>
          <a:solidFill>
            <a:srgbClr val="0033A0"/>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056" fontAlgn="base">
              <a:spcBef>
                <a:spcPct val="0"/>
              </a:spcBef>
              <a:spcAft>
                <a:spcPct val="0"/>
              </a:spcAft>
              <a:defRPr/>
            </a:pPr>
            <a:r>
              <a:rPr lang="en-US" sz="1200" b="1" kern="0" dirty="0">
                <a:solidFill>
                  <a:prstClr val="white"/>
                </a:solidFill>
                <a:ea typeface="ＭＳ Ｐゴシック" pitchFamily="-112" charset="-128"/>
                <a:cs typeface="Calibri" panose="020F0502020204030204" pitchFamily="34" charset="0"/>
              </a:rPr>
              <a:t>5x Faster access time </a:t>
            </a:r>
          </a:p>
        </p:txBody>
      </p:sp>
      <p:pic>
        <p:nvPicPr>
          <p:cNvPr id="78" name="Picture 16" descr="http://www.bairanalytics.com/wp-content/themes/TPQ/multimedia/images/Icon-LG-TrainingServices.png"/>
          <p:cNvPicPr>
            <a:picLocks noChangeAspect="1" noChangeArrowheads="1"/>
          </p:cNvPicPr>
          <p:nvPr/>
        </p:nvPicPr>
        <p:blipFill>
          <a:blip r:embed="rId6" cstate="print">
            <a:duotone>
              <a:srgbClr val="0033B4">
                <a:shade val="45000"/>
                <a:satMod val="135000"/>
              </a:srgbClr>
              <a:prstClr val="white"/>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0836" y="4368581"/>
            <a:ext cx="541240" cy="56748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4" descr="https://cdn2.iconfinder.com/data/icons/windows-8-metro-style/256/data_recovery.png"/>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038" y="3279831"/>
            <a:ext cx="522735" cy="52273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sz="quarter" idx="3"/>
          </p:nvPr>
        </p:nvSpPr>
        <p:spPr/>
        <p:txBody>
          <a:bodyPr/>
          <a:lstStyle/>
          <a:p>
            <a:r>
              <a:rPr lang="en-US" smtClean="0"/>
              <a:t>© 2020 Cognizant</a:t>
            </a:r>
            <a:endParaRPr lang="en-US" dirty="0"/>
          </a:p>
        </p:txBody>
      </p:sp>
    </p:spTree>
    <p:extLst>
      <p:ext uri="{BB962C8B-B14F-4D97-AF65-F5344CB8AC3E}">
        <p14:creationId xmlns:p14="http://schemas.microsoft.com/office/powerpoint/2010/main" val="2879648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Teradata EDW to AWS cloud migration @ leading healthcare client</a:t>
            </a:r>
            <a:endParaRPr lang="en-US" dirty="0"/>
          </a:p>
        </p:txBody>
      </p:sp>
      <p:sp>
        <p:nvSpPr>
          <p:cNvPr id="3" name="Footer Placeholder 2"/>
          <p:cNvSpPr>
            <a:spLocks noGrp="1"/>
          </p:cNvSpPr>
          <p:nvPr>
            <p:ph type="ftr" sz="quarter" idx="3"/>
          </p:nvPr>
        </p:nvSpPr>
        <p:spPr/>
        <p:txBody>
          <a:bodyPr/>
          <a:lstStyle/>
          <a:p>
            <a:r>
              <a:rPr lang="en-US"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33</a:t>
            </a:fld>
            <a:endParaRPr lang="en-US" dirty="0"/>
          </a:p>
        </p:txBody>
      </p:sp>
      <p:sp>
        <p:nvSpPr>
          <p:cNvPr id="5" name="Rectangle 4"/>
          <p:cNvSpPr/>
          <p:nvPr/>
        </p:nvSpPr>
        <p:spPr>
          <a:xfrm>
            <a:off x="269056" y="1328228"/>
            <a:ext cx="3305139" cy="318100"/>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89" eaLnBrk="0" hangingPunct="0">
              <a:defRPr/>
            </a:pPr>
            <a:r>
              <a:rPr lang="en-US" sz="1467" b="1" dirty="0">
                <a:solidFill>
                  <a:srgbClr val="0033A0"/>
                </a:solidFill>
                <a:effectLst>
                  <a:outerShdw blurRad="63500" sx="102000" sy="102000" algn="ctr" rotWithShape="0">
                    <a:prstClr val="white">
                      <a:alpha val="40000"/>
                    </a:prstClr>
                  </a:outerShdw>
                </a:effectLst>
                <a:latin typeface="Arial" panose="020B0604020202020204"/>
                <a:cs typeface="Calibri" panose="020F0502020204030204" pitchFamily="34" charset="0"/>
              </a:rPr>
              <a:t>Key Highlights</a:t>
            </a:r>
          </a:p>
        </p:txBody>
      </p:sp>
      <p:pic>
        <p:nvPicPr>
          <p:cNvPr id="6" name="Picture 5"/>
          <p:cNvPicPr>
            <a:picLocks noChangeAspect="1"/>
          </p:cNvPicPr>
          <p:nvPr/>
        </p:nvPicPr>
        <p:blipFill rotWithShape="1">
          <a:blip r:embed="rId2" cstate="print">
            <a:clrChange>
              <a:clrFrom>
                <a:srgbClr val="FFFEF6"/>
              </a:clrFrom>
              <a:clrTo>
                <a:srgbClr val="FFFEF6">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4497" r="15387"/>
          <a:stretch/>
        </p:blipFill>
        <p:spPr>
          <a:xfrm>
            <a:off x="3603635" y="2871266"/>
            <a:ext cx="630671" cy="502519"/>
          </a:xfrm>
          <a:prstGeom prst="rect">
            <a:avLst/>
          </a:prstGeom>
        </p:spPr>
      </p:pic>
      <p:pic>
        <p:nvPicPr>
          <p:cNvPr id="7" name="Picture 6"/>
          <p:cNvPicPr>
            <a:picLocks noChangeAspect="1"/>
          </p:cNvPicPr>
          <p:nvPr/>
        </p:nvPicPr>
        <p:blipFill rotWithShape="1">
          <a:blip r:embed="rId4">
            <a:duotone>
              <a:schemeClr val="accent1">
                <a:shade val="45000"/>
                <a:satMod val="135000"/>
              </a:schemeClr>
              <a:prstClr val="white"/>
            </a:duotone>
            <a:extLst/>
          </a:blip>
          <a:srcRect l="10898" t="14174" r="59379" b="22575"/>
          <a:stretch/>
        </p:blipFill>
        <p:spPr>
          <a:xfrm>
            <a:off x="3656925" y="4741272"/>
            <a:ext cx="598235" cy="627845"/>
          </a:xfrm>
          <a:prstGeom prst="rect">
            <a:avLst/>
          </a:prstGeom>
          <a:noFill/>
          <a:ln>
            <a:noFill/>
          </a:ln>
        </p:spPr>
      </p:pic>
      <p:grpSp>
        <p:nvGrpSpPr>
          <p:cNvPr id="8" name="Group 7"/>
          <p:cNvGrpSpPr/>
          <p:nvPr/>
        </p:nvGrpSpPr>
        <p:grpSpPr>
          <a:xfrm>
            <a:off x="4355688" y="1173819"/>
            <a:ext cx="7673064" cy="1698319"/>
            <a:chOff x="4354100" y="537594"/>
            <a:chExt cx="7673064" cy="1698315"/>
          </a:xfrm>
        </p:grpSpPr>
        <p:sp>
          <p:nvSpPr>
            <p:cNvPr id="9" name="Rectangle 8"/>
            <p:cNvSpPr/>
            <p:nvPr/>
          </p:nvSpPr>
          <p:spPr>
            <a:xfrm>
              <a:off x="4383008" y="537594"/>
              <a:ext cx="1776447" cy="318099"/>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89" eaLnBrk="0" hangingPunct="0">
                <a:defRPr/>
              </a:pPr>
              <a:r>
                <a:rPr lang="en-US" sz="1467" b="1" dirty="0">
                  <a:solidFill>
                    <a:srgbClr val="0033A0"/>
                  </a:solidFill>
                  <a:effectLst>
                    <a:outerShdw blurRad="63500" sx="102000" sy="102000" algn="ctr" rotWithShape="0">
                      <a:prstClr val="white">
                        <a:alpha val="40000"/>
                      </a:prstClr>
                    </a:outerShdw>
                  </a:effectLst>
                  <a:latin typeface="Arial" panose="020B0604020202020204"/>
                  <a:cs typeface="Calibri" panose="020F0502020204030204" pitchFamily="34" charset="0"/>
                </a:rPr>
                <a:t>Business Drivers </a:t>
              </a:r>
            </a:p>
          </p:txBody>
        </p:sp>
        <p:sp>
          <p:nvSpPr>
            <p:cNvPr id="10" name="Rectangle 9"/>
            <p:cNvSpPr/>
            <p:nvPr/>
          </p:nvSpPr>
          <p:spPr>
            <a:xfrm>
              <a:off x="4354100" y="796416"/>
              <a:ext cx="7673064" cy="1439493"/>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1950622" fontAlgn="base">
                <a:lnSpc>
                  <a:spcPct val="150000"/>
                </a:lnSpc>
                <a:spcBef>
                  <a:spcPts val="267"/>
                </a:spcBef>
                <a:spcAft>
                  <a:spcPct val="0"/>
                </a:spcAft>
                <a:buClr>
                  <a:srgbClr val="000000"/>
                </a:buClr>
                <a:buSzPct val="80000"/>
                <a:defRPr/>
              </a:pPr>
              <a:r>
                <a:rPr lang="en-US" sz="1067" dirty="0">
                  <a:solidFill>
                    <a:srgbClr val="000000"/>
                  </a:solidFill>
                  <a:latin typeface="Arial" panose="020B0604020202020204"/>
                </a:rPr>
                <a:t>Client was constrained with high TCO and were looking for a Responsive Data Architecture which will be flexible, scalable, elastic and decouple storage and compute for their Enterprise Data warehouse platform</a:t>
              </a:r>
            </a:p>
            <a:p>
              <a:pPr marL="228594" indent="-228594" defTabSz="1950622" fontAlgn="base">
                <a:lnSpc>
                  <a:spcPct val="150000"/>
                </a:lnSpc>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Migration of current on-prem Teradata data warehouse to </a:t>
              </a:r>
              <a:r>
                <a:rPr lang="en-US" sz="1067" dirty="0" smtClean="0">
                  <a:solidFill>
                    <a:srgbClr val="000000"/>
                  </a:solidFill>
                  <a:latin typeface="Arial" panose="020B0604020202020204"/>
                </a:rPr>
                <a:t>AWS </a:t>
              </a:r>
              <a:r>
                <a:rPr lang="en-US" sz="1067" dirty="0">
                  <a:solidFill>
                    <a:srgbClr val="000000"/>
                  </a:solidFill>
                  <a:latin typeface="Arial" panose="020B0604020202020204"/>
                </a:rPr>
                <a:t>Cloud</a:t>
              </a:r>
            </a:p>
            <a:p>
              <a:pPr marL="228594" indent="-228594" defTabSz="1950622" fontAlgn="base">
                <a:lnSpc>
                  <a:spcPct val="150000"/>
                </a:lnSpc>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Integrate with existing data integration, MDM, BI &amp; Reporting architecture for seamless cloud enablement</a:t>
              </a:r>
            </a:p>
            <a:p>
              <a:pPr defTabSz="1950622" fontAlgn="base">
                <a:lnSpc>
                  <a:spcPct val="150000"/>
                </a:lnSpc>
                <a:spcBef>
                  <a:spcPts val="267"/>
                </a:spcBef>
                <a:spcAft>
                  <a:spcPct val="0"/>
                </a:spcAft>
                <a:buClr>
                  <a:srgbClr val="000000"/>
                </a:buClr>
                <a:buSzPct val="80000"/>
                <a:defRPr/>
              </a:pPr>
              <a:endParaRPr lang="en-US" sz="1067" dirty="0">
                <a:solidFill>
                  <a:srgbClr val="000000"/>
                </a:solidFill>
                <a:latin typeface="Arial" panose="020B0604020202020204"/>
              </a:endParaRPr>
            </a:p>
          </p:txBody>
        </p:sp>
      </p:grpSp>
      <p:grpSp>
        <p:nvGrpSpPr>
          <p:cNvPr id="11" name="Group 10"/>
          <p:cNvGrpSpPr/>
          <p:nvPr/>
        </p:nvGrpSpPr>
        <p:grpSpPr>
          <a:xfrm>
            <a:off x="0" y="1653527"/>
            <a:ext cx="3096184" cy="1040587"/>
            <a:chOff x="-69768" y="2404154"/>
            <a:chExt cx="3096185" cy="1040587"/>
          </a:xfrm>
        </p:grpSpPr>
        <p:sp>
          <p:nvSpPr>
            <p:cNvPr id="12" name="Rectangle 11"/>
            <p:cNvSpPr/>
            <p:nvPr/>
          </p:nvSpPr>
          <p:spPr>
            <a:xfrm>
              <a:off x="-69768" y="2406642"/>
              <a:ext cx="1541375" cy="1038099"/>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1200" dirty="0">
                <a:solidFill>
                  <a:sysClr val="window" lastClr="FFFFFF"/>
                </a:solidFill>
                <a:latin typeface="Arial" panose="020B0604020202020204"/>
              </a:endParaRPr>
            </a:p>
          </p:txBody>
        </p:sp>
        <p:sp>
          <p:nvSpPr>
            <p:cNvPr id="13" name="Parallelogram 12"/>
            <p:cNvSpPr/>
            <p:nvPr/>
          </p:nvSpPr>
          <p:spPr>
            <a:xfrm>
              <a:off x="920923" y="2404154"/>
              <a:ext cx="2105494" cy="1040587"/>
            </a:xfrm>
            <a:prstGeom prst="parallelogram">
              <a:avLst>
                <a:gd name="adj" fmla="val 0"/>
              </a:avLst>
            </a:prstGeom>
            <a:solidFill>
              <a:schemeClr val="tx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116" fontAlgn="base">
                <a:spcBef>
                  <a:spcPct val="0"/>
                </a:spcBef>
                <a:spcAft>
                  <a:spcPct val="0"/>
                </a:spcAft>
              </a:pPr>
              <a:r>
                <a:rPr lang="en-US" sz="1200" b="1" kern="0" dirty="0">
                  <a:solidFill>
                    <a:prstClr val="white"/>
                  </a:solidFill>
                  <a:latin typeface="Arial" panose="020B0604020202020204"/>
                  <a:ea typeface="ＭＳ Ｐゴシック" pitchFamily="-112" charset="-128"/>
                  <a:cs typeface="Calibri" panose="020F0502020204030204" pitchFamily="34" charset="0"/>
                </a:rPr>
                <a:t>Digital native Data Management Platform</a:t>
              </a:r>
            </a:p>
          </p:txBody>
        </p:sp>
      </p:grpSp>
      <p:sp>
        <p:nvSpPr>
          <p:cNvPr id="14" name="Rectangle 13"/>
          <p:cNvSpPr/>
          <p:nvPr/>
        </p:nvSpPr>
        <p:spPr>
          <a:xfrm>
            <a:off x="4347229" y="2747882"/>
            <a:ext cx="191590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89" eaLnBrk="0" hangingPunct="0">
              <a:defRPr/>
            </a:pPr>
            <a:r>
              <a:rPr lang="en-US" sz="1467" b="1" dirty="0">
                <a:latin typeface="Arial" panose="020B0604020202020204"/>
                <a:cs typeface="Calibri" panose="020F0502020204030204" pitchFamily="34" charset="0"/>
              </a:rPr>
              <a:t>Solution Highlights</a:t>
            </a:r>
          </a:p>
        </p:txBody>
      </p:sp>
      <p:sp>
        <p:nvSpPr>
          <p:cNvPr id="15" name="Rectangle 14"/>
          <p:cNvSpPr/>
          <p:nvPr/>
        </p:nvSpPr>
        <p:spPr>
          <a:xfrm>
            <a:off x="4355688" y="3009352"/>
            <a:ext cx="7723389" cy="119301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Cognizant re-engineered EDW solution and moved it to </a:t>
            </a:r>
            <a:r>
              <a:rPr lang="en-US" sz="1067" dirty="0" smtClean="0">
                <a:solidFill>
                  <a:srgbClr val="000000"/>
                </a:solidFill>
                <a:latin typeface="Arial" panose="020B0604020202020204"/>
              </a:rPr>
              <a:t>AWS </a:t>
            </a:r>
            <a:r>
              <a:rPr lang="en-US" sz="1067" dirty="0">
                <a:solidFill>
                  <a:srgbClr val="000000"/>
                </a:solidFill>
                <a:latin typeface="Arial" panose="020B0604020202020204"/>
              </a:rPr>
              <a:t>Cloud to enable future cloud vision for Adaptive Data Foundation™ to simplify &amp; transform the existing data landscape into a future-ready responsive data foundation capable of further and faster intelligence across the enterprise. The salient features of proposed solution includes</a:t>
            </a:r>
          </a:p>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Fit-gap analysis to analyze existing people, process and tools and define overall target operating model</a:t>
            </a:r>
          </a:p>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A pre-engineered “build” approach using our Intelligent Data Works (IDW)</a:t>
            </a:r>
          </a:p>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Phased approach to minimize time to value and scale based on the success of each phase</a:t>
            </a:r>
          </a:p>
        </p:txBody>
      </p:sp>
      <p:sp>
        <p:nvSpPr>
          <p:cNvPr id="16" name="Rectangle 15"/>
          <p:cNvSpPr/>
          <p:nvPr/>
        </p:nvSpPr>
        <p:spPr>
          <a:xfrm>
            <a:off x="4469134" y="4687751"/>
            <a:ext cx="188865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89" eaLnBrk="0" hangingPunct="0">
              <a:defRPr/>
            </a:pPr>
            <a:r>
              <a:rPr lang="en-US" sz="1467" b="1" dirty="0">
                <a:solidFill>
                  <a:srgbClr val="0033A0"/>
                </a:solidFill>
                <a:latin typeface="Arial" panose="020B0604020202020204"/>
                <a:cs typeface="Calibri" panose="020F0502020204030204" pitchFamily="34" charset="0"/>
              </a:rPr>
              <a:t>Business Outcome</a:t>
            </a:r>
          </a:p>
        </p:txBody>
      </p:sp>
      <p:sp>
        <p:nvSpPr>
          <p:cNvPr id="17" name="Rectangle 16"/>
          <p:cNvSpPr/>
          <p:nvPr/>
        </p:nvSpPr>
        <p:spPr>
          <a:xfrm>
            <a:off x="4355688" y="4969335"/>
            <a:ext cx="7755392" cy="661912"/>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Rapid Cloud Migration and ready to play with cloud template for Redshift </a:t>
            </a:r>
            <a:r>
              <a:rPr lang="en-US" sz="1067" dirty="0" smtClean="0">
                <a:solidFill>
                  <a:srgbClr val="000000"/>
                </a:solidFill>
                <a:latin typeface="Arial" panose="020B0604020202020204"/>
              </a:rPr>
              <a:t>AWS</a:t>
            </a:r>
            <a:endParaRPr lang="en-US" sz="1067" dirty="0">
              <a:solidFill>
                <a:srgbClr val="000000"/>
              </a:solidFill>
              <a:latin typeface="Arial" panose="020B0604020202020204"/>
            </a:endParaRPr>
          </a:p>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Reduced TCO with cloud-ready future vision</a:t>
            </a:r>
          </a:p>
          <a:p>
            <a:pPr marL="243834" indent="-243834" defTabSz="1950622" fontAlgn="base">
              <a:spcBef>
                <a:spcPts val="267"/>
              </a:spcBef>
              <a:spcAft>
                <a:spcPct val="0"/>
              </a:spcAft>
              <a:buClr>
                <a:srgbClr val="000000"/>
              </a:buClr>
              <a:buSzPct val="80000"/>
              <a:buFont typeface="Wingdings" panose="05000000000000000000" pitchFamily="2" charset="2"/>
              <a:buChar char="§"/>
              <a:defRPr/>
            </a:pPr>
            <a:r>
              <a:rPr lang="en-US" sz="1067" dirty="0">
                <a:solidFill>
                  <a:srgbClr val="000000"/>
                </a:solidFill>
                <a:latin typeface="Arial" panose="020B0604020202020204"/>
              </a:rPr>
              <a:t>Automation through Intelligent Data Works toolkit for faster returns and smarter delivery</a:t>
            </a:r>
          </a:p>
        </p:txBody>
      </p:sp>
      <p:sp>
        <p:nvSpPr>
          <p:cNvPr id="18" name="Rectangle 17"/>
          <p:cNvSpPr/>
          <p:nvPr/>
        </p:nvSpPr>
        <p:spPr>
          <a:xfrm>
            <a:off x="4469133" y="4330114"/>
            <a:ext cx="7722867" cy="256545"/>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1950622">
              <a:spcBef>
                <a:spcPts val="400"/>
              </a:spcBef>
            </a:pPr>
            <a:r>
              <a:rPr lang="en-US" sz="1067" dirty="0">
                <a:effectLst>
                  <a:outerShdw blurRad="63500" sx="102000" sy="102000" algn="ctr" rotWithShape="0">
                    <a:prstClr val="white">
                      <a:alpha val="40000"/>
                    </a:prstClr>
                  </a:outerShdw>
                </a:effectLst>
                <a:latin typeface="Arial" panose="020B0604020202020204"/>
                <a:cs typeface="Calibri" panose="020F0502020204030204" pitchFamily="34" charset="0"/>
              </a:rPr>
              <a:t>Technology Stack</a:t>
            </a:r>
            <a:r>
              <a:rPr lang="en-US" sz="1067" dirty="0">
                <a:solidFill>
                  <a:srgbClr val="00B140"/>
                </a:solidFill>
                <a:effectLst>
                  <a:outerShdw blurRad="63500" sx="102000" sy="102000" algn="ctr" rotWithShape="0">
                    <a:prstClr val="white">
                      <a:alpha val="40000"/>
                    </a:prstClr>
                  </a:outerShdw>
                </a:effectLst>
                <a:latin typeface="Arial" panose="020B0604020202020204"/>
                <a:cs typeface="Calibri" panose="020F0502020204030204" pitchFamily="34" charset="0"/>
              </a:rPr>
              <a:t>: </a:t>
            </a:r>
            <a:r>
              <a:rPr lang="en-US" sz="1067" dirty="0" smtClean="0">
                <a:solidFill>
                  <a:srgbClr val="000000"/>
                </a:solidFill>
                <a:effectLst>
                  <a:outerShdw blurRad="63500" sx="102000" sy="102000" algn="ctr" rotWithShape="0">
                    <a:prstClr val="white">
                      <a:alpha val="40000"/>
                    </a:prstClr>
                  </a:outerShdw>
                </a:effectLst>
                <a:latin typeface="Arial" panose="020B0604020202020204"/>
                <a:cs typeface="Calibri" panose="020F0502020204030204" pitchFamily="34" charset="0"/>
              </a:rPr>
              <a:t>AWS </a:t>
            </a:r>
            <a:r>
              <a:rPr lang="en-US" sz="1067" dirty="0">
                <a:solidFill>
                  <a:srgbClr val="000000"/>
                </a:solidFill>
                <a:effectLst>
                  <a:outerShdw blurRad="63500" sx="102000" sy="102000" algn="ctr" rotWithShape="0">
                    <a:prstClr val="white">
                      <a:alpha val="40000"/>
                    </a:prstClr>
                  </a:outerShdw>
                </a:effectLst>
                <a:latin typeface="Arial" panose="020B0604020202020204"/>
                <a:cs typeface="Calibri" panose="020F0502020204030204" pitchFamily="34" charset="0"/>
              </a:rPr>
              <a:t>| </a:t>
            </a:r>
            <a:r>
              <a:rPr lang="en-US" sz="1067" dirty="0">
                <a:solidFill>
                  <a:srgbClr val="000000"/>
                </a:solidFill>
                <a:latin typeface="Arial" panose="020B0604020202020204"/>
                <a:cs typeface="Segoe UI" pitchFamily="34" charset="0"/>
              </a:rPr>
              <a:t>Teradata</a:t>
            </a:r>
            <a:endParaRPr lang="en-US" sz="1067" kern="0" dirty="0">
              <a:solidFill>
                <a:srgbClr val="141414"/>
              </a:solidFill>
              <a:latin typeface="Arial" panose="020B0604020202020204"/>
              <a:cs typeface="Calibri" panose="020F0502020204030204" pitchFamily="34" charset="0"/>
            </a:endParaRPr>
          </a:p>
        </p:txBody>
      </p:sp>
      <p:cxnSp>
        <p:nvCxnSpPr>
          <p:cNvPr id="19" name="Straight Connector 18"/>
          <p:cNvCxnSpPr/>
          <p:nvPr/>
        </p:nvCxnSpPr>
        <p:spPr bwMode="auto">
          <a:xfrm>
            <a:off x="3731178" y="2682979"/>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cxnSp>
        <p:nvCxnSpPr>
          <p:cNvPr id="20" name="Straight Connector 19"/>
          <p:cNvCxnSpPr/>
          <p:nvPr/>
        </p:nvCxnSpPr>
        <p:spPr bwMode="auto">
          <a:xfrm>
            <a:off x="3724778" y="4631433"/>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grpSp>
        <p:nvGrpSpPr>
          <p:cNvPr id="21" name="Group 20"/>
          <p:cNvGrpSpPr/>
          <p:nvPr/>
        </p:nvGrpSpPr>
        <p:grpSpPr>
          <a:xfrm>
            <a:off x="2" y="2785260"/>
            <a:ext cx="3096183" cy="1100744"/>
            <a:chOff x="-9716" y="3060034"/>
            <a:chExt cx="3039924" cy="1179487"/>
          </a:xfrm>
        </p:grpSpPr>
        <p:sp>
          <p:nvSpPr>
            <p:cNvPr id="22" name="Rectangle 21"/>
            <p:cNvSpPr/>
            <p:nvPr/>
          </p:nvSpPr>
          <p:spPr>
            <a:xfrm>
              <a:off x="-9716" y="3060034"/>
              <a:ext cx="1454430" cy="1175804"/>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1200" dirty="0">
                <a:solidFill>
                  <a:sysClr val="window" lastClr="FFFFFF"/>
                </a:solidFill>
                <a:latin typeface="Arial" panose="020B0604020202020204"/>
              </a:endParaRPr>
            </a:p>
          </p:txBody>
        </p:sp>
        <p:sp>
          <p:nvSpPr>
            <p:cNvPr id="23" name="Parallelogram 22"/>
            <p:cNvSpPr/>
            <p:nvPr/>
          </p:nvSpPr>
          <p:spPr>
            <a:xfrm>
              <a:off x="962972" y="3067215"/>
              <a:ext cx="2067236" cy="1172306"/>
            </a:xfrm>
            <a:prstGeom prst="parallelogram">
              <a:avLst>
                <a:gd name="adj" fmla="val 0"/>
              </a:avLst>
            </a:prstGeom>
            <a:solidFill>
              <a:schemeClr val="accent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116" fontAlgn="base">
                <a:spcBef>
                  <a:spcPct val="0"/>
                </a:spcBef>
                <a:spcAft>
                  <a:spcPct val="0"/>
                </a:spcAft>
              </a:pPr>
              <a:r>
                <a:rPr lang="en-US" sz="1200" b="1" kern="0" dirty="0">
                  <a:solidFill>
                    <a:prstClr val="white"/>
                  </a:solidFill>
                  <a:latin typeface="Arial" panose="020B0604020202020204"/>
                  <a:ea typeface="ＭＳ Ｐゴシック" pitchFamily="-112" charset="-128"/>
                  <a:cs typeface="Calibri" panose="020F0502020204030204" pitchFamily="34" charset="0"/>
                </a:rPr>
                <a:t>Future-ready responsive Data Foundation</a:t>
              </a:r>
            </a:p>
          </p:txBody>
        </p:sp>
      </p:grpSp>
      <p:pic>
        <p:nvPicPr>
          <p:cNvPr id="24" name="Picture 2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91503" y="1254467"/>
            <a:ext cx="518512" cy="528995"/>
          </a:xfrm>
          <a:prstGeom prst="rect">
            <a:avLst/>
          </a:prstGeom>
          <a:noFill/>
          <a:ln>
            <a:noFill/>
          </a:ln>
        </p:spPr>
      </p:pic>
      <p:pic>
        <p:nvPicPr>
          <p:cNvPr id="25" name="Picture 24" descr="http://www.volico.com/wp-content/uploads/2011/03/Dedicated-Servers-icon.png"/>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59842" y="1820418"/>
            <a:ext cx="618121" cy="65440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 y="3958155"/>
            <a:ext cx="1524469" cy="986248"/>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2400" dirty="0">
              <a:solidFill>
                <a:sysClr val="window" lastClr="FFFFFF"/>
              </a:solidFill>
              <a:latin typeface="Arial" panose="020B0604020202020204"/>
            </a:endParaRPr>
          </a:p>
        </p:txBody>
      </p:sp>
      <p:sp>
        <p:nvSpPr>
          <p:cNvPr id="28" name="Parallelogram 27"/>
          <p:cNvSpPr/>
          <p:nvPr/>
        </p:nvSpPr>
        <p:spPr>
          <a:xfrm>
            <a:off x="990689" y="3996255"/>
            <a:ext cx="2105495" cy="986764"/>
          </a:xfrm>
          <a:prstGeom prst="parallelogram">
            <a:avLst>
              <a:gd name="adj" fmla="val 0"/>
            </a:avLst>
          </a:prstGeom>
          <a:solidFill>
            <a:schemeClr val="tx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219116" fontAlgn="base">
              <a:spcBef>
                <a:spcPct val="0"/>
              </a:spcBef>
              <a:spcAft>
                <a:spcPct val="0"/>
              </a:spcAft>
            </a:pPr>
            <a:r>
              <a:rPr lang="en-US" sz="1200" b="1" kern="0" dirty="0" smtClean="0">
                <a:solidFill>
                  <a:prstClr val="white"/>
                </a:solidFill>
                <a:latin typeface="Arial" panose="020B0604020202020204"/>
                <a:ea typeface="ＭＳ Ｐゴシック" pitchFamily="-112" charset="-128"/>
                <a:cs typeface="Calibri" panose="020F0502020204030204" pitchFamily="34" charset="0"/>
              </a:rPr>
              <a:t>AWS </a:t>
            </a:r>
            <a:r>
              <a:rPr lang="en-US" sz="1200" b="1" kern="0" dirty="0">
                <a:solidFill>
                  <a:prstClr val="white"/>
                </a:solidFill>
                <a:latin typeface="Arial" panose="020B0604020202020204"/>
                <a:ea typeface="ＭＳ Ｐゴシック" pitchFamily="-112" charset="-128"/>
                <a:cs typeface="Calibri" panose="020F0502020204030204" pitchFamily="34" charset="0"/>
              </a:rPr>
              <a:t>partnership and endorsement of solution</a:t>
            </a:r>
          </a:p>
        </p:txBody>
      </p:sp>
      <p:pic>
        <p:nvPicPr>
          <p:cNvPr id="30" name="Picture 16" descr="http://www.bairanalytics.com/wp-content/themes/TPQ/multimedia/images/Icon-LG-TrainingServices.png"/>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0836" y="4106384"/>
            <a:ext cx="541240" cy="5674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https://cdn2.iconfinder.com/data/icons/windows-8-metro-style/256/data_recovery.png"/>
          <p:cNvPicPr>
            <a:picLocks noChangeAspect="1" noChangeArrowheads="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035" y="3017634"/>
            <a:ext cx="522735" cy="52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03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Enterprise data lake implementation @ leading pharmaceutical company</a:t>
            </a:r>
            <a:endParaRPr lang="en-US" dirty="0"/>
          </a:p>
        </p:txBody>
      </p:sp>
      <p:sp>
        <p:nvSpPr>
          <p:cNvPr id="3" name="Footer Placeholder 2"/>
          <p:cNvSpPr>
            <a:spLocks noGrp="1"/>
          </p:cNvSpPr>
          <p:nvPr>
            <p:ph type="ftr" sz="quarter" idx="3"/>
          </p:nvPr>
        </p:nvSpPr>
        <p:spPr/>
        <p:txBody>
          <a:bodyPr/>
          <a:lstStyle/>
          <a:p>
            <a:r>
              <a:rPr lang="en-US"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34</a:t>
            </a:fld>
            <a:endParaRPr lang="en-US" dirty="0"/>
          </a:p>
        </p:txBody>
      </p:sp>
      <p:sp>
        <p:nvSpPr>
          <p:cNvPr id="82" name="Rectangle 81"/>
          <p:cNvSpPr/>
          <p:nvPr/>
        </p:nvSpPr>
        <p:spPr>
          <a:xfrm>
            <a:off x="269056" y="1062754"/>
            <a:ext cx="3305139" cy="318100"/>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89" eaLnBrk="0" hangingPunct="0">
              <a:defRPr/>
            </a:pPr>
            <a:r>
              <a:rPr lang="en-US" sz="1467" b="1" dirty="0">
                <a:solidFill>
                  <a:srgbClr val="0033A0"/>
                </a:solidFill>
                <a:effectLst>
                  <a:outerShdw blurRad="63500" sx="102000" sy="102000" algn="ctr" rotWithShape="0">
                    <a:prstClr val="white">
                      <a:alpha val="40000"/>
                    </a:prstClr>
                  </a:outerShdw>
                </a:effectLst>
                <a:latin typeface="Arial" panose="020B0604020202020204"/>
                <a:cs typeface="Calibri" panose="020F0502020204030204" pitchFamily="34" charset="0"/>
              </a:rPr>
              <a:t>Key Highlights</a:t>
            </a:r>
          </a:p>
        </p:txBody>
      </p:sp>
      <p:pic>
        <p:nvPicPr>
          <p:cNvPr id="84" name="Picture 83"/>
          <p:cNvPicPr>
            <a:picLocks noChangeAspect="1"/>
          </p:cNvPicPr>
          <p:nvPr/>
        </p:nvPicPr>
        <p:blipFill rotWithShape="1">
          <a:blip r:embed="rId2" cstate="print">
            <a:clrChange>
              <a:clrFrom>
                <a:srgbClr val="FFFEF6"/>
              </a:clrFrom>
              <a:clrTo>
                <a:srgbClr val="FFFEF6">
                  <a:alpha val="0"/>
                </a:srgbClr>
              </a:clrTo>
            </a:clrChange>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34497" r="15387"/>
          <a:stretch/>
        </p:blipFill>
        <p:spPr>
          <a:xfrm>
            <a:off x="3603635" y="2897479"/>
            <a:ext cx="630671" cy="502519"/>
          </a:xfrm>
          <a:prstGeom prst="rect">
            <a:avLst/>
          </a:prstGeom>
        </p:spPr>
      </p:pic>
      <p:pic>
        <p:nvPicPr>
          <p:cNvPr id="85" name="Picture 84"/>
          <p:cNvPicPr>
            <a:picLocks noChangeAspect="1"/>
          </p:cNvPicPr>
          <p:nvPr/>
        </p:nvPicPr>
        <p:blipFill rotWithShape="1">
          <a:blip r:embed="rId4">
            <a:duotone>
              <a:schemeClr val="accent1">
                <a:shade val="45000"/>
                <a:satMod val="135000"/>
              </a:schemeClr>
              <a:prstClr val="white"/>
            </a:duotone>
            <a:extLst/>
          </a:blip>
          <a:srcRect l="10898" t="14174" r="59379" b="22575"/>
          <a:stretch/>
        </p:blipFill>
        <p:spPr>
          <a:xfrm>
            <a:off x="3656925" y="4924804"/>
            <a:ext cx="598235" cy="627845"/>
          </a:xfrm>
          <a:prstGeom prst="rect">
            <a:avLst/>
          </a:prstGeom>
          <a:noFill/>
          <a:ln>
            <a:noFill/>
          </a:ln>
        </p:spPr>
      </p:pic>
      <p:grpSp>
        <p:nvGrpSpPr>
          <p:cNvPr id="86" name="Group 85"/>
          <p:cNvGrpSpPr/>
          <p:nvPr/>
        </p:nvGrpSpPr>
        <p:grpSpPr>
          <a:xfrm>
            <a:off x="4355688" y="1153741"/>
            <a:ext cx="7673064" cy="1582647"/>
            <a:chOff x="4354100" y="537594"/>
            <a:chExt cx="7673064" cy="1582644"/>
          </a:xfrm>
        </p:grpSpPr>
        <p:sp>
          <p:nvSpPr>
            <p:cNvPr id="87" name="Rectangle 86"/>
            <p:cNvSpPr/>
            <p:nvPr/>
          </p:nvSpPr>
          <p:spPr>
            <a:xfrm>
              <a:off x="4383008" y="537594"/>
              <a:ext cx="1776447" cy="318099"/>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457189" eaLnBrk="0" hangingPunct="0">
                <a:defRPr/>
              </a:pPr>
              <a:r>
                <a:rPr lang="en-US" sz="1467" b="1" dirty="0">
                  <a:solidFill>
                    <a:srgbClr val="0033A0"/>
                  </a:solidFill>
                  <a:effectLst>
                    <a:outerShdw blurRad="63500" sx="102000" sy="102000" algn="ctr" rotWithShape="0">
                      <a:prstClr val="white">
                        <a:alpha val="40000"/>
                      </a:prstClr>
                    </a:outerShdw>
                  </a:effectLst>
                  <a:latin typeface="Arial" panose="020B0604020202020204"/>
                  <a:cs typeface="Calibri" panose="020F0502020204030204" pitchFamily="34" charset="0"/>
                </a:rPr>
                <a:t>Business Drivers </a:t>
              </a:r>
            </a:p>
          </p:txBody>
        </p:sp>
        <p:sp>
          <p:nvSpPr>
            <p:cNvPr id="88" name="Rectangle 87"/>
            <p:cNvSpPr/>
            <p:nvPr/>
          </p:nvSpPr>
          <p:spPr>
            <a:xfrm>
              <a:off x="4354100" y="796416"/>
              <a:ext cx="7673064" cy="1323822"/>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137577" indent="-137577" defTabSz="1218928">
                <a:lnSpc>
                  <a:spcPct val="125000"/>
                </a:lnSpc>
                <a:buFont typeface="Arial" panose="020B0604020202020204" pitchFamily="34" charset="0"/>
                <a:buChar char="•"/>
                <a:defRPr/>
              </a:pPr>
              <a:r>
                <a:rPr lang="en-US" sz="1067" kern="0" dirty="0">
                  <a:solidFill>
                    <a:srgbClr val="021628"/>
                  </a:solidFill>
                  <a:latin typeface="Arial" panose="020B0604020202020204"/>
                  <a:cs typeface="Calibri" pitchFamily="34" charset="0"/>
                </a:rPr>
                <a:t>Establish an enterprise grade, template driven, multi cloud,  modern  data lake hosting variety of data sources to enable Client to be data driven organization.</a:t>
              </a:r>
            </a:p>
            <a:p>
              <a:pPr marL="137577" indent="-137577" defTabSz="1218928">
                <a:lnSpc>
                  <a:spcPct val="125000"/>
                </a:lnSpc>
                <a:buFont typeface="Arial" panose="020B0604020202020204" pitchFamily="34" charset="0"/>
                <a:buChar char="•"/>
                <a:defRPr/>
              </a:pPr>
              <a:r>
                <a:rPr lang="en-US" sz="1067" kern="0" dirty="0">
                  <a:solidFill>
                    <a:srgbClr val="021628"/>
                  </a:solidFill>
                  <a:latin typeface="Arial" panose="020B0604020202020204"/>
                  <a:cs typeface="Calibri" pitchFamily="34" charset="0"/>
                </a:rPr>
                <a:t>Gain deeper visibility into marketing ROI through integrated cross-channel spend and sales through focused interactive dashboards, harmonized KPIs, targeted at sales &amp; brand leaders</a:t>
              </a:r>
            </a:p>
            <a:p>
              <a:pPr marL="137577" indent="-137577" defTabSz="1218928">
                <a:lnSpc>
                  <a:spcPct val="125000"/>
                </a:lnSpc>
                <a:buFont typeface="Arial" panose="020B0604020202020204" pitchFamily="34" charset="0"/>
                <a:buChar char="•"/>
                <a:defRPr/>
              </a:pPr>
              <a:r>
                <a:rPr lang="en-US" sz="1067" kern="0" dirty="0">
                  <a:solidFill>
                    <a:srgbClr val="021628"/>
                  </a:solidFill>
                  <a:latin typeface="Arial" panose="020B0604020202020204"/>
                  <a:cs typeface="Calibri" pitchFamily="34" charset="0"/>
                </a:rPr>
                <a:t>Leverage data for advanced physician segmentation and targeting, stock-out predictions and next-best action for engagement.</a:t>
              </a:r>
            </a:p>
          </p:txBody>
        </p:sp>
      </p:grpSp>
      <p:grpSp>
        <p:nvGrpSpPr>
          <p:cNvPr id="89" name="Group 88"/>
          <p:cNvGrpSpPr/>
          <p:nvPr/>
        </p:nvGrpSpPr>
        <p:grpSpPr>
          <a:xfrm>
            <a:off x="0" y="1388052"/>
            <a:ext cx="3096184" cy="1040587"/>
            <a:chOff x="-69768" y="2404154"/>
            <a:chExt cx="3096185" cy="1040587"/>
          </a:xfrm>
        </p:grpSpPr>
        <p:sp>
          <p:nvSpPr>
            <p:cNvPr id="90" name="Rectangle 89"/>
            <p:cNvSpPr/>
            <p:nvPr/>
          </p:nvSpPr>
          <p:spPr>
            <a:xfrm>
              <a:off x="-69768" y="2406642"/>
              <a:ext cx="1541375" cy="1038099"/>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1200" dirty="0">
                <a:solidFill>
                  <a:sysClr val="window" lastClr="FFFFFF"/>
                </a:solidFill>
                <a:latin typeface="Arial" panose="020B0604020202020204"/>
              </a:endParaRPr>
            </a:p>
          </p:txBody>
        </p:sp>
        <p:sp>
          <p:nvSpPr>
            <p:cNvPr id="91" name="Parallelogram 90"/>
            <p:cNvSpPr/>
            <p:nvPr/>
          </p:nvSpPr>
          <p:spPr>
            <a:xfrm>
              <a:off x="920923" y="2404154"/>
              <a:ext cx="2105494" cy="1040587"/>
            </a:xfrm>
            <a:prstGeom prst="parallelogram">
              <a:avLst>
                <a:gd name="adj" fmla="val 0"/>
              </a:avLst>
            </a:prstGeom>
            <a:solidFill>
              <a:schemeClr val="tx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015737" fontAlgn="base">
                <a:spcBef>
                  <a:spcPct val="0"/>
                </a:spcBef>
                <a:spcAft>
                  <a:spcPct val="0"/>
                </a:spcAft>
              </a:pPr>
              <a:r>
                <a:rPr lang="en-US" sz="1467" b="1" kern="0" dirty="0">
                  <a:solidFill>
                    <a:prstClr val="white"/>
                  </a:solidFill>
                  <a:latin typeface="Arial" panose="020B0604020202020204"/>
                  <a:ea typeface="ＭＳ Ｐゴシック" pitchFamily="-112" charset="-128"/>
                  <a:cs typeface="Calibri" panose="020F0502020204030204" pitchFamily="34" charset="0"/>
                </a:rPr>
                <a:t>8 </a:t>
              </a:r>
              <a:r>
                <a:rPr lang="en-US" sz="1200" b="1" kern="0" dirty="0">
                  <a:solidFill>
                    <a:prstClr val="white"/>
                  </a:solidFill>
                  <a:latin typeface="Arial" panose="020B0604020202020204"/>
                  <a:ea typeface="ＭＳ Ｐゴシック" pitchFamily="-112" charset="-128"/>
                  <a:cs typeface="Calibri" panose="020F0502020204030204" pitchFamily="34" charset="0"/>
                </a:rPr>
                <a:t>TB data warehouse re-engineered</a:t>
              </a:r>
            </a:p>
          </p:txBody>
        </p:sp>
      </p:grpSp>
      <p:sp>
        <p:nvSpPr>
          <p:cNvPr id="93" name="Rectangle 92"/>
          <p:cNvSpPr/>
          <p:nvPr/>
        </p:nvSpPr>
        <p:spPr>
          <a:xfrm>
            <a:off x="4347229" y="2774095"/>
            <a:ext cx="191590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89" eaLnBrk="0" hangingPunct="0">
              <a:defRPr/>
            </a:pPr>
            <a:r>
              <a:rPr lang="en-US" sz="1467" b="1" dirty="0">
                <a:latin typeface="Arial" panose="020B0604020202020204"/>
                <a:cs typeface="Calibri" panose="020F0502020204030204" pitchFamily="34" charset="0"/>
              </a:rPr>
              <a:t>Solution Highlights</a:t>
            </a:r>
          </a:p>
        </p:txBody>
      </p:sp>
      <p:sp>
        <p:nvSpPr>
          <p:cNvPr id="94" name="Rectangle 93"/>
          <p:cNvSpPr/>
          <p:nvPr/>
        </p:nvSpPr>
        <p:spPr>
          <a:xfrm>
            <a:off x="4355688" y="3035566"/>
            <a:ext cx="7723389" cy="1118576"/>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38114" indent="-238114" defTabSz="1218928" fontAlgn="base">
              <a:lnSpc>
                <a:spcPct val="125000"/>
              </a:lnSpc>
              <a:spcBef>
                <a:spcPct val="0"/>
              </a:spcBef>
              <a:spcAft>
                <a:spcPct val="0"/>
              </a:spcAft>
              <a:buFont typeface="Arial" panose="020B0604020202020204" pitchFamily="34" charset="0"/>
              <a:buChar char="•"/>
              <a:defRPr/>
            </a:pPr>
            <a:r>
              <a:rPr lang="en-US" sz="1067" kern="0" dirty="0">
                <a:solidFill>
                  <a:srgbClr val="021628"/>
                </a:solidFill>
                <a:latin typeface="Arial" panose="020B0604020202020204"/>
                <a:cs typeface="Calibri" pitchFamily="34" charset="0"/>
              </a:rPr>
              <a:t>Global cloud formation template which can be adapted regionally/ business unit wise. </a:t>
            </a:r>
          </a:p>
          <a:p>
            <a:pPr marL="238114" indent="-238114" defTabSz="1218928" fontAlgn="base">
              <a:lnSpc>
                <a:spcPct val="125000"/>
              </a:lnSpc>
              <a:spcBef>
                <a:spcPct val="0"/>
              </a:spcBef>
              <a:spcAft>
                <a:spcPct val="0"/>
              </a:spcAft>
              <a:buFont typeface="Arial" panose="020B0604020202020204" pitchFamily="34" charset="0"/>
              <a:buChar char="•"/>
              <a:defRPr/>
            </a:pPr>
            <a:r>
              <a:rPr lang="en-US" sz="1067" kern="0" dirty="0">
                <a:solidFill>
                  <a:srgbClr val="021628"/>
                </a:solidFill>
                <a:latin typeface="Arial" panose="020B0604020202020204"/>
                <a:cs typeface="Calibri" pitchFamily="34" charset="0"/>
              </a:rPr>
              <a:t>Integrated multiple channels, regions, brands on single platform (sales, CRM, email, web, banner, TV, paid search…)</a:t>
            </a:r>
          </a:p>
          <a:p>
            <a:pPr marL="238114" indent="-238114" defTabSz="1218928" fontAlgn="base">
              <a:lnSpc>
                <a:spcPct val="125000"/>
              </a:lnSpc>
              <a:spcBef>
                <a:spcPct val="0"/>
              </a:spcBef>
              <a:spcAft>
                <a:spcPct val="0"/>
              </a:spcAft>
              <a:buFont typeface="Arial" panose="020B0604020202020204" pitchFamily="34" charset="0"/>
              <a:buChar char="•"/>
              <a:defRPr/>
            </a:pPr>
            <a:r>
              <a:rPr lang="en-US" sz="1067" kern="0" dirty="0">
                <a:solidFill>
                  <a:srgbClr val="021628"/>
                </a:solidFill>
                <a:latin typeface="Arial" panose="020B0604020202020204"/>
                <a:cs typeface="Calibri" pitchFamily="34" charset="0"/>
              </a:rPr>
              <a:t>In built data contracting &amp; data governance for integrated data delivery for AI/ML capabilities.</a:t>
            </a:r>
          </a:p>
          <a:p>
            <a:pPr marL="238114" indent="-238114" defTabSz="1218928" fontAlgn="base">
              <a:lnSpc>
                <a:spcPct val="125000"/>
              </a:lnSpc>
              <a:spcBef>
                <a:spcPct val="0"/>
              </a:spcBef>
              <a:spcAft>
                <a:spcPct val="0"/>
              </a:spcAft>
              <a:buFont typeface="Arial" panose="020B0604020202020204" pitchFamily="34" charset="0"/>
              <a:buChar char="•"/>
              <a:defRPr/>
            </a:pPr>
            <a:r>
              <a:rPr lang="en-US" sz="1067" kern="0" dirty="0">
                <a:solidFill>
                  <a:srgbClr val="021628"/>
                </a:solidFill>
                <a:latin typeface="Arial" panose="020B0604020202020204"/>
                <a:cs typeface="Calibri" pitchFamily="34" charset="0"/>
              </a:rPr>
              <a:t>Technology stack:</a:t>
            </a:r>
          </a:p>
          <a:p>
            <a:pPr defTabSz="1218928" fontAlgn="base">
              <a:lnSpc>
                <a:spcPct val="125000"/>
              </a:lnSpc>
              <a:spcBef>
                <a:spcPct val="0"/>
              </a:spcBef>
              <a:spcAft>
                <a:spcPct val="0"/>
              </a:spcAft>
              <a:defRPr/>
            </a:pPr>
            <a:endParaRPr lang="en-US" sz="1067" kern="0" dirty="0">
              <a:solidFill>
                <a:srgbClr val="021628"/>
              </a:solidFill>
              <a:latin typeface="Arial" panose="020B0604020202020204"/>
              <a:cs typeface="Calibri" pitchFamily="34" charset="0"/>
            </a:endParaRPr>
          </a:p>
        </p:txBody>
      </p:sp>
      <p:sp>
        <p:nvSpPr>
          <p:cNvPr id="95" name="Rectangle 94"/>
          <p:cNvSpPr/>
          <p:nvPr/>
        </p:nvSpPr>
        <p:spPr>
          <a:xfrm>
            <a:off x="4469134" y="4871283"/>
            <a:ext cx="1888659" cy="318100"/>
          </a:xfrm>
          <a:prstGeom prst="rect">
            <a:avLst/>
          </a:prstGeom>
        </p:spPr>
        <p:txBody>
          <a:bodyPr wrap="non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defTabSz="457189" eaLnBrk="0" hangingPunct="0">
              <a:defRPr/>
            </a:pPr>
            <a:r>
              <a:rPr lang="en-US" sz="1467" b="1" dirty="0">
                <a:solidFill>
                  <a:srgbClr val="0033A0"/>
                </a:solidFill>
                <a:latin typeface="Arial" panose="020B0604020202020204"/>
                <a:cs typeface="Calibri" panose="020F0502020204030204" pitchFamily="34" charset="0"/>
              </a:rPr>
              <a:t>Business Outcome</a:t>
            </a:r>
          </a:p>
        </p:txBody>
      </p:sp>
      <p:sp>
        <p:nvSpPr>
          <p:cNvPr id="96" name="Rectangle 95"/>
          <p:cNvSpPr/>
          <p:nvPr/>
        </p:nvSpPr>
        <p:spPr>
          <a:xfrm>
            <a:off x="4355688" y="5152867"/>
            <a:ext cx="7755392" cy="749179"/>
          </a:xfrm>
          <a:prstGeom prst="rect">
            <a:avLst/>
          </a:prstGeom>
        </p:spPr>
        <p:txBody>
          <a:bodyPr wrap="square">
            <a:spAutoFit/>
          </a:bodyP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marL="228594" indent="-228594" defTabSz="914377">
              <a:buSzPct val="80000"/>
              <a:buFont typeface="Wingdings" panose="05000000000000000000" pitchFamily="2" charset="2"/>
              <a:buChar char="§"/>
            </a:pPr>
            <a:r>
              <a:rPr lang="en-US" sz="1067" dirty="0">
                <a:solidFill>
                  <a:prstClr val="black"/>
                </a:solidFill>
                <a:latin typeface="Arial" panose="020B0604020202020204"/>
              </a:rPr>
              <a:t>Improved Customer Experience &amp; Satisfaction through coordinated, tailored  &amp; personalized interactions.</a:t>
            </a:r>
          </a:p>
          <a:p>
            <a:pPr marL="228594" indent="-228594" defTabSz="914377">
              <a:buSzPct val="80000"/>
              <a:buFont typeface="Wingdings" panose="05000000000000000000" pitchFamily="2" charset="2"/>
              <a:buChar char="§"/>
            </a:pPr>
            <a:r>
              <a:rPr lang="en-US" sz="1067" dirty="0">
                <a:solidFill>
                  <a:prstClr val="black"/>
                </a:solidFill>
                <a:latin typeface="Arial" panose="020B0604020202020204"/>
              </a:rPr>
              <a:t>Increased customer loyalty and balanced engagement frequency aligned with preferences.</a:t>
            </a:r>
          </a:p>
          <a:p>
            <a:pPr marL="228594" indent="-228594" defTabSz="914377">
              <a:buSzPct val="80000"/>
              <a:buFont typeface="Wingdings" panose="05000000000000000000" pitchFamily="2" charset="2"/>
              <a:buChar char="§"/>
            </a:pPr>
            <a:r>
              <a:rPr lang="en-US" sz="1067" dirty="0">
                <a:solidFill>
                  <a:prstClr val="black"/>
                </a:solidFill>
                <a:latin typeface="Arial" panose="020B0604020202020204"/>
              </a:rPr>
              <a:t>Marketing Effectiveness &amp; Revenue Lift through optimized investments based on channel efficiency &amp; brand lifecycle</a:t>
            </a:r>
          </a:p>
          <a:p>
            <a:pPr marL="228594" indent="-228594" defTabSz="914377">
              <a:buSzPct val="80000"/>
              <a:buFont typeface="Wingdings" panose="05000000000000000000" pitchFamily="2" charset="2"/>
              <a:buChar char="§"/>
            </a:pPr>
            <a:r>
              <a:rPr lang="en-US" sz="1067" dirty="0">
                <a:solidFill>
                  <a:prstClr val="black"/>
                </a:solidFill>
                <a:latin typeface="Arial" panose="020B0604020202020204"/>
              </a:rPr>
              <a:t>Operational Efficiencies &amp; Cost Reduction through aligned Multichannel marketing  &amp; sales force efforts.</a:t>
            </a:r>
          </a:p>
        </p:txBody>
      </p:sp>
      <p:cxnSp>
        <p:nvCxnSpPr>
          <p:cNvPr id="98" name="Straight Connector 97"/>
          <p:cNvCxnSpPr/>
          <p:nvPr/>
        </p:nvCxnSpPr>
        <p:spPr bwMode="auto">
          <a:xfrm>
            <a:off x="3731178" y="2747292"/>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cxnSp>
        <p:nvCxnSpPr>
          <p:cNvPr id="99" name="Straight Connector 98"/>
          <p:cNvCxnSpPr/>
          <p:nvPr/>
        </p:nvCxnSpPr>
        <p:spPr bwMode="auto">
          <a:xfrm>
            <a:off x="3724778" y="4814965"/>
            <a:ext cx="7950388" cy="0"/>
          </a:xfrm>
          <a:prstGeom prst="line">
            <a:avLst/>
          </a:prstGeom>
          <a:solidFill>
            <a:srgbClr val="63AFE5"/>
          </a:solidFill>
          <a:ln w="9525" cap="flat" cmpd="sng" algn="ctr">
            <a:solidFill>
              <a:sysClr val="window" lastClr="FFFFFF">
                <a:lumMod val="75000"/>
              </a:sysClr>
            </a:solidFill>
            <a:prstDash val="solid"/>
            <a:round/>
            <a:headEnd type="none" w="med" len="med"/>
            <a:tailEnd type="none" w="med" len="med"/>
          </a:ln>
          <a:effectLst/>
        </p:spPr>
      </p:cxnSp>
      <p:grpSp>
        <p:nvGrpSpPr>
          <p:cNvPr id="100" name="Group 99"/>
          <p:cNvGrpSpPr/>
          <p:nvPr/>
        </p:nvGrpSpPr>
        <p:grpSpPr>
          <a:xfrm>
            <a:off x="2" y="2519785"/>
            <a:ext cx="3096183" cy="1100744"/>
            <a:chOff x="-9716" y="3060034"/>
            <a:chExt cx="3039924" cy="1179487"/>
          </a:xfrm>
        </p:grpSpPr>
        <p:sp>
          <p:nvSpPr>
            <p:cNvPr id="101" name="Rectangle 100"/>
            <p:cNvSpPr/>
            <p:nvPr/>
          </p:nvSpPr>
          <p:spPr>
            <a:xfrm>
              <a:off x="-9716" y="3060034"/>
              <a:ext cx="1454430" cy="1175804"/>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1200" dirty="0">
                <a:solidFill>
                  <a:sysClr val="window" lastClr="FFFFFF"/>
                </a:solidFill>
                <a:latin typeface="Arial" panose="020B0604020202020204"/>
              </a:endParaRPr>
            </a:p>
          </p:txBody>
        </p:sp>
        <p:sp>
          <p:nvSpPr>
            <p:cNvPr id="102" name="Parallelogram 101"/>
            <p:cNvSpPr/>
            <p:nvPr/>
          </p:nvSpPr>
          <p:spPr>
            <a:xfrm>
              <a:off x="962972" y="3067215"/>
              <a:ext cx="2067236" cy="1172306"/>
            </a:xfrm>
            <a:prstGeom prst="parallelogram">
              <a:avLst>
                <a:gd name="adj" fmla="val 0"/>
              </a:avLst>
            </a:prstGeom>
            <a:solidFill>
              <a:schemeClr val="accent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015737" fontAlgn="base">
                <a:spcBef>
                  <a:spcPct val="0"/>
                </a:spcBef>
                <a:spcAft>
                  <a:spcPct val="0"/>
                </a:spcAft>
              </a:pPr>
              <a:r>
                <a:rPr lang="en-US" sz="1467" b="1" kern="0" dirty="0">
                  <a:solidFill>
                    <a:prstClr val="white"/>
                  </a:solidFill>
                  <a:latin typeface="Arial" panose="020B0604020202020204"/>
                  <a:ea typeface="ＭＳ Ｐゴシック" pitchFamily="-112" charset="-128"/>
                  <a:cs typeface="Calibri" panose="020F0502020204030204" pitchFamily="34" charset="0"/>
                </a:rPr>
                <a:t>60% </a:t>
              </a:r>
              <a:r>
                <a:rPr lang="en-US" sz="1200" b="1" kern="0" dirty="0">
                  <a:solidFill>
                    <a:prstClr val="white"/>
                  </a:solidFill>
                  <a:latin typeface="Arial" panose="020B0604020202020204"/>
                  <a:ea typeface="ＭＳ Ｐゴシック" pitchFamily="-112" charset="-128"/>
                  <a:cs typeface="Calibri" panose="020F0502020204030204" pitchFamily="34" charset="0"/>
                </a:rPr>
                <a:t>decrease in cost of operating data warehouse</a:t>
              </a:r>
            </a:p>
          </p:txBody>
        </p:sp>
      </p:grpSp>
      <p:pic>
        <p:nvPicPr>
          <p:cNvPr id="104" name="Picture 10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91503" y="1234389"/>
            <a:ext cx="518512" cy="528995"/>
          </a:xfrm>
          <a:prstGeom prst="rect">
            <a:avLst/>
          </a:prstGeom>
          <a:noFill/>
          <a:ln>
            <a:noFill/>
          </a:ln>
        </p:spPr>
      </p:pic>
      <p:pic>
        <p:nvPicPr>
          <p:cNvPr id="105" name="Picture 104" descr="http://www.volico.com/wp-content/uploads/2011/03/Dedicated-Servers-icon.png"/>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59842" y="1554943"/>
            <a:ext cx="618121" cy="654407"/>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2" y="3692680"/>
            <a:ext cx="1524469" cy="986248"/>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2400" dirty="0">
              <a:solidFill>
                <a:sysClr val="window" lastClr="FFFFFF"/>
              </a:solidFill>
              <a:latin typeface="Arial" panose="020B0604020202020204"/>
            </a:endParaRPr>
          </a:p>
        </p:txBody>
      </p:sp>
      <p:sp>
        <p:nvSpPr>
          <p:cNvPr id="110" name="Rectangle 109"/>
          <p:cNvSpPr/>
          <p:nvPr/>
        </p:nvSpPr>
        <p:spPr>
          <a:xfrm>
            <a:off x="0" y="4777292"/>
            <a:ext cx="1152301" cy="962907"/>
          </a:xfrm>
          <a:prstGeom prst="rect">
            <a:avLst/>
          </a:prstGeom>
          <a:solidFill>
            <a:schemeClr val="bg1">
              <a:lumMod val="95000"/>
            </a:schemeClr>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lt1"/>
                </a:solidFill>
                <a:latin typeface="+mn-lt"/>
                <a:ea typeface="+mn-ea"/>
                <a:cs typeface="+mn-cs"/>
              </a:defRPr>
            </a:lvl1pPr>
            <a:lvl2pPr marL="731520" algn="l" defTabSz="731520" rtl="0" eaLnBrk="1" latinLnBrk="0" hangingPunct="1">
              <a:defRPr sz="2900" kern="1200">
                <a:solidFill>
                  <a:schemeClr val="lt1"/>
                </a:solidFill>
                <a:latin typeface="+mn-lt"/>
                <a:ea typeface="+mn-ea"/>
                <a:cs typeface="+mn-cs"/>
              </a:defRPr>
            </a:lvl2pPr>
            <a:lvl3pPr marL="1463040" algn="l" defTabSz="731520" rtl="0" eaLnBrk="1" latinLnBrk="0" hangingPunct="1">
              <a:defRPr sz="2900" kern="1200">
                <a:solidFill>
                  <a:schemeClr val="lt1"/>
                </a:solidFill>
                <a:latin typeface="+mn-lt"/>
                <a:ea typeface="+mn-ea"/>
                <a:cs typeface="+mn-cs"/>
              </a:defRPr>
            </a:lvl3pPr>
            <a:lvl4pPr marL="2194560" algn="l" defTabSz="731520" rtl="0" eaLnBrk="1" latinLnBrk="0" hangingPunct="1">
              <a:defRPr sz="2900" kern="1200">
                <a:solidFill>
                  <a:schemeClr val="lt1"/>
                </a:solidFill>
                <a:latin typeface="+mn-lt"/>
                <a:ea typeface="+mn-ea"/>
                <a:cs typeface="+mn-cs"/>
              </a:defRPr>
            </a:lvl4pPr>
            <a:lvl5pPr marL="2926080" algn="l" defTabSz="731520" rtl="0" eaLnBrk="1" latinLnBrk="0" hangingPunct="1">
              <a:defRPr sz="2900" kern="1200">
                <a:solidFill>
                  <a:schemeClr val="lt1"/>
                </a:solidFill>
                <a:latin typeface="+mn-lt"/>
                <a:ea typeface="+mn-ea"/>
                <a:cs typeface="+mn-cs"/>
              </a:defRPr>
            </a:lvl5pPr>
            <a:lvl6pPr marL="3657600" algn="l" defTabSz="731520" rtl="0" eaLnBrk="1" latinLnBrk="0" hangingPunct="1">
              <a:defRPr sz="2900" kern="1200">
                <a:solidFill>
                  <a:schemeClr val="lt1"/>
                </a:solidFill>
                <a:latin typeface="+mn-lt"/>
                <a:ea typeface="+mn-ea"/>
                <a:cs typeface="+mn-cs"/>
              </a:defRPr>
            </a:lvl6pPr>
            <a:lvl7pPr marL="4389120" algn="l" defTabSz="731520" rtl="0" eaLnBrk="1" latinLnBrk="0" hangingPunct="1">
              <a:defRPr sz="2900" kern="1200">
                <a:solidFill>
                  <a:schemeClr val="lt1"/>
                </a:solidFill>
                <a:latin typeface="+mn-lt"/>
                <a:ea typeface="+mn-ea"/>
                <a:cs typeface="+mn-cs"/>
              </a:defRPr>
            </a:lvl7pPr>
            <a:lvl8pPr marL="5120640" algn="l" defTabSz="731520" rtl="0" eaLnBrk="1" latinLnBrk="0" hangingPunct="1">
              <a:defRPr sz="2900" kern="1200">
                <a:solidFill>
                  <a:schemeClr val="lt1"/>
                </a:solidFill>
                <a:latin typeface="+mn-lt"/>
                <a:ea typeface="+mn-ea"/>
                <a:cs typeface="+mn-cs"/>
              </a:defRPr>
            </a:lvl8pPr>
            <a:lvl9pPr marL="5852160" algn="l" defTabSz="731520" rtl="0" eaLnBrk="1" latinLnBrk="0" hangingPunct="1">
              <a:defRPr sz="2900" kern="1200">
                <a:solidFill>
                  <a:schemeClr val="lt1"/>
                </a:solidFill>
                <a:latin typeface="+mn-lt"/>
                <a:ea typeface="+mn-ea"/>
                <a:cs typeface="+mn-cs"/>
              </a:defRPr>
            </a:lvl9pPr>
          </a:lstStyle>
          <a:p>
            <a:pPr algn="ctr" defTabSz="609585">
              <a:defRPr/>
            </a:pPr>
            <a:endParaRPr lang="en-US" sz="2400" dirty="0">
              <a:solidFill>
                <a:sysClr val="window" lastClr="FFFFFF"/>
              </a:solidFill>
              <a:latin typeface="Arial" panose="020B0604020202020204"/>
            </a:endParaRPr>
          </a:p>
        </p:txBody>
      </p:sp>
      <p:sp>
        <p:nvSpPr>
          <p:cNvPr id="114" name="Parallelogram 113"/>
          <p:cNvSpPr/>
          <p:nvPr/>
        </p:nvSpPr>
        <p:spPr>
          <a:xfrm>
            <a:off x="990689" y="3692681"/>
            <a:ext cx="2105495" cy="986764"/>
          </a:xfrm>
          <a:prstGeom prst="parallelogram">
            <a:avLst>
              <a:gd name="adj" fmla="val 0"/>
            </a:avLst>
          </a:prstGeom>
          <a:solidFill>
            <a:schemeClr val="tx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015756" fontAlgn="base">
              <a:spcBef>
                <a:spcPct val="0"/>
              </a:spcBef>
              <a:spcAft>
                <a:spcPct val="0"/>
              </a:spcAft>
            </a:pPr>
            <a:r>
              <a:rPr lang="en-US" sz="1200" b="1" kern="0" dirty="0">
                <a:solidFill>
                  <a:prstClr val="white"/>
                </a:solidFill>
                <a:latin typeface="Arial" panose="020B0604020202020204"/>
                <a:ea typeface="ＭＳ Ｐゴシック" pitchFamily="-112" charset="-128"/>
                <a:cs typeface="Calibri" panose="020F0502020204030204" pitchFamily="34" charset="0"/>
              </a:rPr>
              <a:t>Incorporated Bet practices on Data Quality and Data Security</a:t>
            </a:r>
          </a:p>
        </p:txBody>
      </p:sp>
      <p:sp>
        <p:nvSpPr>
          <p:cNvPr id="115" name="Parallelogram 114"/>
          <p:cNvSpPr/>
          <p:nvPr/>
        </p:nvSpPr>
        <p:spPr>
          <a:xfrm>
            <a:off x="990690" y="4785308"/>
            <a:ext cx="2105493" cy="954891"/>
          </a:xfrm>
          <a:prstGeom prst="parallelogram">
            <a:avLst>
              <a:gd name="adj" fmla="val 0"/>
            </a:avLst>
          </a:prstGeom>
          <a:solidFill>
            <a:schemeClr val="accent1"/>
          </a:solidFill>
          <a:ln w="9525" cap="flat" cmpd="sng" algn="ctr">
            <a:noFill/>
            <a:prstDash val="solid"/>
          </a:ln>
          <a:effectLst/>
        </p:spPr>
        <p:txBody>
          <a:bodyPr rtlCol="0" anchor="ctr"/>
          <a:ls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a:lstStyle>
          <a:p>
            <a:pPr algn="ctr" defTabSz="1015737" fontAlgn="base">
              <a:spcBef>
                <a:spcPct val="0"/>
              </a:spcBef>
              <a:spcAft>
                <a:spcPct val="0"/>
              </a:spcAft>
            </a:pPr>
            <a:r>
              <a:rPr lang="en-US" sz="1200" b="1" kern="0" dirty="0">
                <a:solidFill>
                  <a:prstClr val="white"/>
                </a:solidFill>
                <a:latin typeface="Arial" panose="020B0604020202020204"/>
                <a:ea typeface="ＭＳ Ｐゴシック" pitchFamily="-112" charset="-128"/>
                <a:cs typeface="Calibri" panose="020F0502020204030204" pitchFamily="34" charset="0"/>
              </a:rPr>
              <a:t>Robust Data Balancing Architecture</a:t>
            </a:r>
          </a:p>
        </p:txBody>
      </p:sp>
      <p:pic>
        <p:nvPicPr>
          <p:cNvPr id="116" name="Picture 16" descr="http://www.bairanalytics.com/wp-content/themes/TPQ/multimedia/images/Icon-LG-TrainingServices.png"/>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30836" y="3840909"/>
            <a:ext cx="541240" cy="56748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https://cdn2.iconfinder.com/data/icons/windows-8-metro-style/512/file.png"/>
          <p:cNvPicPr>
            <a:picLocks noChangeAspect="1" noChangeArrowheads="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9056" y="5100813"/>
            <a:ext cx="439365" cy="467777"/>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4" descr="https://cdn2.iconfinder.com/data/icons/windows-8-metro-style/256/data_recovery.png"/>
          <p:cNvPicPr>
            <a:picLocks noChangeAspect="1" noChangeArrowheads="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035" y="2752159"/>
            <a:ext cx="522735" cy="52273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3783471" y="3945735"/>
            <a:ext cx="8298043" cy="712290"/>
            <a:chOff x="5381099" y="5611717"/>
            <a:chExt cx="11802021" cy="1013063"/>
          </a:xfrm>
        </p:grpSpPr>
        <p:grpSp>
          <p:nvGrpSpPr>
            <p:cNvPr id="34" name="Group 33"/>
            <p:cNvGrpSpPr/>
            <p:nvPr/>
          </p:nvGrpSpPr>
          <p:grpSpPr>
            <a:xfrm>
              <a:off x="5381099" y="5611717"/>
              <a:ext cx="11802021" cy="1013063"/>
              <a:chOff x="4540079" y="4734882"/>
              <a:chExt cx="9957955" cy="854771"/>
            </a:xfrm>
          </p:grpSpPr>
          <p:pic>
            <p:nvPicPr>
              <p:cNvPr id="37" name="Picture 36"/>
              <p:cNvPicPr>
                <a:picLocks noChangeAspect="1"/>
              </p:cNvPicPr>
              <p:nvPr/>
            </p:nvPicPr>
            <p:blipFill rotWithShape="1">
              <a:blip r:embed="rId12" cstate="print">
                <a:extLst>
                  <a:ext uri="{28A0092B-C50C-407E-A947-70E740481C1C}">
                    <a14:useLocalDpi xmlns:a14="http://schemas.microsoft.com/office/drawing/2010/main" val="0"/>
                  </a:ext>
                </a:extLst>
              </a:blip>
              <a:srcRect r="6337"/>
              <a:stretch/>
            </p:blipFill>
            <p:spPr>
              <a:xfrm>
                <a:off x="4540079" y="4745257"/>
                <a:ext cx="950232" cy="824332"/>
              </a:xfrm>
              <a:prstGeom prst="rect">
                <a:avLst/>
              </a:prstGeom>
            </p:spPr>
          </p:pic>
          <p:pic>
            <p:nvPicPr>
              <p:cNvPr id="38" name="Picture 3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02024" y="4738848"/>
                <a:ext cx="538965" cy="603530"/>
              </a:xfrm>
              <a:prstGeom prst="rect">
                <a:avLst/>
              </a:prstGeom>
            </p:spPr>
          </p:pic>
          <p:sp>
            <p:nvSpPr>
              <p:cNvPr id="39" name="TextBox 38"/>
              <p:cNvSpPr txBox="1"/>
              <p:nvPr/>
            </p:nvSpPr>
            <p:spPr>
              <a:xfrm>
                <a:off x="5768657" y="5405059"/>
                <a:ext cx="1231750" cy="169359"/>
              </a:xfrm>
              <a:prstGeom prst="rect">
                <a:avLst/>
              </a:prstGeom>
            </p:spPr>
            <p:txBody>
              <a:bodyPr wrap="square" lIns="0" tIns="0" rIns="0" bIns="0" rtlCol="0">
                <a:spAutoFit/>
              </a:bodyPr>
              <a:lstStyle>
                <a:defPPr>
                  <a:defRPr lang="en-US"/>
                </a:defPPr>
                <a:lvl1pPr marR="0" lvl="0" indent="0" defTabSz="130046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Arial" panose="020B0604020202020204"/>
                  </a:defRPr>
                </a:lvl1pPr>
              </a:lstStyle>
              <a:p>
                <a:pPr algn="ctr" defTabSz="1733903"/>
                <a:r>
                  <a:rPr lang="en-US" sz="917" dirty="0"/>
                  <a:t>Amazon Redshift</a:t>
                </a:r>
              </a:p>
            </p:txBody>
          </p:sp>
          <p:pic>
            <p:nvPicPr>
              <p:cNvPr id="40" name="Picture 4" descr="Image result for lambd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61839" y="4818106"/>
                <a:ext cx="516899" cy="48736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7899149" y="5373543"/>
                <a:ext cx="848608" cy="169359"/>
              </a:xfrm>
              <a:prstGeom prst="rect">
                <a:avLst/>
              </a:prstGeom>
            </p:spPr>
            <p:txBody>
              <a:bodyPr wrap="square" lIns="0" tIns="0" rIns="0" bIns="0" rtlCol="0">
                <a:spAutoFit/>
              </a:bodyPr>
              <a:lstStyle>
                <a:defPPr>
                  <a:defRPr lang="en-US"/>
                </a:defPPr>
                <a:lvl1pPr marR="0" lvl="0" indent="0" algn="ctr" defTabSz="1300460" fontAlgn="auto">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LnTx/>
                    <a:uFillTx/>
                    <a:latin typeface="Arial" panose="020B0604020202020204"/>
                  </a:defRPr>
                </a:lvl1pPr>
              </a:lstStyle>
              <a:p>
                <a:pPr defTabSz="1733903"/>
                <a:r>
                  <a:rPr lang="en-US" sz="917" dirty="0"/>
                  <a:t>Lambda</a:t>
                </a:r>
              </a:p>
            </p:txBody>
          </p:sp>
          <p:pic>
            <p:nvPicPr>
              <p:cNvPr id="42" name="Picture 41"/>
              <p:cNvPicPr>
                <a:picLocks noChangeAspect="1"/>
              </p:cNvPicPr>
              <p:nvPr/>
            </p:nvPicPr>
            <p:blipFill>
              <a:blip r:embed="rId15"/>
              <a:stretch>
                <a:fillRect/>
              </a:stretch>
            </p:blipFill>
            <p:spPr>
              <a:xfrm>
                <a:off x="9736758" y="4734882"/>
                <a:ext cx="997350" cy="854771"/>
              </a:xfrm>
              <a:prstGeom prst="rect">
                <a:avLst/>
              </a:prstGeom>
            </p:spPr>
          </p:pic>
          <p:pic>
            <p:nvPicPr>
              <p:cNvPr id="43" name="Picture 42">
                <a:extLst>
                  <a:ext uri="{FF2B5EF4-FFF2-40B4-BE49-F238E27FC236}">
                    <a16:creationId xmlns:a16="http://schemas.microsoft.com/office/drawing/2014/main" id="{70808101-17E8-4498-AE5E-AF91B56867A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002615" y="4880425"/>
                <a:ext cx="553194" cy="494883"/>
              </a:xfrm>
              <a:prstGeom prst="rect">
                <a:avLst/>
              </a:prstGeom>
            </p:spPr>
          </p:pic>
          <p:sp>
            <p:nvSpPr>
              <p:cNvPr id="44" name="TextBox 43"/>
              <p:cNvSpPr txBox="1"/>
              <p:nvPr/>
            </p:nvSpPr>
            <p:spPr>
              <a:xfrm>
                <a:off x="11169224" y="5412179"/>
                <a:ext cx="363649" cy="169359"/>
              </a:xfrm>
              <a:prstGeom prst="rect">
                <a:avLst/>
              </a:prstGeom>
            </p:spPr>
            <p:txBody>
              <a:bodyPr wrap="square" lIns="0" tIns="0" rIns="0" bIns="0" rtlCol="0">
                <a:spAutoFit/>
              </a:bodyPr>
              <a:lstStyle>
                <a:defPPr>
                  <a:defRPr lang="en-US"/>
                </a:defPPr>
                <a:lvl1pPr marR="0" lvl="0" indent="0" algn="ctr" defTabSz="1300460" fontAlgn="auto">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LnTx/>
                    <a:uFillTx/>
                    <a:latin typeface="Arial" panose="020B0604020202020204"/>
                  </a:defRPr>
                </a:lvl1pPr>
              </a:lstStyle>
              <a:p>
                <a:pPr defTabSz="1733903"/>
                <a:r>
                  <a:rPr lang="en-US" sz="917" dirty="0"/>
                  <a:t>Glue</a:t>
                </a:r>
              </a:p>
            </p:txBody>
          </p:sp>
          <p:pic>
            <p:nvPicPr>
              <p:cNvPr id="45" name="Picture 26" descr="Bildergebnis fÃ¼r tableau icon"/>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5731" y="4787947"/>
                <a:ext cx="913988" cy="6187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62AEF76C-EB31-4F4E-9420-BEF4869C75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083672" y="4790927"/>
                <a:ext cx="688250" cy="657216"/>
              </a:xfrm>
              <a:prstGeom prst="rect">
                <a:avLst/>
              </a:prstGeom>
            </p:spPr>
          </p:pic>
          <p:pic>
            <p:nvPicPr>
              <p:cNvPr id="47" name="Picture 46">
                <a:extLst>
                  <a:ext uri="{FF2B5EF4-FFF2-40B4-BE49-F238E27FC236}">
                    <a16:creationId xmlns:a16="http://schemas.microsoft.com/office/drawing/2014/main" id="{38CDF2C8-1D51-4DD0-BC39-52A92A838BE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2574465" y="4891997"/>
                <a:ext cx="527106" cy="398393"/>
              </a:xfrm>
              <a:prstGeom prst="rect">
                <a:avLst/>
              </a:prstGeom>
            </p:spPr>
          </p:pic>
          <p:pic>
            <p:nvPicPr>
              <p:cNvPr id="48" name="Picture 47">
                <a:extLst>
                  <a:ext uri="{FF2B5EF4-FFF2-40B4-BE49-F238E27FC236}">
                    <a16:creationId xmlns:a16="http://schemas.microsoft.com/office/drawing/2014/main" id="{F3153B91-9C56-4D5D-82BA-9B667118224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159067" y="4940809"/>
                <a:ext cx="1338967" cy="449784"/>
              </a:xfrm>
              <a:prstGeom prst="rect">
                <a:avLst/>
              </a:prstGeom>
            </p:spPr>
          </p:pic>
        </p:grpSp>
        <p:pic>
          <p:nvPicPr>
            <p:cNvPr id="35" name="Picture 3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063174" y="5703045"/>
              <a:ext cx="597812" cy="662193"/>
            </a:xfrm>
            <a:prstGeom prst="rect">
              <a:avLst/>
            </a:prstGeom>
          </p:spPr>
        </p:pic>
        <p:sp>
          <p:nvSpPr>
            <p:cNvPr id="36" name="TextBox 35"/>
            <p:cNvSpPr txBox="1"/>
            <p:nvPr/>
          </p:nvSpPr>
          <p:spPr>
            <a:xfrm>
              <a:off x="13928880" y="6417675"/>
              <a:ext cx="1072108" cy="200722"/>
            </a:xfrm>
            <a:prstGeom prst="rect">
              <a:avLst/>
            </a:prstGeom>
          </p:spPr>
          <p:txBody>
            <a:bodyPr wrap="square" lIns="0" tIns="0" rIns="0" bIns="0" rtlCol="0">
              <a:spAutoFit/>
            </a:bodyPr>
            <a:lstStyle>
              <a:defPPr>
                <a:defRPr lang="en-US"/>
              </a:defPPr>
              <a:lvl1pPr marR="0" lvl="0" indent="0" algn="ctr" defTabSz="1300460" fontAlgn="auto">
                <a:lnSpc>
                  <a:spcPct val="100000"/>
                </a:lnSpc>
                <a:spcBef>
                  <a:spcPts val="0"/>
                </a:spcBef>
                <a:spcAft>
                  <a:spcPts val="0"/>
                </a:spcAft>
                <a:buClrTx/>
                <a:buSzTx/>
                <a:buFontTx/>
                <a:buNone/>
                <a:tabLst/>
                <a:defRPr kumimoji="0" sz="1100" b="0" i="0" u="none" strike="noStrike" cap="none" spc="0" normalizeH="0" baseline="0">
                  <a:ln>
                    <a:noFill/>
                  </a:ln>
                  <a:solidFill>
                    <a:srgbClr val="000000"/>
                  </a:solidFill>
                  <a:effectLst/>
                  <a:uLnTx/>
                  <a:uFillTx/>
                  <a:latin typeface="Arial" panose="020B0604020202020204"/>
                </a:defRPr>
              </a:lvl1pPr>
            </a:lstStyle>
            <a:p>
              <a:pPr defTabSz="1733903"/>
              <a:r>
                <a:rPr lang="en-US" sz="917" dirty="0"/>
                <a:t>DynamoDB</a:t>
              </a:r>
            </a:p>
          </p:txBody>
        </p:sp>
      </p:grpSp>
    </p:spTree>
    <p:extLst>
      <p:ext uri="{BB962C8B-B14F-4D97-AF65-F5344CB8AC3E}">
        <p14:creationId xmlns:p14="http://schemas.microsoft.com/office/powerpoint/2010/main" val="5652503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8974667" cy="812595"/>
          </a:xfrm>
        </p:spPr>
        <p:txBody>
          <a:bodyPr/>
          <a:lstStyle/>
          <a:p>
            <a:r>
              <a:rPr lang="en-US" dirty="0"/>
              <a:t>Appendix</a:t>
            </a:r>
          </a:p>
        </p:txBody>
      </p:sp>
      <p:sp>
        <p:nvSpPr>
          <p:cNvPr id="4" name="Footer Placeholder 3"/>
          <p:cNvSpPr>
            <a:spLocks noGrp="1"/>
          </p:cNvSpPr>
          <p:nvPr>
            <p:ph type="ftr" sz="quarter" idx="4294967295"/>
          </p:nvPr>
        </p:nvSpPr>
        <p:spPr>
          <a:xfrm>
            <a:off x="0"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35</a:t>
            </a:fld>
            <a:endParaRPr lang="en-US" dirty="0"/>
          </a:p>
        </p:txBody>
      </p:sp>
    </p:spTree>
    <p:extLst>
      <p:ext uri="{BB962C8B-B14F-4D97-AF65-F5344CB8AC3E}">
        <p14:creationId xmlns:p14="http://schemas.microsoft.com/office/powerpoint/2010/main" val="2691302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lstStyle/>
          <a:p>
            <a:r>
              <a:rPr lang="en-US" smtClean="0"/>
              <a:t>Implementation Timelines</a:t>
            </a:r>
            <a:endParaRPr lang="en-GB" dirty="0"/>
          </a:p>
        </p:txBody>
      </p:sp>
      <p:graphicFrame>
        <p:nvGraphicFramePr>
          <p:cNvPr id="3" name="Table 2"/>
          <p:cNvGraphicFramePr>
            <a:graphicFrameLocks noGrp="1"/>
          </p:cNvGraphicFramePr>
          <p:nvPr>
            <p:extLst/>
          </p:nvPr>
        </p:nvGraphicFramePr>
        <p:xfrm>
          <a:off x="512279" y="766917"/>
          <a:ext cx="11013815" cy="5335259"/>
        </p:xfrm>
        <a:graphic>
          <a:graphicData uri="http://schemas.openxmlformats.org/drawingml/2006/table">
            <a:tbl>
              <a:tblPr firstRow="1" bandRow="1"/>
              <a:tblGrid>
                <a:gridCol w="2165895">
                  <a:extLst>
                    <a:ext uri="{9D8B030D-6E8A-4147-A177-3AD203B41FA5}">
                      <a16:colId xmlns:a16="http://schemas.microsoft.com/office/drawing/2014/main" val="1332081717"/>
                    </a:ext>
                  </a:extLst>
                </a:gridCol>
                <a:gridCol w="552995">
                  <a:extLst>
                    <a:ext uri="{9D8B030D-6E8A-4147-A177-3AD203B41FA5}">
                      <a16:colId xmlns:a16="http://schemas.microsoft.com/office/drawing/2014/main" val="3082114468"/>
                    </a:ext>
                  </a:extLst>
                </a:gridCol>
                <a:gridCol w="552995">
                  <a:extLst>
                    <a:ext uri="{9D8B030D-6E8A-4147-A177-3AD203B41FA5}">
                      <a16:colId xmlns:a16="http://schemas.microsoft.com/office/drawing/2014/main" val="1985426273"/>
                    </a:ext>
                  </a:extLst>
                </a:gridCol>
                <a:gridCol w="552995">
                  <a:extLst>
                    <a:ext uri="{9D8B030D-6E8A-4147-A177-3AD203B41FA5}">
                      <a16:colId xmlns:a16="http://schemas.microsoft.com/office/drawing/2014/main" val="1503617465"/>
                    </a:ext>
                  </a:extLst>
                </a:gridCol>
                <a:gridCol w="552995">
                  <a:extLst>
                    <a:ext uri="{9D8B030D-6E8A-4147-A177-3AD203B41FA5}">
                      <a16:colId xmlns:a16="http://schemas.microsoft.com/office/drawing/2014/main" val="1739808462"/>
                    </a:ext>
                  </a:extLst>
                </a:gridCol>
                <a:gridCol w="552995">
                  <a:extLst>
                    <a:ext uri="{9D8B030D-6E8A-4147-A177-3AD203B41FA5}">
                      <a16:colId xmlns:a16="http://schemas.microsoft.com/office/drawing/2014/main" val="1859326092"/>
                    </a:ext>
                  </a:extLst>
                </a:gridCol>
                <a:gridCol w="552995">
                  <a:extLst>
                    <a:ext uri="{9D8B030D-6E8A-4147-A177-3AD203B41FA5}">
                      <a16:colId xmlns:a16="http://schemas.microsoft.com/office/drawing/2014/main" val="1038668722"/>
                    </a:ext>
                  </a:extLst>
                </a:gridCol>
                <a:gridCol w="552995">
                  <a:extLst>
                    <a:ext uri="{9D8B030D-6E8A-4147-A177-3AD203B41FA5}">
                      <a16:colId xmlns:a16="http://schemas.microsoft.com/office/drawing/2014/main" val="1196880090"/>
                    </a:ext>
                  </a:extLst>
                </a:gridCol>
                <a:gridCol w="552995">
                  <a:extLst>
                    <a:ext uri="{9D8B030D-6E8A-4147-A177-3AD203B41FA5}">
                      <a16:colId xmlns:a16="http://schemas.microsoft.com/office/drawing/2014/main" val="180111112"/>
                    </a:ext>
                  </a:extLst>
                </a:gridCol>
                <a:gridCol w="552995">
                  <a:extLst>
                    <a:ext uri="{9D8B030D-6E8A-4147-A177-3AD203B41FA5}">
                      <a16:colId xmlns:a16="http://schemas.microsoft.com/office/drawing/2014/main" val="122377373"/>
                    </a:ext>
                  </a:extLst>
                </a:gridCol>
                <a:gridCol w="552995">
                  <a:extLst>
                    <a:ext uri="{9D8B030D-6E8A-4147-A177-3AD203B41FA5}">
                      <a16:colId xmlns:a16="http://schemas.microsoft.com/office/drawing/2014/main" val="2274084526"/>
                    </a:ext>
                  </a:extLst>
                </a:gridCol>
                <a:gridCol w="552995">
                  <a:extLst>
                    <a:ext uri="{9D8B030D-6E8A-4147-A177-3AD203B41FA5}">
                      <a16:colId xmlns:a16="http://schemas.microsoft.com/office/drawing/2014/main" val="3359418781"/>
                    </a:ext>
                  </a:extLst>
                </a:gridCol>
                <a:gridCol w="552995">
                  <a:extLst>
                    <a:ext uri="{9D8B030D-6E8A-4147-A177-3AD203B41FA5}">
                      <a16:colId xmlns:a16="http://schemas.microsoft.com/office/drawing/2014/main" val="2058029783"/>
                    </a:ext>
                  </a:extLst>
                </a:gridCol>
                <a:gridCol w="552995">
                  <a:extLst>
                    <a:ext uri="{9D8B030D-6E8A-4147-A177-3AD203B41FA5}">
                      <a16:colId xmlns:a16="http://schemas.microsoft.com/office/drawing/2014/main" val="3245718345"/>
                    </a:ext>
                  </a:extLst>
                </a:gridCol>
                <a:gridCol w="552995">
                  <a:extLst>
                    <a:ext uri="{9D8B030D-6E8A-4147-A177-3AD203B41FA5}">
                      <a16:colId xmlns:a16="http://schemas.microsoft.com/office/drawing/2014/main" val="887978089"/>
                    </a:ext>
                  </a:extLst>
                </a:gridCol>
                <a:gridCol w="552995">
                  <a:extLst>
                    <a:ext uri="{9D8B030D-6E8A-4147-A177-3AD203B41FA5}">
                      <a16:colId xmlns:a16="http://schemas.microsoft.com/office/drawing/2014/main" val="2302976225"/>
                    </a:ext>
                  </a:extLst>
                </a:gridCol>
                <a:gridCol w="552995">
                  <a:extLst>
                    <a:ext uri="{9D8B030D-6E8A-4147-A177-3AD203B41FA5}">
                      <a16:colId xmlns:a16="http://schemas.microsoft.com/office/drawing/2014/main" val="3008553862"/>
                    </a:ext>
                  </a:extLst>
                </a:gridCol>
              </a:tblGrid>
              <a:tr h="206045">
                <a:tc>
                  <a:txBody>
                    <a:bodyPr/>
                    <a:lstStyle/>
                    <a:p>
                      <a:pPr algn="ctr" rtl="0" fontAlgn="ctr"/>
                      <a:r>
                        <a:rPr lang="en-US" sz="1400" b="1" i="0" u="none" strike="noStrike" dirty="0">
                          <a:solidFill>
                            <a:srgbClr val="FFFFFF"/>
                          </a:solidFill>
                          <a:effectLst/>
                          <a:latin typeface="Arial" panose="020B0604020202020204" pitchFamily="34" charset="0"/>
                        </a:rPr>
                        <a:t>Phases</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W2</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W3</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W4</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W5</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W6</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W7</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W8</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W9</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W10</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W11</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W12</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W13</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W14</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W15</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tc>
                  <a:txBody>
                    <a:bodyPr/>
                    <a:lstStyle/>
                    <a:p>
                      <a:pPr algn="ctr" rtl="0" fontAlgn="ctr"/>
                      <a:r>
                        <a:rPr lang="en-US" sz="1400" b="1" i="0" u="none" strike="noStrike" dirty="0">
                          <a:solidFill>
                            <a:srgbClr val="FFFFFF"/>
                          </a:solidFill>
                          <a:effectLst/>
                          <a:latin typeface="Arial" panose="020B0604020202020204" pitchFamily="34" charset="0"/>
                        </a:rPr>
                        <a:t>W16</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134575"/>
                    </a:solidFill>
                  </a:tcPr>
                </a:tc>
                <a:extLst>
                  <a:ext uri="{0D108BD9-81ED-4DB2-BD59-A6C34878D82A}">
                    <a16:rowId xmlns:a16="http://schemas.microsoft.com/office/drawing/2014/main" val="645192900"/>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Onboarding and Access</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98172671"/>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50415360"/>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Environment Setup</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39437212"/>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793213"/>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Configuration Setup</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53778858"/>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08434261"/>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Schema Creation</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759788738"/>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1650795813"/>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Development</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6012849"/>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76262057"/>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Legacy Connectivity</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3436200623"/>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1337957492"/>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System Integration Testing</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6273408"/>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42624382"/>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UAT / Parallel Run</a:t>
                      </a: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104790051"/>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9EC"/>
                    </a:solidFill>
                  </a:tcPr>
                </a:tc>
                <a:extLst>
                  <a:ext uri="{0D108BD9-81ED-4DB2-BD59-A6C34878D82A}">
                    <a16:rowId xmlns:a16="http://schemas.microsoft.com/office/drawing/2014/main" val="1016042903"/>
                  </a:ext>
                </a:extLst>
              </a:tr>
              <a:tr h="284117">
                <a:tc rowSpan="2">
                  <a:txBody>
                    <a:bodyPr/>
                    <a:lstStyle/>
                    <a:p>
                      <a:pPr algn="ctr" rtl="0" fontAlgn="ctr"/>
                      <a:r>
                        <a:rPr lang="en-US" sz="1400" b="1" i="0" u="none" strike="noStrike" dirty="0">
                          <a:solidFill>
                            <a:srgbClr val="000000"/>
                          </a:solidFill>
                          <a:effectLst/>
                          <a:latin typeface="Arial" panose="020B0604020202020204" pitchFamily="34" charset="0"/>
                        </a:rPr>
                        <a:t>Go-live &amp; </a:t>
                      </a:r>
                      <a:r>
                        <a:rPr lang="en-US" sz="1400" b="1" i="0" u="none" strike="noStrike" dirty="0" err="1">
                          <a:solidFill>
                            <a:srgbClr val="000000"/>
                          </a:solidFill>
                          <a:effectLst/>
                          <a:latin typeface="Arial" panose="020B0604020202020204" pitchFamily="34" charset="0"/>
                        </a:rPr>
                        <a:t>HyperCare</a:t>
                      </a:r>
                      <a:endParaRPr lang="en-US" sz="1400" b="1" i="0" u="none" strike="noStrike" dirty="0">
                        <a:solidFill>
                          <a:srgbClr val="000000"/>
                        </a:solidFill>
                        <a:effectLst/>
                        <a:latin typeface="Arial" panose="020B0604020202020204" pitchFamily="34" charset="0"/>
                      </a:endParaRPr>
                    </a:p>
                  </a:txBody>
                  <a:tcPr marL="7793" marR="7793" marT="779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solidFill>
                  </a:tcPr>
                </a:tc>
                <a:extLst>
                  <a:ext uri="{0D108BD9-81ED-4DB2-BD59-A6C34878D82A}">
                    <a16:rowId xmlns:a16="http://schemas.microsoft.com/office/drawing/2014/main" val="3041203463"/>
                  </a:ext>
                </a:extLst>
              </a:tr>
              <a:tr h="284117">
                <a:tc vMerge="1">
                  <a:txBody>
                    <a:bodyPr/>
                    <a:lstStyle/>
                    <a:p>
                      <a:endParaRPr lang="en-US"/>
                    </a:p>
                  </a:txBody>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l" fontAlgn="t"/>
                      <a:r>
                        <a:rPr lang="en-US" sz="1500" b="0" i="0" u="none" strike="noStrike" dirty="0">
                          <a:solidFill>
                            <a:srgbClr val="000000"/>
                          </a:solidFill>
                          <a:effectLst/>
                          <a:latin typeface="Arial" panose="020B0604020202020204" pitchFamily="34" charset="0"/>
                        </a:rPr>
                        <a:t> </a:t>
                      </a:r>
                    </a:p>
                  </a:txBody>
                  <a:tcPr marL="7793" marR="7793" marT="779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454320388"/>
                  </a:ext>
                </a:extLst>
              </a:tr>
            </a:tbl>
          </a:graphicData>
        </a:graphic>
      </p:graphicFrame>
      <p:sp>
        <p:nvSpPr>
          <p:cNvPr id="4" name="Rectangle 3"/>
          <p:cNvSpPr/>
          <p:nvPr/>
        </p:nvSpPr>
        <p:spPr bwMode="auto">
          <a:xfrm>
            <a:off x="4301166" y="6209964"/>
            <a:ext cx="595746" cy="221673"/>
          </a:xfrm>
          <a:prstGeom prst="rect">
            <a:avLst/>
          </a:prstGeom>
          <a:solidFill>
            <a:schemeClr val="accent1"/>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a typeface="ＭＳ Ｐゴシック" pitchFamily="34" charset="-128"/>
              <a:cs typeface="+mn-cs"/>
            </a:endParaRPr>
          </a:p>
        </p:txBody>
      </p:sp>
      <p:sp>
        <p:nvSpPr>
          <p:cNvPr id="6" name="TextBox 5"/>
          <p:cNvSpPr txBox="1"/>
          <p:nvPr/>
        </p:nvSpPr>
        <p:spPr bwMode="auto">
          <a:xfrm>
            <a:off x="4910764" y="6196108"/>
            <a:ext cx="2022763" cy="261610"/>
          </a:xfrm>
          <a:prstGeom prst="rect">
            <a:avLst/>
          </a:prstGeom>
          <a:noFill/>
          <a:ln w="9525">
            <a:noFill/>
            <a:miter lim="800000"/>
            <a:headEnd/>
            <a:tailEnd/>
          </a:ln>
        </p:spPr>
        <p:txBody>
          <a:bodyPr wrap="square" rtlCol="0">
            <a:prstTxWarp prst="textNoShape">
              <a:avLst/>
            </a:prstTxWarp>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Verdana" charset="0"/>
                <a:ea typeface="+mn-ea"/>
                <a:cs typeface="+mn-cs"/>
              </a:rPr>
              <a:t>Snowflake Timeliness</a:t>
            </a:r>
          </a:p>
        </p:txBody>
      </p:sp>
      <p:sp>
        <p:nvSpPr>
          <p:cNvPr id="8" name="Rectangle 7"/>
          <p:cNvSpPr/>
          <p:nvPr/>
        </p:nvSpPr>
        <p:spPr bwMode="auto">
          <a:xfrm>
            <a:off x="7252186" y="6209959"/>
            <a:ext cx="595746" cy="221673"/>
          </a:xfrm>
          <a:prstGeom prst="rect">
            <a:avLst/>
          </a:prstGeom>
          <a:solidFill>
            <a:schemeClr val="accent4"/>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Narrow" pitchFamily="34" charset="0"/>
              <a:ea typeface="ＭＳ Ｐゴシック" pitchFamily="34" charset="-128"/>
              <a:cs typeface="+mn-cs"/>
            </a:endParaRPr>
          </a:p>
        </p:txBody>
      </p:sp>
      <p:sp>
        <p:nvSpPr>
          <p:cNvPr id="9" name="TextBox 8"/>
          <p:cNvSpPr txBox="1"/>
          <p:nvPr/>
        </p:nvSpPr>
        <p:spPr bwMode="auto">
          <a:xfrm>
            <a:off x="7861789" y="6196103"/>
            <a:ext cx="2022763" cy="261610"/>
          </a:xfrm>
          <a:prstGeom prst="rect">
            <a:avLst/>
          </a:prstGeom>
          <a:noFill/>
          <a:ln w="9525">
            <a:noFill/>
            <a:miter lim="800000"/>
            <a:headEnd/>
            <a:tailEnd/>
          </a:ln>
        </p:spPr>
        <p:txBody>
          <a:bodyPr wrap="square" rtlCol="0">
            <a:prstTxWarp prst="textNoShape">
              <a:avLst/>
            </a:prstTxWarp>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Verdana" charset="0"/>
                <a:ea typeface="+mn-ea"/>
                <a:cs typeface="+mn-cs"/>
              </a:rPr>
              <a:t>AWS </a:t>
            </a:r>
            <a:r>
              <a:rPr kumimoji="0" lang="en-US" sz="1100" b="0" i="0" u="none" strike="noStrike" kern="1200" cap="none" spc="0" normalizeH="0" baseline="0" noProof="0" dirty="0" err="1" smtClean="0">
                <a:ln>
                  <a:noFill/>
                </a:ln>
                <a:solidFill>
                  <a:srgbClr val="000000"/>
                </a:solidFill>
                <a:effectLst/>
                <a:uLnTx/>
                <a:uFillTx/>
                <a:latin typeface="Verdana" charset="0"/>
                <a:ea typeface="+mn-ea"/>
                <a:cs typeface="+mn-cs"/>
              </a:rPr>
              <a:t>RedShift</a:t>
            </a:r>
            <a:r>
              <a:rPr kumimoji="0" lang="en-US" sz="1100" b="0" i="0" u="none" strike="noStrike" kern="1200" cap="none" spc="0" normalizeH="0" baseline="0" noProof="0" dirty="0" smtClean="0">
                <a:ln>
                  <a:noFill/>
                </a:ln>
                <a:solidFill>
                  <a:srgbClr val="000000"/>
                </a:solidFill>
                <a:effectLst/>
                <a:uLnTx/>
                <a:uFillTx/>
                <a:latin typeface="Verdana" charset="0"/>
                <a:ea typeface="+mn-ea"/>
                <a:cs typeface="+mn-cs"/>
              </a:rPr>
              <a:t> Timeliness</a:t>
            </a:r>
          </a:p>
        </p:txBody>
      </p:sp>
      <p:sp>
        <p:nvSpPr>
          <p:cNvPr id="10" name="Footer Placeholder 9"/>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Slide Number Placeholder 10"/>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pic>
        <p:nvPicPr>
          <p:cNvPr id="1026" name="Picture 2" descr="Back Button Icon | Download Longhorn R2 icons | IconsPedia">
            <a:hlinkClick r:id="rId2" action="ppaction://hlinksldjump"/>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59497" y="128331"/>
            <a:ext cx="573139" cy="573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53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Cognizant – AWS Partnership</a:t>
            </a:r>
            <a:endParaRPr lang="en-US" dirty="0"/>
          </a:p>
        </p:txBody>
      </p:sp>
      <p:sp>
        <p:nvSpPr>
          <p:cNvPr id="2" name="Slide Number Placeholder 1"/>
          <p:cNvSpPr>
            <a:spLocks noGrp="1"/>
          </p:cNvSpPr>
          <p:nvPr>
            <p:ph type="sldNum" sz="quarter" idx="4"/>
          </p:nvPr>
        </p:nvSpPr>
        <p:spPr/>
        <p:txBody>
          <a:bodyPr/>
          <a:lstStyle/>
          <a:p>
            <a:fld id="{B32AB80A-78BA-6B42-BA0D-B44ACF890F5A}" type="slidenum">
              <a:rPr lang="en-US" smtClean="0"/>
              <a:pPr/>
              <a:t>37</a:t>
            </a:fld>
            <a:endParaRPr lang="en-US" dirty="0"/>
          </a:p>
        </p:txBody>
      </p:sp>
      <p:sp>
        <p:nvSpPr>
          <p:cNvPr id="5" name="object 7">
            <a:extLst>
              <a:ext uri="{FF2B5EF4-FFF2-40B4-BE49-F238E27FC236}">
                <a16:creationId xmlns:a16="http://schemas.microsoft.com/office/drawing/2014/main" id="{F4CCB103-ED3F-4F9C-93C2-9C99E7E46D7C}"/>
              </a:ext>
            </a:extLst>
          </p:cNvPr>
          <p:cNvSpPr/>
          <p:nvPr/>
        </p:nvSpPr>
        <p:spPr>
          <a:xfrm>
            <a:off x="313681" y="1038958"/>
            <a:ext cx="11561379" cy="1376853"/>
          </a:xfrm>
          <a:prstGeom prst="rect">
            <a:avLst/>
          </a:prstGeom>
          <a:solidFill>
            <a:schemeClr val="tx1"/>
          </a:solidFill>
          <a:ln w="6350" cap="flat" cmpd="sng" algn="ctr">
            <a:noFill/>
            <a:prstDash val="solid"/>
            <a:miter lim="800000"/>
          </a:ln>
          <a:effectLst/>
        </p:spPr>
        <p:txBody>
          <a:bodyPr lIns="182880" rtlCol="0" anchor="ctr"/>
          <a:lstStyle/>
          <a:p>
            <a:pPr defTabSz="609570">
              <a:defRPr/>
            </a:pPr>
            <a:endParaRPr sz="533" kern="0" dirty="0">
              <a:solidFill>
                <a:srgbClr val="FFFFFF"/>
              </a:solidFill>
              <a:cs typeface="Calibri" panose="020F0502020204030204" pitchFamily="34" charset="0"/>
            </a:endParaRPr>
          </a:p>
        </p:txBody>
      </p:sp>
      <p:sp>
        <p:nvSpPr>
          <p:cNvPr id="6" name="Rectangle 5"/>
          <p:cNvSpPr/>
          <p:nvPr/>
        </p:nvSpPr>
        <p:spPr>
          <a:xfrm>
            <a:off x="816864" y="2151975"/>
            <a:ext cx="10510408" cy="3695259"/>
          </a:xfrm>
          <a:prstGeom prst="rect">
            <a:avLst/>
          </a:prstGeom>
          <a:solidFill>
            <a:srgbClr val="EFF0F0"/>
          </a:solidFill>
          <a:ln w="6350" cap="flat" cmpd="sng" algn="ctr">
            <a:noFill/>
            <a:prstDash val="solid"/>
            <a:miter lim="800000"/>
          </a:ln>
          <a:effectLst/>
        </p:spPr>
        <p:txBody>
          <a:bodyPr rtlCol="0" anchor="ctr"/>
          <a:lstStyle/>
          <a:p>
            <a:pPr algn="ctr" defTabSz="609570">
              <a:defRPr/>
            </a:pPr>
            <a:endParaRPr lang="en-US" sz="1467" kern="0" dirty="0">
              <a:solidFill>
                <a:srgbClr val="FFFFFF"/>
              </a:solidFill>
              <a:cs typeface="Calibri" panose="020F0502020204030204" pitchFamily="34" charset="0"/>
            </a:endParaRPr>
          </a:p>
        </p:txBody>
      </p:sp>
      <p:sp>
        <p:nvSpPr>
          <p:cNvPr id="7" name="Oval 6"/>
          <p:cNvSpPr/>
          <p:nvPr/>
        </p:nvSpPr>
        <p:spPr bwMode="auto">
          <a:xfrm>
            <a:off x="1742817" y="1837819"/>
            <a:ext cx="729784" cy="709085"/>
          </a:xfrm>
          <a:prstGeom prst="ellipse">
            <a:avLst/>
          </a:prstGeom>
          <a:solidFill>
            <a:srgbClr val="EFF0F0"/>
          </a:solidFill>
          <a:ln w="28575" cap="flat" cmpd="sng" algn="ctr">
            <a:solidFill>
              <a:srgbClr val="0033A0"/>
            </a:solidFill>
            <a:prstDash val="solid"/>
            <a:miter lim="800000"/>
            <a:headEnd type="none" w="med" len="med"/>
            <a:tailEnd type="none" w="med" len="med"/>
          </a:ln>
          <a:effectLst/>
        </p:spPr>
        <p:txBody>
          <a:bodyPr lIns="71965" tIns="36557" rIns="73116" bIns="36557" rtlCol="0" anchor="ctr"/>
          <a:lstStyle/>
          <a:p>
            <a:pPr marL="445517" algn="ctr" defTabSz="595265">
              <a:spcBef>
                <a:spcPct val="10000"/>
              </a:spcBef>
              <a:tabLst>
                <a:tab pos="929111" algn="l"/>
              </a:tabLst>
              <a:defRPr/>
            </a:pPr>
            <a:endParaRPr lang="en-US" sz="3200" kern="0" dirty="0">
              <a:solidFill>
                <a:srgbClr val="000000"/>
              </a:solidFill>
              <a:cs typeface="Calibri" panose="020F0502020204030204" pitchFamily="34" charset="0"/>
            </a:endParaRPr>
          </a:p>
        </p:txBody>
      </p:sp>
      <p:sp>
        <p:nvSpPr>
          <p:cNvPr id="8" name="Oval 7"/>
          <p:cNvSpPr/>
          <p:nvPr/>
        </p:nvSpPr>
        <p:spPr bwMode="auto">
          <a:xfrm>
            <a:off x="4359512" y="1837819"/>
            <a:ext cx="729784" cy="709085"/>
          </a:xfrm>
          <a:prstGeom prst="ellipse">
            <a:avLst/>
          </a:prstGeom>
          <a:solidFill>
            <a:srgbClr val="EFF0F0"/>
          </a:solidFill>
          <a:ln w="28575" cap="flat" cmpd="sng" algn="ctr">
            <a:solidFill>
              <a:srgbClr val="0033A0"/>
            </a:solidFill>
            <a:prstDash val="solid"/>
            <a:miter lim="800000"/>
            <a:headEnd type="none" w="med" len="med"/>
            <a:tailEnd type="none" w="med" len="med"/>
          </a:ln>
          <a:effectLst/>
        </p:spPr>
        <p:txBody>
          <a:bodyPr lIns="71965" tIns="36557" rIns="73116" bIns="36557" rtlCol="0" anchor="ctr"/>
          <a:lstStyle/>
          <a:p>
            <a:pPr marL="445517" algn="ctr" defTabSz="595265">
              <a:spcBef>
                <a:spcPct val="10000"/>
              </a:spcBef>
              <a:tabLst>
                <a:tab pos="929111" algn="l"/>
              </a:tabLst>
              <a:defRPr/>
            </a:pPr>
            <a:endParaRPr lang="en-US" sz="3200" kern="0" dirty="0">
              <a:solidFill>
                <a:srgbClr val="000000"/>
              </a:solidFill>
              <a:cs typeface="Calibri" panose="020F0502020204030204" pitchFamily="34" charset="0"/>
            </a:endParaRPr>
          </a:p>
        </p:txBody>
      </p:sp>
      <p:sp>
        <p:nvSpPr>
          <p:cNvPr id="9" name="Oval 8"/>
          <p:cNvSpPr/>
          <p:nvPr/>
        </p:nvSpPr>
        <p:spPr bwMode="auto">
          <a:xfrm>
            <a:off x="7013376" y="1837819"/>
            <a:ext cx="729784" cy="709085"/>
          </a:xfrm>
          <a:prstGeom prst="ellipse">
            <a:avLst/>
          </a:prstGeom>
          <a:solidFill>
            <a:srgbClr val="EFF0F0"/>
          </a:solidFill>
          <a:ln w="28575" cap="flat" cmpd="sng" algn="ctr">
            <a:solidFill>
              <a:srgbClr val="0033A0"/>
            </a:solidFill>
            <a:prstDash val="solid"/>
            <a:miter lim="800000"/>
            <a:headEnd type="none" w="med" len="med"/>
            <a:tailEnd type="none" w="med" len="med"/>
          </a:ln>
          <a:effectLst/>
        </p:spPr>
        <p:txBody>
          <a:bodyPr lIns="71965" tIns="36557" rIns="73116" bIns="36557" rtlCol="0" anchor="ctr"/>
          <a:lstStyle/>
          <a:p>
            <a:pPr marL="445517" algn="ctr" defTabSz="595265">
              <a:spcBef>
                <a:spcPct val="10000"/>
              </a:spcBef>
              <a:tabLst>
                <a:tab pos="929111" algn="l"/>
              </a:tabLst>
              <a:defRPr/>
            </a:pPr>
            <a:endParaRPr lang="en-US" sz="3200" kern="0" dirty="0">
              <a:solidFill>
                <a:srgbClr val="000000"/>
              </a:solidFill>
              <a:cs typeface="Calibri" panose="020F0502020204030204" pitchFamily="34" charset="0"/>
            </a:endParaRPr>
          </a:p>
        </p:txBody>
      </p:sp>
      <p:sp>
        <p:nvSpPr>
          <p:cNvPr id="10" name="Oval 9"/>
          <p:cNvSpPr/>
          <p:nvPr/>
        </p:nvSpPr>
        <p:spPr bwMode="auto">
          <a:xfrm>
            <a:off x="9632653" y="1837819"/>
            <a:ext cx="729784" cy="709085"/>
          </a:xfrm>
          <a:prstGeom prst="ellipse">
            <a:avLst/>
          </a:prstGeom>
          <a:solidFill>
            <a:srgbClr val="EFF0F0"/>
          </a:solidFill>
          <a:ln w="28575" cap="flat" cmpd="sng" algn="ctr">
            <a:solidFill>
              <a:srgbClr val="0033A0"/>
            </a:solidFill>
            <a:prstDash val="solid"/>
            <a:miter lim="800000"/>
            <a:headEnd type="none" w="med" len="med"/>
            <a:tailEnd type="none" w="med" len="med"/>
          </a:ln>
          <a:effectLst/>
        </p:spPr>
        <p:txBody>
          <a:bodyPr lIns="71965" tIns="36557" rIns="73116" bIns="36557" rtlCol="0" anchor="ctr"/>
          <a:lstStyle/>
          <a:p>
            <a:pPr marL="445517" algn="ctr" defTabSz="595265">
              <a:spcBef>
                <a:spcPct val="10000"/>
              </a:spcBef>
              <a:tabLst>
                <a:tab pos="929111" algn="l"/>
              </a:tabLst>
              <a:defRPr/>
            </a:pPr>
            <a:endParaRPr lang="en-US" sz="3200" kern="0" dirty="0">
              <a:solidFill>
                <a:srgbClr val="000000"/>
              </a:solidFill>
              <a:cs typeface="Calibri" panose="020F0502020204030204" pitchFamily="34" charset="0"/>
            </a:endParaRPr>
          </a:p>
        </p:txBody>
      </p:sp>
      <p:sp>
        <p:nvSpPr>
          <p:cNvPr id="11" name="object 21">
            <a:extLst>
              <a:ext uri="{FF2B5EF4-FFF2-40B4-BE49-F238E27FC236}">
                <a16:creationId xmlns:a16="http://schemas.microsoft.com/office/drawing/2014/main" id="{6B51A8F4-572C-43FB-9E9D-0AF6C6044D8E}"/>
              </a:ext>
            </a:extLst>
          </p:cNvPr>
          <p:cNvSpPr/>
          <p:nvPr/>
        </p:nvSpPr>
        <p:spPr>
          <a:xfrm flipV="1">
            <a:off x="1457649" y="2526013"/>
            <a:ext cx="2192835" cy="4571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defTabSz="609570"/>
            <a:endParaRPr sz="1467" dirty="0">
              <a:solidFill>
                <a:srgbClr val="0033A0"/>
              </a:solidFill>
              <a:cs typeface="Calibri" panose="020F0502020204030204" pitchFamily="34" charset="0"/>
            </a:endParaRPr>
          </a:p>
        </p:txBody>
      </p:sp>
      <p:sp>
        <p:nvSpPr>
          <p:cNvPr id="12" name="object 22">
            <a:extLst>
              <a:ext uri="{FF2B5EF4-FFF2-40B4-BE49-F238E27FC236}">
                <a16:creationId xmlns:a16="http://schemas.microsoft.com/office/drawing/2014/main" id="{3AC741A3-027A-4D72-BBD3-2F8E48170AD1}"/>
              </a:ext>
            </a:extLst>
          </p:cNvPr>
          <p:cNvSpPr/>
          <p:nvPr/>
        </p:nvSpPr>
        <p:spPr>
          <a:xfrm flipV="1">
            <a:off x="3606641" y="2526013"/>
            <a:ext cx="2192835" cy="4571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defTabSz="609570"/>
            <a:endParaRPr sz="1467" dirty="0">
              <a:solidFill>
                <a:srgbClr val="0033A0"/>
              </a:solidFill>
              <a:cs typeface="Calibri" panose="020F0502020204030204" pitchFamily="34" charset="0"/>
            </a:endParaRPr>
          </a:p>
        </p:txBody>
      </p:sp>
      <p:sp>
        <p:nvSpPr>
          <p:cNvPr id="13" name="object 23">
            <a:extLst>
              <a:ext uri="{FF2B5EF4-FFF2-40B4-BE49-F238E27FC236}">
                <a16:creationId xmlns:a16="http://schemas.microsoft.com/office/drawing/2014/main" id="{626BC573-7A95-41B1-B8B3-85C1D951D6DC}"/>
              </a:ext>
            </a:extLst>
          </p:cNvPr>
          <p:cNvSpPr/>
          <p:nvPr/>
        </p:nvSpPr>
        <p:spPr>
          <a:xfrm flipV="1">
            <a:off x="5755633" y="2526013"/>
            <a:ext cx="2192835" cy="45719"/>
          </a:xfrm>
          <a:custGeom>
            <a:avLst/>
            <a:gdLst/>
            <a:ahLst/>
            <a:cxnLst/>
            <a:rect l="l" t="t" r="r" b="b"/>
            <a:pathLst>
              <a:path w="2087245">
                <a:moveTo>
                  <a:pt x="0" y="0"/>
                </a:moveTo>
                <a:lnTo>
                  <a:pt x="2087041" y="0"/>
                </a:lnTo>
              </a:path>
            </a:pathLst>
          </a:custGeom>
          <a:ln w="4051">
            <a:solidFill>
              <a:srgbClr val="EEEFF0"/>
            </a:solidFill>
          </a:ln>
        </p:spPr>
        <p:txBody>
          <a:bodyPr wrap="square" lIns="0" tIns="0" rIns="0" bIns="0" rtlCol="0"/>
          <a:lstStyle/>
          <a:p>
            <a:pPr defTabSz="609570"/>
            <a:endParaRPr sz="1467" dirty="0">
              <a:solidFill>
                <a:srgbClr val="0033A0"/>
              </a:solidFill>
              <a:cs typeface="Calibri" panose="020F0502020204030204" pitchFamily="34" charset="0"/>
            </a:endParaRPr>
          </a:p>
        </p:txBody>
      </p:sp>
      <p:sp>
        <p:nvSpPr>
          <p:cNvPr id="14" name="object 24">
            <a:extLst>
              <a:ext uri="{FF2B5EF4-FFF2-40B4-BE49-F238E27FC236}">
                <a16:creationId xmlns:a16="http://schemas.microsoft.com/office/drawing/2014/main" id="{99B4CED0-F111-41AA-86A1-A20D8BFF0D01}"/>
              </a:ext>
            </a:extLst>
          </p:cNvPr>
          <p:cNvSpPr/>
          <p:nvPr/>
        </p:nvSpPr>
        <p:spPr>
          <a:xfrm flipV="1">
            <a:off x="7904589" y="2526013"/>
            <a:ext cx="2192835" cy="45719"/>
          </a:xfrm>
          <a:custGeom>
            <a:avLst/>
            <a:gdLst/>
            <a:ahLst/>
            <a:cxnLst/>
            <a:rect l="l" t="t" r="r" b="b"/>
            <a:pathLst>
              <a:path w="2087245">
                <a:moveTo>
                  <a:pt x="0" y="0"/>
                </a:moveTo>
                <a:lnTo>
                  <a:pt x="2087067" y="0"/>
                </a:lnTo>
              </a:path>
            </a:pathLst>
          </a:custGeom>
          <a:ln w="4051">
            <a:solidFill>
              <a:srgbClr val="EEEFF0"/>
            </a:solidFill>
          </a:ln>
        </p:spPr>
        <p:txBody>
          <a:bodyPr wrap="square" lIns="0" tIns="0" rIns="0" bIns="0" rtlCol="0"/>
          <a:lstStyle/>
          <a:p>
            <a:pPr defTabSz="609570"/>
            <a:endParaRPr sz="1467" dirty="0">
              <a:solidFill>
                <a:srgbClr val="0033A0"/>
              </a:solidFill>
              <a:cs typeface="Calibri" panose="020F0502020204030204" pitchFamily="34" charset="0"/>
            </a:endParaRPr>
          </a:p>
        </p:txBody>
      </p:sp>
      <p:sp>
        <p:nvSpPr>
          <p:cNvPr id="15" name="object 27">
            <a:extLst>
              <a:ext uri="{FF2B5EF4-FFF2-40B4-BE49-F238E27FC236}">
                <a16:creationId xmlns:a16="http://schemas.microsoft.com/office/drawing/2014/main" id="{CB94C63A-22A7-409E-9F2B-ECE28D8582FA}"/>
              </a:ext>
            </a:extLst>
          </p:cNvPr>
          <p:cNvSpPr txBox="1"/>
          <p:nvPr/>
        </p:nvSpPr>
        <p:spPr>
          <a:xfrm>
            <a:off x="780967" y="2579816"/>
            <a:ext cx="2382404" cy="2943178"/>
          </a:xfrm>
          <a:prstGeom prst="rect">
            <a:avLst/>
          </a:prstGeom>
        </p:spPr>
        <p:txBody>
          <a:bodyPr vert="horz" wrap="square" lIns="0" tIns="71755" rIns="0" bIns="0" rtlCol="0">
            <a:spAutoFit/>
          </a:bodyPr>
          <a:lstStyle/>
          <a:p>
            <a:pPr marL="202550" algn="ctr" defTabSz="609570">
              <a:spcBef>
                <a:spcPts val="565"/>
              </a:spcBef>
            </a:pPr>
            <a:r>
              <a:rPr sz="1600" b="1" spc="-20" dirty="0">
                <a:solidFill>
                  <a:srgbClr val="231F20"/>
                </a:solidFill>
                <a:cs typeface="Calibri" panose="020F0502020204030204" pitchFamily="34" charset="0"/>
              </a:rPr>
              <a:t>Proven</a:t>
            </a:r>
            <a:r>
              <a:rPr sz="1600" b="1" spc="-31" dirty="0">
                <a:solidFill>
                  <a:srgbClr val="231F20"/>
                </a:solidFill>
                <a:cs typeface="Calibri" panose="020F0502020204030204" pitchFamily="34" charset="0"/>
              </a:rPr>
              <a:t> </a:t>
            </a:r>
            <a:r>
              <a:rPr sz="1600" b="1" spc="-11" dirty="0">
                <a:solidFill>
                  <a:srgbClr val="231F20"/>
                </a:solidFill>
                <a:cs typeface="Calibri" panose="020F0502020204030204" pitchFamily="34" charset="0"/>
              </a:rPr>
              <a:t>Partnership</a:t>
            </a:r>
            <a:endParaRPr sz="1600" b="1" dirty="0">
              <a:solidFill>
                <a:srgbClr val="0033A0"/>
              </a:solidFill>
              <a:cs typeface="Calibri" panose="020F0502020204030204" pitchFamily="34" charset="0"/>
            </a:endParaRPr>
          </a:p>
          <a:p>
            <a:pPr marL="202550" algn="ctr" defTabSz="609570">
              <a:spcBef>
                <a:spcPts val="395"/>
              </a:spcBef>
            </a:pPr>
            <a:r>
              <a:rPr sz="1333" b="1" spc="-11" dirty="0">
                <a:solidFill>
                  <a:srgbClr val="0033A0"/>
                </a:solidFill>
                <a:cs typeface="Calibri" panose="020F0502020204030204" pitchFamily="34" charset="0"/>
              </a:rPr>
              <a:t>Strategic</a:t>
            </a:r>
            <a:r>
              <a:rPr sz="1333" b="1" spc="-71" dirty="0">
                <a:solidFill>
                  <a:srgbClr val="0033A0"/>
                </a:solidFill>
                <a:cs typeface="Calibri" panose="020F0502020204030204" pitchFamily="34" charset="0"/>
              </a:rPr>
              <a:t> </a:t>
            </a:r>
            <a:r>
              <a:rPr sz="1333" b="1" spc="-5" dirty="0">
                <a:solidFill>
                  <a:srgbClr val="0033A0"/>
                </a:solidFill>
                <a:cs typeface="Calibri" panose="020F0502020204030204" pitchFamily="34" charset="0"/>
              </a:rPr>
              <a:t>Liaisons</a:t>
            </a:r>
            <a:endParaRPr sz="1333" b="1" dirty="0">
              <a:solidFill>
                <a:srgbClr val="0033A0"/>
              </a:solidFill>
              <a:cs typeface="Calibri" panose="020F0502020204030204" pitchFamily="34" charset="0"/>
            </a:endParaRPr>
          </a:p>
          <a:p>
            <a:pPr marL="304143" marR="273031" indent="-101592" defTabSz="609570">
              <a:spcBef>
                <a:spcPts val="675"/>
              </a:spcBef>
              <a:buFontTx/>
              <a:buChar char="•"/>
              <a:tabLst>
                <a:tab pos="304776" algn="l"/>
              </a:tabLst>
            </a:pPr>
            <a:r>
              <a:rPr sz="1067" spc="-5" dirty="0">
                <a:solidFill>
                  <a:srgbClr val="231F20"/>
                </a:solidFill>
                <a:cs typeface="Calibri" panose="020F0502020204030204" pitchFamily="34" charset="0"/>
              </a:rPr>
              <a:t>Longest standing global </a:t>
            </a:r>
            <a:r>
              <a:rPr sz="1067" spc="-11" dirty="0">
                <a:solidFill>
                  <a:srgbClr val="231F20"/>
                </a:solidFill>
                <a:cs typeface="Calibri" panose="020F0502020204030204" pitchFamily="34" charset="0"/>
              </a:rPr>
              <a:t>part</a:t>
            </a:r>
            <a:r>
              <a:rPr sz="1067" dirty="0">
                <a:solidFill>
                  <a:srgbClr val="231F20"/>
                </a:solidFill>
                <a:cs typeface="Calibri" panose="020F0502020204030204" pitchFamily="34" charset="0"/>
              </a:rPr>
              <a:t>ner </a:t>
            </a:r>
            <a:r>
              <a:rPr sz="1067" spc="-5" dirty="0">
                <a:solidFill>
                  <a:srgbClr val="231F20"/>
                </a:solidFill>
                <a:cs typeface="Calibri" panose="020F0502020204030204" pitchFamily="34" charset="0"/>
              </a:rPr>
              <a:t>since</a:t>
            </a:r>
            <a:r>
              <a:rPr sz="1067" spc="-95" dirty="0">
                <a:solidFill>
                  <a:srgbClr val="231F20"/>
                </a:solidFill>
                <a:cs typeface="Calibri" panose="020F0502020204030204" pitchFamily="34" charset="0"/>
              </a:rPr>
              <a:t> </a:t>
            </a:r>
            <a:r>
              <a:rPr sz="1067" spc="-5" dirty="0">
                <a:solidFill>
                  <a:srgbClr val="231F20"/>
                </a:solidFill>
                <a:cs typeface="Calibri" panose="020F0502020204030204" pitchFamily="34" charset="0"/>
              </a:rPr>
              <a:t>2008</a:t>
            </a:r>
            <a:endParaRPr sz="1067" dirty="0">
              <a:solidFill>
                <a:srgbClr val="0033A0"/>
              </a:solidFill>
              <a:cs typeface="Calibri" panose="020F0502020204030204" pitchFamily="34" charset="0"/>
            </a:endParaRPr>
          </a:p>
          <a:p>
            <a:pPr marL="304143" marR="430499" indent="-101592" defTabSz="609570">
              <a:spcBef>
                <a:spcPts val="600"/>
              </a:spcBef>
              <a:buFontTx/>
              <a:buChar char="•"/>
              <a:tabLst>
                <a:tab pos="304776" algn="l"/>
              </a:tabLst>
            </a:pPr>
            <a:r>
              <a:rPr sz="1067" dirty="0">
                <a:solidFill>
                  <a:srgbClr val="231F20"/>
                </a:solidFill>
                <a:cs typeface="Calibri" panose="020F0502020204030204" pitchFamily="34" charset="0"/>
              </a:rPr>
              <a:t>2nd </a:t>
            </a:r>
            <a:r>
              <a:rPr sz="1067" spc="-11" dirty="0">
                <a:solidFill>
                  <a:srgbClr val="231F20"/>
                </a:solidFill>
                <a:cs typeface="Calibri" panose="020F0502020204030204" pitchFamily="34" charset="0"/>
              </a:rPr>
              <a:t>largest </a:t>
            </a:r>
            <a:r>
              <a:rPr sz="1067" spc="-5" dirty="0">
                <a:solidFill>
                  <a:srgbClr val="231F20"/>
                </a:solidFill>
                <a:cs typeface="Calibri" panose="020F0502020204030204" pitchFamily="34" charset="0"/>
              </a:rPr>
              <a:t>GSI </a:t>
            </a:r>
            <a:r>
              <a:rPr sz="1067" spc="-11" dirty="0">
                <a:solidFill>
                  <a:srgbClr val="231F20"/>
                </a:solidFill>
                <a:cs typeface="Calibri" panose="020F0502020204030204" pitchFamily="34" charset="0"/>
              </a:rPr>
              <a:t>across </a:t>
            </a:r>
            <a:r>
              <a:rPr sz="1067" dirty="0">
                <a:solidFill>
                  <a:srgbClr val="231F20"/>
                </a:solidFill>
                <a:cs typeface="Calibri" panose="020F0502020204030204" pitchFamily="34" charset="0"/>
              </a:rPr>
              <a:t>the  globe </a:t>
            </a:r>
            <a:r>
              <a:rPr sz="1067" spc="-11" dirty="0">
                <a:solidFill>
                  <a:srgbClr val="231F20"/>
                </a:solidFill>
                <a:cs typeface="Calibri" panose="020F0502020204030204" pitchFamily="34" charset="0"/>
              </a:rPr>
              <a:t>(by </a:t>
            </a:r>
            <a:r>
              <a:rPr lang="en-US" sz="1067" spc="-20" dirty="0" smtClean="0">
                <a:solidFill>
                  <a:srgbClr val="231F20"/>
                </a:solidFill>
                <a:cs typeface="Calibri" panose="020F0502020204030204" pitchFamily="34" charset="0"/>
              </a:rPr>
              <a:t>AWS</a:t>
            </a:r>
            <a:r>
              <a:rPr sz="1067" spc="-45" dirty="0" smtClean="0">
                <a:solidFill>
                  <a:srgbClr val="231F20"/>
                </a:solidFill>
                <a:cs typeface="Calibri" panose="020F0502020204030204" pitchFamily="34" charset="0"/>
              </a:rPr>
              <a:t> </a:t>
            </a:r>
            <a:r>
              <a:rPr sz="1067" spc="-11" dirty="0">
                <a:solidFill>
                  <a:srgbClr val="231F20"/>
                </a:solidFill>
                <a:cs typeface="Calibri" panose="020F0502020204030204" pitchFamily="34" charset="0"/>
              </a:rPr>
              <a:t>mindshare)</a:t>
            </a:r>
            <a:endParaRPr sz="1067" dirty="0">
              <a:solidFill>
                <a:srgbClr val="0033A0"/>
              </a:solidFill>
              <a:cs typeface="Calibri" panose="020F0502020204030204" pitchFamily="34" charset="0"/>
            </a:endParaRPr>
          </a:p>
          <a:p>
            <a:pPr marL="304143" marR="387322" indent="-101592" defTabSz="609570">
              <a:spcBef>
                <a:spcPts val="600"/>
              </a:spcBef>
              <a:buFontTx/>
              <a:buChar char="•"/>
              <a:tabLst>
                <a:tab pos="304776" algn="l"/>
              </a:tabLst>
            </a:pPr>
            <a:r>
              <a:rPr sz="1067" spc="-5" dirty="0">
                <a:solidFill>
                  <a:srgbClr val="231F20"/>
                </a:solidFill>
                <a:cs typeface="Calibri" panose="020F0502020204030204" pitchFamily="34" charset="0"/>
              </a:rPr>
              <a:t>Joint Executive</a:t>
            </a:r>
            <a:r>
              <a:rPr sz="1067" spc="-65" dirty="0">
                <a:solidFill>
                  <a:srgbClr val="231F20"/>
                </a:solidFill>
                <a:cs typeface="Calibri" panose="020F0502020204030204" pitchFamily="34" charset="0"/>
              </a:rPr>
              <a:t> </a:t>
            </a:r>
            <a:r>
              <a:rPr sz="1067" spc="-5" dirty="0">
                <a:solidFill>
                  <a:srgbClr val="231F20"/>
                </a:solidFill>
                <a:cs typeface="Calibri" panose="020F0502020204030204" pitchFamily="34" charset="0"/>
              </a:rPr>
              <a:t>Leadership  Sponsorship</a:t>
            </a:r>
            <a:endParaRPr sz="1067" dirty="0">
              <a:solidFill>
                <a:srgbClr val="0033A0"/>
              </a:solidFill>
              <a:cs typeface="Calibri" panose="020F0502020204030204" pitchFamily="34" charset="0"/>
            </a:endParaRPr>
          </a:p>
          <a:p>
            <a:pPr marL="304143" marR="309856" indent="-101592" defTabSz="609570">
              <a:spcBef>
                <a:spcPts val="600"/>
              </a:spcBef>
              <a:buFontTx/>
              <a:buChar char="•"/>
              <a:tabLst>
                <a:tab pos="304776" algn="l"/>
              </a:tabLst>
            </a:pPr>
            <a:r>
              <a:rPr sz="1067" spc="-5" dirty="0">
                <a:solidFill>
                  <a:srgbClr val="231F20"/>
                </a:solidFill>
                <a:cs typeface="Calibri" panose="020F0502020204030204" pitchFamily="34" charset="0"/>
              </a:rPr>
              <a:t>Dedicated </a:t>
            </a:r>
            <a:r>
              <a:rPr sz="1067" spc="-11" dirty="0">
                <a:solidFill>
                  <a:srgbClr val="231F20"/>
                </a:solidFill>
                <a:cs typeface="Calibri" panose="020F0502020204030204" pitchFamily="34" charset="0"/>
              </a:rPr>
              <a:t>team </a:t>
            </a:r>
            <a:r>
              <a:rPr sz="1067" dirty="0">
                <a:solidFill>
                  <a:srgbClr val="231F20"/>
                </a:solidFill>
                <a:cs typeface="Calibri" panose="020F0502020204030204" pitchFamily="34" charset="0"/>
              </a:rPr>
              <a:t>driving</a:t>
            </a:r>
            <a:r>
              <a:rPr sz="1067" spc="-45" dirty="0">
                <a:solidFill>
                  <a:srgbClr val="231F20"/>
                </a:solidFill>
                <a:cs typeface="Calibri" panose="020F0502020204030204" pitchFamily="34" charset="0"/>
              </a:rPr>
              <a:t> </a:t>
            </a:r>
            <a:r>
              <a:rPr sz="1067" spc="-11" dirty="0">
                <a:solidFill>
                  <a:srgbClr val="231F20"/>
                </a:solidFill>
                <a:cs typeface="Calibri" panose="020F0502020204030204" pitchFamily="34" charset="0"/>
              </a:rPr>
              <a:t>part</a:t>
            </a:r>
            <a:r>
              <a:rPr sz="1067" spc="-5" dirty="0">
                <a:solidFill>
                  <a:srgbClr val="231F20"/>
                </a:solidFill>
                <a:cs typeface="Calibri" panose="020F0502020204030204" pitchFamily="34" charset="0"/>
              </a:rPr>
              <a:t>nership: </a:t>
            </a:r>
            <a:r>
              <a:rPr sz="1067" dirty="0">
                <a:solidFill>
                  <a:srgbClr val="231F20"/>
                </a:solidFill>
                <a:cs typeface="Calibri" panose="020F0502020204030204" pitchFamily="34" charset="0"/>
              </a:rPr>
              <a:t>100+ </a:t>
            </a:r>
            <a:r>
              <a:rPr sz="1067" spc="-11" dirty="0">
                <a:solidFill>
                  <a:srgbClr val="231F20"/>
                </a:solidFill>
                <a:cs typeface="Calibri" panose="020F0502020204030204" pitchFamily="34" charset="0"/>
              </a:rPr>
              <a:t>GTM, </a:t>
            </a:r>
            <a:r>
              <a:rPr sz="1067" spc="-5" dirty="0">
                <a:solidFill>
                  <a:srgbClr val="231F20"/>
                </a:solidFill>
                <a:cs typeface="Calibri" panose="020F0502020204030204" pitchFamily="34" charset="0"/>
              </a:rPr>
              <a:t>Consul</a:t>
            </a:r>
            <a:r>
              <a:rPr sz="1067" spc="-11" dirty="0">
                <a:solidFill>
                  <a:srgbClr val="231F20"/>
                </a:solidFill>
                <a:cs typeface="Calibri" panose="020F0502020204030204" pitchFamily="34" charset="0"/>
              </a:rPr>
              <a:t>tants, </a:t>
            </a:r>
            <a:r>
              <a:rPr sz="1067" spc="-5" dirty="0">
                <a:solidFill>
                  <a:srgbClr val="231F20"/>
                </a:solidFill>
                <a:cs typeface="Calibri" panose="020F0502020204030204" pitchFamily="34" charset="0"/>
              </a:rPr>
              <a:t>Solution </a:t>
            </a:r>
            <a:r>
              <a:rPr sz="1067" spc="-11" dirty="0">
                <a:solidFill>
                  <a:srgbClr val="231F20"/>
                </a:solidFill>
                <a:cs typeface="Calibri" panose="020F0502020204030204" pitchFamily="34" charset="0"/>
              </a:rPr>
              <a:t>Architects,  </a:t>
            </a:r>
            <a:r>
              <a:rPr sz="1067" spc="-5" dirty="0">
                <a:solidFill>
                  <a:srgbClr val="231F20"/>
                </a:solidFill>
                <a:cs typeface="Calibri" panose="020F0502020204030204" pitchFamily="34" charset="0"/>
              </a:rPr>
              <a:t>Delivery</a:t>
            </a:r>
            <a:endParaRPr sz="1067" dirty="0">
              <a:solidFill>
                <a:srgbClr val="0033A0"/>
              </a:solidFill>
              <a:cs typeface="Calibri" panose="020F0502020204030204" pitchFamily="34" charset="0"/>
            </a:endParaRPr>
          </a:p>
          <a:p>
            <a:pPr marL="304143" marR="421608" indent="-101592" defTabSz="609570">
              <a:spcBef>
                <a:spcPts val="600"/>
              </a:spcBef>
              <a:buFontTx/>
              <a:buChar char="•"/>
              <a:tabLst>
                <a:tab pos="304776" algn="l"/>
              </a:tabLst>
            </a:pPr>
            <a:r>
              <a:rPr sz="1067" spc="-11" dirty="0">
                <a:solidFill>
                  <a:srgbClr val="231F20"/>
                </a:solidFill>
                <a:cs typeface="Calibri" panose="020F0502020204030204" pitchFamily="34" charset="0"/>
              </a:rPr>
              <a:t>Center of Excellence (CoE)  </a:t>
            </a:r>
            <a:r>
              <a:rPr sz="1067" spc="-5" dirty="0">
                <a:solidFill>
                  <a:srgbClr val="231F20"/>
                </a:solidFill>
                <a:cs typeface="Calibri" panose="020F0502020204030204" pitchFamily="34" charset="0"/>
              </a:rPr>
              <a:t>Collaboration</a:t>
            </a:r>
            <a:endParaRPr sz="1067" dirty="0">
              <a:solidFill>
                <a:srgbClr val="0033A0"/>
              </a:solidFill>
              <a:cs typeface="Calibri" panose="020F0502020204030204" pitchFamily="34" charset="0"/>
            </a:endParaRPr>
          </a:p>
        </p:txBody>
      </p:sp>
      <p:sp>
        <p:nvSpPr>
          <p:cNvPr id="16" name="object 28">
            <a:extLst>
              <a:ext uri="{FF2B5EF4-FFF2-40B4-BE49-F238E27FC236}">
                <a16:creationId xmlns:a16="http://schemas.microsoft.com/office/drawing/2014/main" id="{6AAAEF2C-05C7-47E3-BE62-4921539D16F5}"/>
              </a:ext>
            </a:extLst>
          </p:cNvPr>
          <p:cNvSpPr txBox="1"/>
          <p:nvPr/>
        </p:nvSpPr>
        <p:spPr>
          <a:xfrm>
            <a:off x="2914188" y="2596979"/>
            <a:ext cx="3258833" cy="3145861"/>
          </a:xfrm>
          <a:prstGeom prst="rect">
            <a:avLst/>
          </a:prstGeom>
        </p:spPr>
        <p:txBody>
          <a:bodyPr vert="horz" wrap="square" lIns="0" tIns="71755" rIns="0" bIns="0" rtlCol="0">
            <a:spAutoFit/>
          </a:bodyPr>
          <a:lstStyle/>
          <a:p>
            <a:pPr marL="158739" algn="ctr" defTabSz="609570">
              <a:spcBef>
                <a:spcPts val="565"/>
              </a:spcBef>
            </a:pPr>
            <a:r>
              <a:rPr lang="en-US" sz="1600" b="1" spc="-31" dirty="0" smtClean="0">
                <a:solidFill>
                  <a:srgbClr val="231F20"/>
                </a:solidFill>
                <a:cs typeface="Calibri" panose="020F0502020204030204" pitchFamily="34" charset="0"/>
              </a:rPr>
              <a:t>AWS</a:t>
            </a:r>
            <a:r>
              <a:rPr sz="1600" b="1" spc="-65" dirty="0" smtClean="0">
                <a:solidFill>
                  <a:srgbClr val="231F20"/>
                </a:solidFill>
                <a:cs typeface="Calibri" panose="020F0502020204030204" pitchFamily="34" charset="0"/>
              </a:rPr>
              <a:t> </a:t>
            </a:r>
            <a:r>
              <a:rPr sz="1600" b="1" spc="-11" dirty="0">
                <a:solidFill>
                  <a:srgbClr val="231F20"/>
                </a:solidFill>
                <a:cs typeface="Calibri" panose="020F0502020204030204" pitchFamily="34" charset="0"/>
              </a:rPr>
              <a:t>Offerings</a:t>
            </a:r>
            <a:endParaRPr sz="1600" b="1" dirty="0">
              <a:solidFill>
                <a:srgbClr val="0033A0"/>
              </a:solidFill>
              <a:cs typeface="Calibri" panose="020F0502020204030204" pitchFamily="34" charset="0"/>
            </a:endParaRPr>
          </a:p>
          <a:p>
            <a:pPr marL="202550" algn="ctr" defTabSz="609570">
              <a:spcBef>
                <a:spcPts val="395"/>
              </a:spcBef>
            </a:pPr>
            <a:r>
              <a:rPr sz="1333" b="1" spc="-11" dirty="0">
                <a:solidFill>
                  <a:srgbClr val="0033A0"/>
                </a:solidFill>
                <a:cs typeface="Calibri" panose="020F0502020204030204" pitchFamily="34" charset="0"/>
              </a:rPr>
              <a:t>Breadth of Cloud Support</a:t>
            </a:r>
          </a:p>
          <a:p>
            <a:pPr marL="260331" marR="226044" indent="-101592" defTabSz="609570">
              <a:spcBef>
                <a:spcPts val="785"/>
              </a:spcBef>
              <a:buFontTx/>
              <a:buChar char="•"/>
              <a:tabLst>
                <a:tab pos="260965" algn="l"/>
              </a:tabLst>
            </a:pPr>
            <a:r>
              <a:rPr lang="en-US" sz="1067" dirty="0">
                <a:solidFill>
                  <a:srgbClr val="231F20"/>
                </a:solidFill>
                <a:cs typeface="Calibri" panose="020F0502020204030204" pitchFamily="34" charset="0"/>
              </a:rPr>
              <a:t>AI Data Modernization – Reference model to transform &amp; modernize customer data platforms</a:t>
            </a:r>
          </a:p>
          <a:p>
            <a:pPr marL="260331" marR="226044" indent="-101592" defTabSz="609570">
              <a:spcBef>
                <a:spcPts val="785"/>
              </a:spcBef>
              <a:buFontTx/>
              <a:buChar char="•"/>
              <a:tabLst>
                <a:tab pos="260965" algn="l"/>
              </a:tabLst>
            </a:pPr>
            <a:r>
              <a:rPr sz="1067" dirty="0">
                <a:solidFill>
                  <a:srgbClr val="231F20"/>
                </a:solidFill>
                <a:cs typeface="Calibri" panose="020F0502020204030204" pitchFamily="34" charset="0"/>
              </a:rPr>
              <a:t>Cloud </a:t>
            </a:r>
            <a:r>
              <a:rPr sz="1067" spc="-5" dirty="0">
                <a:solidFill>
                  <a:srgbClr val="231F20"/>
                </a:solidFill>
                <a:cs typeface="Calibri" panose="020F0502020204030204" pitchFamily="34" charset="0"/>
              </a:rPr>
              <a:t>Consult </a:t>
            </a:r>
            <a:r>
              <a:rPr sz="1067" dirty="0">
                <a:solidFill>
                  <a:srgbClr val="231F20"/>
                </a:solidFill>
                <a:cs typeface="Calibri" panose="020F0502020204030204" pitchFamily="34" charset="0"/>
              </a:rPr>
              <a:t>– </a:t>
            </a:r>
            <a:r>
              <a:rPr sz="1067" spc="-11" dirty="0">
                <a:solidFill>
                  <a:srgbClr val="231F20"/>
                </a:solidFill>
                <a:cs typeface="Calibri" panose="020F0502020204030204" pitchFamily="34" charset="0"/>
              </a:rPr>
              <a:t>strategy </a:t>
            </a:r>
            <a:r>
              <a:rPr sz="1067" dirty="0">
                <a:solidFill>
                  <a:srgbClr val="231F20"/>
                </a:solidFill>
                <a:cs typeface="Calibri" panose="020F0502020204030204" pitchFamily="34" charset="0"/>
              </a:rPr>
              <a:t>&amp;  </a:t>
            </a:r>
            <a:r>
              <a:rPr sz="1067" spc="-11" dirty="0">
                <a:solidFill>
                  <a:srgbClr val="231F20"/>
                </a:solidFill>
                <a:cs typeface="Calibri" panose="020F0502020204030204" pitchFamily="34" charset="0"/>
              </a:rPr>
              <a:t>roadmap, platform </a:t>
            </a:r>
            <a:r>
              <a:rPr sz="1067" spc="-5" dirty="0">
                <a:solidFill>
                  <a:srgbClr val="231F20"/>
                </a:solidFill>
                <a:cs typeface="Calibri" panose="020F0502020204030204" pitchFamily="34" charset="0"/>
              </a:rPr>
              <a:t>selection, assessment, security </a:t>
            </a:r>
            <a:r>
              <a:rPr sz="1067" dirty="0">
                <a:solidFill>
                  <a:srgbClr val="231F20"/>
                </a:solidFill>
                <a:cs typeface="Calibri" panose="020F0502020204030204" pitchFamily="34" charset="0"/>
              </a:rPr>
              <a:t>and</a:t>
            </a:r>
            <a:r>
              <a:rPr sz="1067" spc="-85" dirty="0">
                <a:solidFill>
                  <a:srgbClr val="231F20"/>
                </a:solidFill>
                <a:cs typeface="Calibri" panose="020F0502020204030204" pitchFamily="34" charset="0"/>
              </a:rPr>
              <a:t> </a:t>
            </a:r>
            <a:r>
              <a:rPr sz="1067" dirty="0">
                <a:solidFill>
                  <a:srgbClr val="231F20"/>
                </a:solidFill>
                <a:cs typeface="Calibri" panose="020F0502020204030204" pitchFamily="34" charset="0"/>
              </a:rPr>
              <a:t>cloud  </a:t>
            </a:r>
            <a:r>
              <a:rPr sz="1067" spc="-5" dirty="0">
                <a:solidFill>
                  <a:srgbClr val="231F20"/>
                </a:solidFill>
                <a:cs typeface="Calibri" panose="020F0502020204030204" pitchFamily="34" charset="0"/>
              </a:rPr>
              <a:t>operations</a:t>
            </a:r>
            <a:r>
              <a:rPr sz="1067" spc="-85" dirty="0">
                <a:solidFill>
                  <a:srgbClr val="231F20"/>
                </a:solidFill>
                <a:cs typeface="Calibri" panose="020F0502020204030204" pitchFamily="34" charset="0"/>
              </a:rPr>
              <a:t> </a:t>
            </a:r>
            <a:r>
              <a:rPr sz="1067" dirty="0">
                <a:solidFill>
                  <a:srgbClr val="231F20"/>
                </a:solidFill>
                <a:cs typeface="Calibri" panose="020F0502020204030204" pitchFamily="34" charset="0"/>
              </a:rPr>
              <a:t>model</a:t>
            </a:r>
            <a:endParaRPr lang="en-US" sz="1067" dirty="0">
              <a:solidFill>
                <a:srgbClr val="231F20"/>
              </a:solidFill>
              <a:cs typeface="Calibri" panose="020F0502020204030204" pitchFamily="34" charset="0"/>
            </a:endParaRPr>
          </a:p>
          <a:p>
            <a:pPr marL="260331" marR="264140" indent="-101592" defTabSz="609570">
              <a:spcBef>
                <a:spcPts val="595"/>
              </a:spcBef>
              <a:buFontTx/>
              <a:buChar char="•"/>
              <a:tabLst>
                <a:tab pos="260965" algn="l"/>
              </a:tabLst>
            </a:pPr>
            <a:r>
              <a:rPr sz="1067" dirty="0">
                <a:solidFill>
                  <a:srgbClr val="231F20"/>
                </a:solidFill>
                <a:cs typeface="Calibri" panose="020F0502020204030204" pitchFamily="34" charset="0"/>
              </a:rPr>
              <a:t>Cloud </a:t>
            </a:r>
            <a:r>
              <a:rPr sz="1067" spc="-11" dirty="0">
                <a:solidFill>
                  <a:srgbClr val="231F20"/>
                </a:solidFill>
                <a:cs typeface="Calibri" panose="020F0502020204030204" pitchFamily="34" charset="0"/>
              </a:rPr>
              <a:t>Migrate </a:t>
            </a:r>
            <a:r>
              <a:rPr sz="1067" dirty="0">
                <a:solidFill>
                  <a:srgbClr val="231F20"/>
                </a:solidFill>
                <a:cs typeface="Calibri" panose="020F0502020204030204" pitchFamily="34" charset="0"/>
              </a:rPr>
              <a:t>- </a:t>
            </a:r>
            <a:r>
              <a:rPr sz="1067" spc="-5" dirty="0">
                <a:solidFill>
                  <a:srgbClr val="231F20"/>
                </a:solidFill>
                <a:cs typeface="Calibri" panose="020F0502020204030204" pitchFamily="34" charset="0"/>
              </a:rPr>
              <a:t>application </a:t>
            </a:r>
            <a:r>
              <a:rPr sz="1067" dirty="0">
                <a:solidFill>
                  <a:srgbClr val="231F20"/>
                </a:solidFill>
                <a:cs typeface="Calibri" panose="020F0502020204030204" pitchFamily="34" charset="0"/>
              </a:rPr>
              <a:t>lift  and </a:t>
            </a:r>
            <a:r>
              <a:rPr sz="1067" spc="-5" dirty="0">
                <a:solidFill>
                  <a:srgbClr val="231F20"/>
                </a:solidFill>
                <a:cs typeface="Calibri" panose="020F0502020204030204" pitchFamily="34" charset="0"/>
              </a:rPr>
              <a:t>shi</a:t>
            </a:r>
            <a:r>
              <a:rPr lang="en-US" sz="1067" spc="-5" dirty="0">
                <a:solidFill>
                  <a:srgbClr val="231F20"/>
                </a:solidFill>
                <a:cs typeface="Calibri" panose="020F0502020204030204" pitchFamily="34" charset="0"/>
              </a:rPr>
              <a:t>f</a:t>
            </a:r>
            <a:r>
              <a:rPr sz="1067" spc="-5" dirty="0">
                <a:solidFill>
                  <a:srgbClr val="231F20"/>
                </a:solidFill>
                <a:cs typeface="Calibri" panose="020F0502020204030204" pitchFamily="34" charset="0"/>
              </a:rPr>
              <a:t>t, </a:t>
            </a:r>
            <a:r>
              <a:rPr sz="1067" spc="-11" dirty="0">
                <a:solidFill>
                  <a:srgbClr val="231F20"/>
                </a:solidFill>
                <a:cs typeface="Calibri" panose="020F0502020204030204" pitchFamily="34" charset="0"/>
              </a:rPr>
              <a:t>re-platform, </a:t>
            </a:r>
            <a:r>
              <a:rPr sz="1067" spc="-5" dirty="0">
                <a:solidFill>
                  <a:srgbClr val="231F20"/>
                </a:solidFill>
                <a:cs typeface="Calibri" panose="020F0502020204030204" pitchFamily="34" charset="0"/>
              </a:rPr>
              <a:t>re-engi</a:t>
            </a:r>
            <a:r>
              <a:rPr sz="1067" spc="-25" dirty="0">
                <a:solidFill>
                  <a:srgbClr val="231F20"/>
                </a:solidFill>
                <a:cs typeface="Calibri" panose="020F0502020204030204" pitchFamily="34" charset="0"/>
              </a:rPr>
              <a:t>neer, </a:t>
            </a:r>
            <a:r>
              <a:rPr sz="1067" dirty="0">
                <a:solidFill>
                  <a:srgbClr val="231F20"/>
                </a:solidFill>
                <a:cs typeface="Calibri" panose="020F0502020204030204" pitchFamily="34" charset="0"/>
              </a:rPr>
              <a:t>cloud </a:t>
            </a:r>
            <a:r>
              <a:rPr sz="1067" spc="-5" dirty="0">
                <a:solidFill>
                  <a:srgbClr val="231F20"/>
                </a:solidFill>
                <a:cs typeface="Calibri" panose="020F0502020204030204" pitchFamily="34" charset="0"/>
              </a:rPr>
              <a:t>native </a:t>
            </a:r>
            <a:r>
              <a:rPr sz="1067" dirty="0">
                <a:solidFill>
                  <a:srgbClr val="231F20"/>
                </a:solidFill>
                <a:cs typeface="Calibri" panose="020F0502020204030204" pitchFamily="34" charset="0"/>
              </a:rPr>
              <a:t>app </a:t>
            </a:r>
            <a:r>
              <a:rPr sz="1067" spc="-11" dirty="0">
                <a:solidFill>
                  <a:srgbClr val="231F20"/>
                </a:solidFill>
                <a:cs typeface="Calibri" panose="020F0502020204030204" pitchFamily="34" charset="0"/>
              </a:rPr>
              <a:t>dev</a:t>
            </a:r>
            <a:r>
              <a:rPr sz="1067" spc="-40" dirty="0">
                <a:solidFill>
                  <a:srgbClr val="231F20"/>
                </a:solidFill>
                <a:cs typeface="Calibri" panose="020F0502020204030204" pitchFamily="34" charset="0"/>
              </a:rPr>
              <a:t> </a:t>
            </a:r>
            <a:r>
              <a:rPr sz="1067" dirty="0">
                <a:solidFill>
                  <a:srgbClr val="231F20"/>
                </a:solidFill>
                <a:cs typeface="Calibri" panose="020F0502020204030204" pitchFamily="34" charset="0"/>
              </a:rPr>
              <a:t>and  </a:t>
            </a:r>
            <a:r>
              <a:rPr sz="1067" spc="-5" dirty="0">
                <a:solidFill>
                  <a:srgbClr val="231F20"/>
                </a:solidFill>
                <a:cs typeface="Calibri" panose="020F0502020204030204" pitchFamily="34" charset="0"/>
              </a:rPr>
              <a:t>provisioning </a:t>
            </a:r>
            <a:r>
              <a:rPr sz="1067" dirty="0">
                <a:solidFill>
                  <a:srgbClr val="231F20"/>
                </a:solidFill>
                <a:cs typeface="Calibri" panose="020F0502020204030204" pitchFamily="34" charset="0"/>
              </a:rPr>
              <a:t>&amp;</a:t>
            </a:r>
            <a:r>
              <a:rPr sz="1067" spc="-51" dirty="0">
                <a:solidFill>
                  <a:srgbClr val="231F20"/>
                </a:solidFill>
                <a:cs typeface="Calibri" panose="020F0502020204030204" pitchFamily="34" charset="0"/>
              </a:rPr>
              <a:t> </a:t>
            </a:r>
            <a:r>
              <a:rPr sz="1067" spc="-5" dirty="0">
                <a:solidFill>
                  <a:srgbClr val="231F20"/>
                </a:solidFill>
                <a:cs typeface="Calibri" panose="020F0502020204030204" pitchFamily="34" charset="0"/>
              </a:rPr>
              <a:t>automation</a:t>
            </a:r>
            <a:endParaRPr sz="1067" dirty="0">
              <a:solidFill>
                <a:srgbClr val="0033A0"/>
              </a:solidFill>
              <a:cs typeface="Calibri" panose="020F0502020204030204" pitchFamily="34" charset="0"/>
            </a:endParaRPr>
          </a:p>
          <a:p>
            <a:pPr marL="260331" marR="234933" indent="-101592" defTabSz="609570">
              <a:spcBef>
                <a:spcPts val="595"/>
              </a:spcBef>
              <a:buFontTx/>
              <a:buChar char="•"/>
              <a:tabLst>
                <a:tab pos="260965" algn="l"/>
              </a:tabLst>
            </a:pPr>
            <a:r>
              <a:rPr sz="1067" dirty="0">
                <a:solidFill>
                  <a:srgbClr val="231F20"/>
                </a:solidFill>
                <a:cs typeface="Calibri" panose="020F0502020204030204" pitchFamily="34" charset="0"/>
              </a:rPr>
              <a:t>Cloud </a:t>
            </a:r>
            <a:r>
              <a:rPr sz="1067" spc="-11" dirty="0">
                <a:solidFill>
                  <a:srgbClr val="231F20"/>
                </a:solidFill>
                <a:cs typeface="Calibri" panose="020F0502020204030204" pitchFamily="34" charset="0"/>
              </a:rPr>
              <a:t>Operate </a:t>
            </a:r>
            <a:r>
              <a:rPr sz="1067" dirty="0">
                <a:solidFill>
                  <a:srgbClr val="231F20"/>
                </a:solidFill>
                <a:cs typeface="Calibri" panose="020F0502020204030204" pitchFamily="34" charset="0"/>
              </a:rPr>
              <a:t>– </a:t>
            </a:r>
            <a:r>
              <a:rPr sz="1067" spc="-11" dirty="0">
                <a:solidFill>
                  <a:srgbClr val="231F20"/>
                </a:solidFill>
                <a:cs typeface="Calibri" panose="020F0502020204030204" pitchFamily="34" charset="0"/>
              </a:rPr>
              <a:t>CI/CD</a:t>
            </a:r>
            <a:r>
              <a:rPr sz="1067" spc="-40" dirty="0">
                <a:solidFill>
                  <a:srgbClr val="231F20"/>
                </a:solidFill>
                <a:cs typeface="Calibri" panose="020F0502020204030204" pitchFamily="34" charset="0"/>
              </a:rPr>
              <a:t> </a:t>
            </a:r>
            <a:r>
              <a:rPr sz="1067" spc="-11" dirty="0">
                <a:solidFill>
                  <a:srgbClr val="231F20"/>
                </a:solidFill>
                <a:cs typeface="Calibri" panose="020F0502020204030204" pitchFamily="34" charset="0"/>
              </a:rPr>
              <a:t>DevOps,  workspaces, </a:t>
            </a:r>
            <a:r>
              <a:rPr sz="1067" spc="-31" dirty="0">
                <a:solidFill>
                  <a:srgbClr val="231F20"/>
                </a:solidFill>
                <a:cs typeface="Calibri" panose="020F0502020204030204" pitchFamily="34" charset="0"/>
              </a:rPr>
              <a:t>E&amp;T </a:t>
            </a:r>
            <a:r>
              <a:rPr sz="1067" spc="-5" dirty="0">
                <a:solidFill>
                  <a:srgbClr val="231F20"/>
                </a:solidFill>
                <a:cs typeface="Calibri" panose="020F0502020204030204" pitchFamily="34" charset="0"/>
              </a:rPr>
              <a:t>apps, man</a:t>
            </a:r>
            <a:r>
              <a:rPr sz="1067" dirty="0">
                <a:solidFill>
                  <a:srgbClr val="231F20"/>
                </a:solidFill>
                <a:cs typeface="Calibri" panose="020F0502020204030204" pitchFamily="34" charset="0"/>
              </a:rPr>
              <a:t>aged</a:t>
            </a:r>
            <a:r>
              <a:rPr sz="1067" spc="-100" dirty="0">
                <a:solidFill>
                  <a:srgbClr val="231F20"/>
                </a:solidFill>
                <a:cs typeface="Calibri" panose="020F0502020204030204" pitchFamily="34" charset="0"/>
              </a:rPr>
              <a:t> </a:t>
            </a:r>
            <a:r>
              <a:rPr sz="1067" spc="-5" dirty="0">
                <a:solidFill>
                  <a:srgbClr val="231F20"/>
                </a:solidFill>
                <a:cs typeface="Calibri" panose="020F0502020204030204" pitchFamily="34" charset="0"/>
              </a:rPr>
              <a:t>databases</a:t>
            </a:r>
            <a:endParaRPr sz="1067" dirty="0">
              <a:solidFill>
                <a:srgbClr val="0033A0"/>
              </a:solidFill>
              <a:cs typeface="Calibri" panose="020F0502020204030204" pitchFamily="34" charset="0"/>
            </a:endParaRPr>
          </a:p>
          <a:p>
            <a:pPr marL="260331" marR="387957" indent="-101592" defTabSz="609570">
              <a:spcBef>
                <a:spcPts val="595"/>
              </a:spcBef>
              <a:buFontTx/>
              <a:buChar char="•"/>
              <a:tabLst>
                <a:tab pos="260965" algn="l"/>
              </a:tabLst>
            </a:pPr>
            <a:r>
              <a:rPr lang="en-US" sz="1067" spc="-20" dirty="0" smtClean="0">
                <a:solidFill>
                  <a:srgbClr val="231F20"/>
                </a:solidFill>
                <a:cs typeface="Calibri" panose="020F0502020204030204" pitchFamily="34" charset="0"/>
              </a:rPr>
              <a:t>AWS</a:t>
            </a:r>
            <a:r>
              <a:rPr sz="1067" spc="-20" dirty="0" smtClean="0">
                <a:solidFill>
                  <a:srgbClr val="231F20"/>
                </a:solidFill>
                <a:cs typeface="Calibri" panose="020F0502020204030204" pitchFamily="34" charset="0"/>
              </a:rPr>
              <a:t> </a:t>
            </a:r>
            <a:r>
              <a:rPr sz="1067" spc="-15" dirty="0">
                <a:solidFill>
                  <a:srgbClr val="231F20"/>
                </a:solidFill>
                <a:cs typeface="Calibri" panose="020F0502020204030204" pitchFamily="34" charset="0"/>
              </a:rPr>
              <a:t>Factory </a:t>
            </a:r>
            <a:r>
              <a:rPr sz="1067" spc="-5" dirty="0">
                <a:solidFill>
                  <a:srgbClr val="231F20"/>
                </a:solidFill>
                <a:cs typeface="Calibri" panose="020F0502020204030204" pitchFamily="34" charset="0"/>
              </a:rPr>
              <a:t>based</a:t>
            </a:r>
            <a:r>
              <a:rPr sz="1067" spc="-35" dirty="0">
                <a:solidFill>
                  <a:srgbClr val="231F20"/>
                </a:solidFill>
                <a:cs typeface="Calibri" panose="020F0502020204030204" pitchFamily="34" charset="0"/>
              </a:rPr>
              <a:t> </a:t>
            </a:r>
            <a:r>
              <a:rPr sz="1067" spc="-5" dirty="0">
                <a:solidFill>
                  <a:srgbClr val="231F20"/>
                </a:solidFill>
                <a:cs typeface="Calibri" panose="020F0502020204030204" pitchFamily="34" charset="0"/>
              </a:rPr>
              <a:t>Delivery </a:t>
            </a:r>
            <a:r>
              <a:rPr sz="1067" dirty="0">
                <a:solidFill>
                  <a:srgbClr val="231F20"/>
                </a:solidFill>
                <a:cs typeface="Calibri" panose="020F0502020204030204" pitchFamily="34" charset="0"/>
              </a:rPr>
              <a:t>and Managed</a:t>
            </a:r>
            <a:r>
              <a:rPr sz="1067" spc="-100" dirty="0">
                <a:solidFill>
                  <a:srgbClr val="231F20"/>
                </a:solidFill>
                <a:cs typeface="Calibri" panose="020F0502020204030204" pitchFamily="34" charset="0"/>
              </a:rPr>
              <a:t> </a:t>
            </a:r>
            <a:r>
              <a:rPr sz="1067" spc="-5" dirty="0">
                <a:solidFill>
                  <a:srgbClr val="231F20"/>
                </a:solidFill>
                <a:cs typeface="Calibri" panose="020F0502020204030204" pitchFamily="34" charset="0"/>
              </a:rPr>
              <a:t>Services</a:t>
            </a:r>
            <a:endParaRPr sz="1067" dirty="0">
              <a:solidFill>
                <a:srgbClr val="0033A0"/>
              </a:solidFill>
              <a:cs typeface="Calibri" panose="020F0502020204030204" pitchFamily="34" charset="0"/>
            </a:endParaRPr>
          </a:p>
        </p:txBody>
      </p:sp>
      <p:sp>
        <p:nvSpPr>
          <p:cNvPr id="17" name="object 29">
            <a:extLst>
              <a:ext uri="{FF2B5EF4-FFF2-40B4-BE49-F238E27FC236}">
                <a16:creationId xmlns:a16="http://schemas.microsoft.com/office/drawing/2014/main" id="{85CB584B-11B2-498A-A08A-17B0C0CBFFB0}"/>
              </a:ext>
            </a:extLst>
          </p:cNvPr>
          <p:cNvSpPr txBox="1"/>
          <p:nvPr/>
        </p:nvSpPr>
        <p:spPr>
          <a:xfrm>
            <a:off x="5935221" y="2584360"/>
            <a:ext cx="2971028" cy="3248453"/>
          </a:xfrm>
          <a:prstGeom prst="rect">
            <a:avLst/>
          </a:prstGeom>
        </p:spPr>
        <p:txBody>
          <a:bodyPr vert="horz" wrap="square" lIns="0" tIns="71755" rIns="0" bIns="0" rtlCol="0">
            <a:spAutoFit/>
          </a:bodyPr>
          <a:lstStyle/>
          <a:p>
            <a:pPr marL="119372" algn="ctr" defTabSz="609570">
              <a:spcBef>
                <a:spcPts val="565"/>
              </a:spcBef>
            </a:pPr>
            <a:r>
              <a:rPr sz="1600" b="1" spc="-20" dirty="0">
                <a:solidFill>
                  <a:srgbClr val="231F20"/>
                </a:solidFill>
                <a:cs typeface="Calibri" panose="020F0502020204030204" pitchFamily="34" charset="0"/>
              </a:rPr>
              <a:t>Accelerators </a:t>
            </a:r>
            <a:r>
              <a:rPr sz="1600" b="1" dirty="0">
                <a:solidFill>
                  <a:srgbClr val="231F20"/>
                </a:solidFill>
                <a:cs typeface="Calibri" panose="020F0502020204030204" pitchFamily="34" charset="0"/>
              </a:rPr>
              <a:t>&amp;</a:t>
            </a:r>
            <a:r>
              <a:rPr sz="1600" b="1" spc="-20" dirty="0">
                <a:solidFill>
                  <a:srgbClr val="231F20"/>
                </a:solidFill>
                <a:cs typeface="Calibri" panose="020F0502020204030204" pitchFamily="34" charset="0"/>
              </a:rPr>
              <a:t> Toolkits</a:t>
            </a:r>
            <a:endParaRPr sz="1600" b="1" dirty="0">
              <a:solidFill>
                <a:srgbClr val="0033A0"/>
              </a:solidFill>
              <a:cs typeface="Calibri" panose="020F0502020204030204" pitchFamily="34" charset="0"/>
            </a:endParaRPr>
          </a:p>
          <a:p>
            <a:pPr marL="202550" algn="ctr" defTabSz="609570">
              <a:spcBef>
                <a:spcPts val="395"/>
              </a:spcBef>
            </a:pPr>
            <a:r>
              <a:rPr sz="1333" b="1" spc="-11" dirty="0">
                <a:solidFill>
                  <a:srgbClr val="0033A0"/>
                </a:solidFill>
                <a:cs typeface="Calibri" panose="020F0502020204030204" pitchFamily="34" charset="0"/>
              </a:rPr>
              <a:t>Key Enabling Technology</a:t>
            </a:r>
          </a:p>
          <a:p>
            <a:pPr marL="233661" marR="339066" indent="-101592" defTabSz="609570">
              <a:spcBef>
                <a:spcPts val="675"/>
              </a:spcBef>
              <a:buFontTx/>
              <a:buChar char="•"/>
              <a:tabLst>
                <a:tab pos="234297" algn="l"/>
              </a:tabLst>
            </a:pPr>
            <a:r>
              <a:rPr lang="en-US" sz="1067" dirty="0">
                <a:solidFill>
                  <a:srgbClr val="000000"/>
                </a:solidFill>
                <a:cs typeface="Calibri" panose="020F0502020204030204" pitchFamily="34" charset="0"/>
              </a:rPr>
              <a:t>Intelligent Dataworks 2.0 – AI/ML driven toolkit that accelerates development of  data platforms</a:t>
            </a:r>
            <a:endParaRPr lang="en-US" sz="1067" spc="-5" dirty="0">
              <a:solidFill>
                <a:srgbClr val="231F20"/>
              </a:solidFill>
              <a:cs typeface="Calibri" panose="020F0502020204030204" pitchFamily="34" charset="0"/>
            </a:endParaRPr>
          </a:p>
          <a:p>
            <a:pPr marL="233661" marR="339066" indent="-101592" defTabSz="609570">
              <a:spcBef>
                <a:spcPts val="675"/>
              </a:spcBef>
              <a:buFontTx/>
              <a:buChar char="•"/>
              <a:tabLst>
                <a:tab pos="234297" algn="l"/>
              </a:tabLst>
            </a:pPr>
            <a:r>
              <a:rPr sz="1067" spc="-5" dirty="0">
                <a:solidFill>
                  <a:srgbClr val="231F20"/>
                </a:solidFill>
                <a:cs typeface="Calibri" panose="020F0502020204030204" pitchFamily="34" charset="0"/>
              </a:rPr>
              <a:t>Cognizant </a:t>
            </a:r>
            <a:r>
              <a:rPr sz="1067" dirty="0">
                <a:solidFill>
                  <a:srgbClr val="231F20"/>
                </a:solidFill>
                <a:cs typeface="Calibri" panose="020F0502020204030204" pitchFamily="34" charset="0"/>
              </a:rPr>
              <a:t>Cloud </a:t>
            </a:r>
            <a:r>
              <a:rPr sz="1067" spc="-11" dirty="0">
                <a:solidFill>
                  <a:srgbClr val="231F20"/>
                </a:solidFill>
                <a:cs typeface="Calibri" panose="020F0502020204030204" pitchFamily="34" charset="0"/>
              </a:rPr>
              <a:t>Steps</a:t>
            </a:r>
            <a:r>
              <a:rPr sz="1067" spc="-60" dirty="0">
                <a:solidFill>
                  <a:srgbClr val="231F20"/>
                </a:solidFill>
                <a:cs typeface="Calibri" panose="020F0502020204030204" pitchFamily="34" charset="0"/>
              </a:rPr>
              <a:t> </a:t>
            </a:r>
            <a:r>
              <a:rPr sz="1067" spc="-11" dirty="0">
                <a:solidFill>
                  <a:srgbClr val="231F20"/>
                </a:solidFill>
                <a:cs typeface="Calibri" panose="020F0502020204030204" pitchFamily="34" charset="0"/>
              </a:rPr>
              <a:t>Migra</a:t>
            </a:r>
            <a:r>
              <a:rPr sz="1067" dirty="0">
                <a:solidFill>
                  <a:srgbClr val="231F20"/>
                </a:solidFill>
                <a:cs typeface="Calibri" panose="020F0502020204030204" pitchFamily="34" charset="0"/>
              </a:rPr>
              <a:t>tion</a:t>
            </a:r>
            <a:r>
              <a:rPr sz="1067" spc="-95" dirty="0">
                <a:solidFill>
                  <a:srgbClr val="231F20"/>
                </a:solidFill>
                <a:cs typeface="Calibri" panose="020F0502020204030204" pitchFamily="34" charset="0"/>
              </a:rPr>
              <a:t> </a:t>
            </a:r>
            <a:r>
              <a:rPr sz="1067" spc="-15" dirty="0">
                <a:solidFill>
                  <a:srgbClr val="231F20"/>
                </a:solidFill>
                <a:cs typeface="Calibri" panose="020F0502020204030204" pitchFamily="34" charset="0"/>
              </a:rPr>
              <a:t>Framework:</a:t>
            </a:r>
            <a:endParaRPr lang="en-US" sz="1067" spc="-15" dirty="0">
              <a:solidFill>
                <a:srgbClr val="231F20"/>
              </a:solidFill>
              <a:cs typeface="Calibri" panose="020F0502020204030204" pitchFamily="34" charset="0"/>
            </a:endParaRPr>
          </a:p>
          <a:p>
            <a:pPr marL="342874" marR="339066" lvl="1" indent="-114292" defTabSz="609570">
              <a:spcBef>
                <a:spcPts val="675"/>
              </a:spcBef>
              <a:buFont typeface="Wingdings" panose="05000000000000000000" pitchFamily="2" charset="2"/>
              <a:buChar char="§"/>
              <a:tabLst>
                <a:tab pos="234297" algn="l"/>
              </a:tabLst>
            </a:pPr>
            <a:r>
              <a:rPr lang="en-US" sz="1067" dirty="0">
                <a:solidFill>
                  <a:srgbClr val="000000"/>
                </a:solidFill>
                <a:cs typeface="Calibri" panose="020F0502020204030204" pitchFamily="34" charset="0"/>
              </a:rPr>
              <a:t>Cognizant Cloud Trust – continuous compliance in cloud</a:t>
            </a:r>
          </a:p>
          <a:p>
            <a:pPr marL="342874" marR="339066" lvl="1" indent="-114292" defTabSz="609570">
              <a:spcBef>
                <a:spcPts val="675"/>
              </a:spcBef>
              <a:buFont typeface="Wingdings" panose="05000000000000000000" pitchFamily="2" charset="2"/>
              <a:buChar char="§"/>
              <a:tabLst>
                <a:tab pos="234297" algn="l"/>
              </a:tabLst>
            </a:pPr>
            <a:r>
              <a:rPr lang="en-US" sz="1067" dirty="0">
                <a:solidFill>
                  <a:srgbClr val="000000"/>
                </a:solidFill>
                <a:cs typeface="Calibri" panose="020F0502020204030204" pitchFamily="34" charset="0"/>
              </a:rPr>
              <a:t>Cognizant </a:t>
            </a:r>
            <a:r>
              <a:rPr lang="en-US" sz="1067" b="1" dirty="0">
                <a:solidFill>
                  <a:srgbClr val="000000"/>
                </a:solidFill>
                <a:cs typeface="Calibri" panose="020F0502020204030204" pitchFamily="34" charset="0"/>
              </a:rPr>
              <a:t>HiveCenter</a:t>
            </a:r>
            <a:r>
              <a:rPr lang="en-US" sz="1067" dirty="0">
                <a:solidFill>
                  <a:srgbClr val="000000"/>
                </a:solidFill>
                <a:cs typeface="Calibri" panose="020F0502020204030204" pitchFamily="34" charset="0"/>
              </a:rPr>
              <a:t> – AI  led cloud management and  orchestration platform</a:t>
            </a:r>
          </a:p>
          <a:p>
            <a:pPr marL="233661" marR="339066" indent="-101592" defTabSz="609570">
              <a:spcBef>
                <a:spcPts val="675"/>
              </a:spcBef>
              <a:buFontTx/>
              <a:buChar char="•"/>
              <a:tabLst>
                <a:tab pos="234297" algn="l"/>
              </a:tabLst>
            </a:pPr>
            <a:r>
              <a:rPr lang="en-US" sz="1067" dirty="0">
                <a:solidFill>
                  <a:srgbClr val="000000"/>
                </a:solidFill>
                <a:cs typeface="Calibri" panose="020F0502020204030204" pitchFamily="34" charset="0"/>
              </a:rPr>
              <a:t>Cognizant Atern™ – Cloud  reporting dashboard</a:t>
            </a:r>
          </a:p>
          <a:p>
            <a:pPr marL="233661" marR="339066" indent="-101592" defTabSz="609570">
              <a:spcBef>
                <a:spcPts val="675"/>
              </a:spcBef>
              <a:buFontTx/>
              <a:buChar char="•"/>
              <a:tabLst>
                <a:tab pos="234297" algn="l"/>
              </a:tabLst>
            </a:pPr>
            <a:r>
              <a:rPr lang="en-US" sz="1067" dirty="0">
                <a:solidFill>
                  <a:srgbClr val="000000"/>
                </a:solidFill>
                <a:cs typeface="Calibri" panose="020F0502020204030204" pitchFamily="34" charset="0"/>
              </a:rPr>
              <a:t>Cognizant Migration Factory</a:t>
            </a:r>
          </a:p>
        </p:txBody>
      </p:sp>
      <p:sp>
        <p:nvSpPr>
          <p:cNvPr id="18" name="object 31">
            <a:extLst>
              <a:ext uri="{FF2B5EF4-FFF2-40B4-BE49-F238E27FC236}">
                <a16:creationId xmlns:a16="http://schemas.microsoft.com/office/drawing/2014/main" id="{07663E8A-4525-407F-8547-6A4676F30E80}"/>
              </a:ext>
            </a:extLst>
          </p:cNvPr>
          <p:cNvSpPr txBox="1"/>
          <p:nvPr/>
        </p:nvSpPr>
        <p:spPr>
          <a:xfrm>
            <a:off x="8906248" y="2546177"/>
            <a:ext cx="2207773" cy="3199722"/>
          </a:xfrm>
          <a:prstGeom prst="rect">
            <a:avLst/>
          </a:prstGeom>
        </p:spPr>
        <p:txBody>
          <a:bodyPr vert="horz" wrap="square" lIns="0" tIns="71755" rIns="0" bIns="0" rtlCol="0">
            <a:spAutoFit/>
          </a:bodyPr>
          <a:lstStyle/>
          <a:p>
            <a:pPr marL="125086" algn="ctr" defTabSz="609570">
              <a:spcBef>
                <a:spcPts val="565"/>
              </a:spcBef>
            </a:pPr>
            <a:r>
              <a:rPr sz="1600" b="1" spc="-5" dirty="0">
                <a:solidFill>
                  <a:srgbClr val="231F20"/>
                </a:solidFill>
                <a:cs typeface="Calibri" panose="020F0502020204030204" pitchFamily="34" charset="0"/>
              </a:rPr>
              <a:t>Solutions </a:t>
            </a:r>
            <a:r>
              <a:rPr sz="1600" b="1" dirty="0">
                <a:solidFill>
                  <a:srgbClr val="231F20"/>
                </a:solidFill>
                <a:cs typeface="Calibri" panose="020F0502020204030204" pitchFamily="34" charset="0"/>
              </a:rPr>
              <a:t>&amp;</a:t>
            </a:r>
            <a:r>
              <a:rPr sz="1600" b="1" spc="-51" dirty="0">
                <a:solidFill>
                  <a:srgbClr val="231F20"/>
                </a:solidFill>
                <a:cs typeface="Calibri" panose="020F0502020204030204" pitchFamily="34" charset="0"/>
              </a:rPr>
              <a:t> </a:t>
            </a:r>
            <a:r>
              <a:rPr sz="1600" b="1" spc="-11" dirty="0">
                <a:solidFill>
                  <a:srgbClr val="231F20"/>
                </a:solidFill>
                <a:cs typeface="Calibri" panose="020F0502020204030204" pitchFamily="34" charset="0"/>
              </a:rPr>
              <a:t>Platforms</a:t>
            </a:r>
            <a:endParaRPr sz="1600" b="1" dirty="0">
              <a:solidFill>
                <a:srgbClr val="0033A0"/>
              </a:solidFill>
              <a:cs typeface="Calibri" panose="020F0502020204030204" pitchFamily="34" charset="0"/>
            </a:endParaRPr>
          </a:p>
          <a:p>
            <a:pPr marL="202550" algn="ctr" defTabSz="609570">
              <a:spcBef>
                <a:spcPts val="395"/>
              </a:spcBef>
            </a:pPr>
            <a:r>
              <a:rPr sz="1333" b="1" spc="-11" dirty="0">
                <a:solidFill>
                  <a:srgbClr val="0033A0"/>
                </a:solidFill>
                <a:cs typeface="Calibri" panose="020F0502020204030204" pitchFamily="34" charset="0"/>
              </a:rPr>
              <a:t>Empowering Users</a:t>
            </a:r>
          </a:p>
          <a:p>
            <a:pPr marL="233345" marR="354306" indent="-109531" defTabSz="609570">
              <a:spcBef>
                <a:spcPts val="675"/>
              </a:spcBef>
              <a:buFont typeface="Arial" panose="020B0604020202020204" pitchFamily="34" charset="0"/>
              <a:buChar char="•"/>
              <a:tabLst>
                <a:tab pos="227313" algn="l"/>
              </a:tabLst>
            </a:pPr>
            <a:r>
              <a:rPr sz="1067" spc="-5" dirty="0">
                <a:solidFill>
                  <a:srgbClr val="231F20"/>
                </a:solidFill>
                <a:cs typeface="Calibri" panose="020F0502020204030204" pitchFamily="34" charset="0"/>
              </a:rPr>
              <a:t>BigDecisions </a:t>
            </a:r>
            <a:r>
              <a:rPr sz="1067" dirty="0">
                <a:solidFill>
                  <a:srgbClr val="231F20"/>
                </a:solidFill>
                <a:cs typeface="Calibri" panose="020F0502020204030204" pitchFamily="34" charset="0"/>
              </a:rPr>
              <a:t>–</a:t>
            </a:r>
            <a:r>
              <a:rPr lang="en-US" sz="1067" dirty="0">
                <a:solidFill>
                  <a:srgbClr val="231F20"/>
                </a:solidFill>
                <a:cs typeface="Calibri" panose="020F0502020204030204" pitchFamily="34" charset="0"/>
              </a:rPr>
              <a:t> </a:t>
            </a:r>
            <a:r>
              <a:rPr sz="1067" spc="-5" dirty="0">
                <a:solidFill>
                  <a:srgbClr val="231F20"/>
                </a:solidFill>
                <a:cs typeface="Calibri" panose="020F0502020204030204" pitchFamily="34" charset="0"/>
              </a:rPr>
              <a:t>Business </a:t>
            </a:r>
            <a:r>
              <a:rPr lang="en-US" sz="1067" spc="-5" dirty="0">
                <a:solidFill>
                  <a:srgbClr val="231F20"/>
                </a:solidFill>
                <a:cs typeface="Calibri" panose="020F0502020204030204" pitchFamily="34" charset="0"/>
              </a:rPr>
              <a:t/>
            </a:r>
            <a:br>
              <a:rPr lang="en-US" sz="1067" spc="-5" dirty="0">
                <a:solidFill>
                  <a:srgbClr val="231F20"/>
                </a:solidFill>
                <a:cs typeface="Calibri" panose="020F0502020204030204" pitchFamily="34" charset="0"/>
              </a:rPr>
            </a:br>
            <a:r>
              <a:rPr sz="1067" spc="-5" dirty="0">
                <a:solidFill>
                  <a:srgbClr val="231F20"/>
                </a:solidFill>
                <a:cs typeface="Calibri" panose="020F0502020204030204" pitchFamily="34" charset="0"/>
              </a:rPr>
              <a:t>Solu</a:t>
            </a:r>
            <a:r>
              <a:rPr sz="1067" dirty="0">
                <a:solidFill>
                  <a:srgbClr val="231F20"/>
                </a:solidFill>
                <a:cs typeface="Calibri" panose="020F0502020204030204" pitchFamily="34" charset="0"/>
              </a:rPr>
              <a:t>tions</a:t>
            </a:r>
            <a:r>
              <a:rPr sz="1067" spc="-65" dirty="0">
                <a:solidFill>
                  <a:srgbClr val="231F20"/>
                </a:solidFill>
                <a:cs typeface="Calibri" panose="020F0502020204030204" pitchFamily="34" charset="0"/>
              </a:rPr>
              <a:t> </a:t>
            </a:r>
            <a:r>
              <a:rPr sz="1067" spc="-11" dirty="0">
                <a:solidFill>
                  <a:srgbClr val="231F20"/>
                </a:solidFill>
                <a:cs typeface="Calibri" panose="020F0502020204030204" pitchFamily="34" charset="0"/>
              </a:rPr>
              <a:t>Platform</a:t>
            </a:r>
            <a:endParaRPr sz="1067" dirty="0">
              <a:solidFill>
                <a:srgbClr val="0033A0"/>
              </a:solidFill>
              <a:cs typeface="Calibri" panose="020F0502020204030204" pitchFamily="34" charset="0"/>
            </a:endParaRPr>
          </a:p>
          <a:p>
            <a:pPr marL="233345" marR="295887" indent="-109531" defTabSz="609570">
              <a:spcBef>
                <a:spcPts val="600"/>
              </a:spcBef>
              <a:buFont typeface="Arial" panose="020B0604020202020204" pitchFamily="34" charset="0"/>
              <a:buChar char="•"/>
              <a:tabLst>
                <a:tab pos="227313" algn="l"/>
              </a:tabLst>
            </a:pPr>
            <a:r>
              <a:rPr sz="1067" spc="-5" dirty="0">
                <a:solidFill>
                  <a:srgbClr val="000000"/>
                </a:solidFill>
                <a:cs typeface="Calibri" panose="020F0502020204030204" pitchFamily="34" charset="0"/>
              </a:rPr>
              <a:t>Cognizant </a:t>
            </a:r>
            <a:r>
              <a:rPr lang="en-US" sz="1067" b="1" dirty="0">
                <a:solidFill>
                  <a:srgbClr val="000000"/>
                </a:solidFill>
                <a:cs typeface="Calibri" panose="020F0502020204030204" pitchFamily="34" charset="0"/>
              </a:rPr>
              <a:t>HiveCenter</a:t>
            </a:r>
            <a:r>
              <a:rPr sz="1067" spc="-5" dirty="0">
                <a:solidFill>
                  <a:srgbClr val="000000"/>
                </a:solidFill>
                <a:cs typeface="Calibri" panose="020F0502020204030204" pitchFamily="34" charset="0"/>
              </a:rPr>
              <a:t> </a:t>
            </a:r>
            <a:r>
              <a:rPr sz="1067" dirty="0">
                <a:solidFill>
                  <a:srgbClr val="000000"/>
                </a:solidFill>
                <a:cs typeface="Calibri" panose="020F0502020204030204" pitchFamily="34" charset="0"/>
              </a:rPr>
              <a:t>– </a:t>
            </a:r>
            <a:r>
              <a:rPr sz="1067" spc="-5" dirty="0">
                <a:solidFill>
                  <a:srgbClr val="000000"/>
                </a:solidFill>
                <a:cs typeface="Calibri" panose="020F0502020204030204" pitchFamily="34" charset="0"/>
              </a:rPr>
              <a:t>Enterprise-class </a:t>
            </a:r>
            <a:r>
              <a:rPr sz="1067" dirty="0">
                <a:solidFill>
                  <a:srgbClr val="000000"/>
                </a:solidFill>
                <a:cs typeface="Calibri" panose="020F0502020204030204" pitchFamily="34" charset="0"/>
              </a:rPr>
              <a:t>cloud</a:t>
            </a:r>
            <a:r>
              <a:rPr sz="1067" spc="-15" dirty="0">
                <a:solidFill>
                  <a:srgbClr val="000000"/>
                </a:solidFill>
                <a:cs typeface="Calibri" panose="020F0502020204030204" pitchFamily="34" charset="0"/>
              </a:rPr>
              <a:t> </a:t>
            </a:r>
            <a:r>
              <a:rPr sz="1067" spc="-5" dirty="0">
                <a:solidFill>
                  <a:srgbClr val="000000"/>
                </a:solidFill>
                <a:cs typeface="Calibri" panose="020F0502020204030204" pitchFamily="34" charset="0"/>
              </a:rPr>
              <a:t>management  </a:t>
            </a:r>
            <a:r>
              <a:rPr sz="1067" spc="-11" dirty="0">
                <a:solidFill>
                  <a:srgbClr val="000000"/>
                </a:solidFill>
                <a:cs typeface="Calibri" panose="020F0502020204030204" pitchFamily="34" charset="0"/>
              </a:rPr>
              <a:t>‘hyperplatform’</a:t>
            </a:r>
            <a:endParaRPr sz="1067" dirty="0">
              <a:solidFill>
                <a:srgbClr val="000000"/>
              </a:solidFill>
              <a:cs typeface="Calibri" panose="020F0502020204030204" pitchFamily="34" charset="0"/>
            </a:endParaRPr>
          </a:p>
          <a:p>
            <a:pPr marL="233345" marR="359386" indent="-109531" defTabSz="609570">
              <a:spcBef>
                <a:spcPts val="600"/>
              </a:spcBef>
              <a:buFont typeface="Arial" panose="020B0604020202020204" pitchFamily="34" charset="0"/>
              <a:buChar char="•"/>
              <a:tabLst>
                <a:tab pos="227313" algn="l"/>
              </a:tabLst>
            </a:pPr>
            <a:r>
              <a:rPr lang="en-US" sz="1067" spc="-5" dirty="0">
                <a:solidFill>
                  <a:srgbClr val="000000"/>
                </a:solidFill>
                <a:cs typeface="Calibri" panose="020F0502020204030204" pitchFamily="34" charset="0"/>
              </a:rPr>
              <a:t> </a:t>
            </a:r>
            <a:r>
              <a:rPr sz="1067" spc="-5" dirty="0">
                <a:solidFill>
                  <a:srgbClr val="000000"/>
                </a:solidFill>
                <a:cs typeface="Calibri" panose="020F0502020204030204" pitchFamily="34" charset="0"/>
              </a:rPr>
              <a:t>Cognizant assetServ </a:t>
            </a:r>
            <a:r>
              <a:rPr sz="1067" dirty="0">
                <a:solidFill>
                  <a:srgbClr val="000000"/>
                </a:solidFill>
                <a:cs typeface="Calibri" panose="020F0502020204030204" pitchFamily="34" charset="0"/>
              </a:rPr>
              <a:t>– </a:t>
            </a:r>
            <a:r>
              <a:rPr sz="1067" spc="-5" dirty="0">
                <a:solidFill>
                  <a:srgbClr val="000000"/>
                </a:solidFill>
                <a:cs typeface="Calibri" panose="020F0502020204030204" pitchFamily="34" charset="0"/>
              </a:rPr>
              <a:t>Digital  </a:t>
            </a:r>
            <a:r>
              <a:rPr sz="1067" spc="-11" dirty="0">
                <a:solidFill>
                  <a:srgbClr val="000000"/>
                </a:solidFill>
                <a:cs typeface="Calibri" panose="020F0502020204030204" pitchFamily="34" charset="0"/>
              </a:rPr>
              <a:t>Asset </a:t>
            </a:r>
            <a:r>
              <a:rPr sz="1067" spc="-5" dirty="0">
                <a:solidFill>
                  <a:srgbClr val="000000"/>
                </a:solidFill>
                <a:cs typeface="Calibri" panose="020F0502020204030204" pitchFamily="34" charset="0"/>
              </a:rPr>
              <a:t>Management</a:t>
            </a:r>
            <a:r>
              <a:rPr sz="1067" spc="5" dirty="0">
                <a:solidFill>
                  <a:srgbClr val="000000"/>
                </a:solidFill>
                <a:cs typeface="Calibri" panose="020F0502020204030204" pitchFamily="34" charset="0"/>
              </a:rPr>
              <a:t> </a:t>
            </a:r>
            <a:r>
              <a:rPr sz="1067" spc="-5" dirty="0">
                <a:solidFill>
                  <a:srgbClr val="000000"/>
                </a:solidFill>
                <a:cs typeface="Calibri" panose="020F0502020204030204" pitchFamily="34" charset="0"/>
              </a:rPr>
              <a:t>Solutions</a:t>
            </a:r>
            <a:endParaRPr sz="1067" dirty="0">
              <a:solidFill>
                <a:srgbClr val="000000"/>
              </a:solidFill>
              <a:cs typeface="Calibri" panose="020F0502020204030204" pitchFamily="34" charset="0"/>
            </a:endParaRPr>
          </a:p>
          <a:p>
            <a:pPr defTabSz="609570">
              <a:spcBef>
                <a:spcPts val="11"/>
              </a:spcBef>
            </a:pPr>
            <a:endParaRPr sz="1067" dirty="0">
              <a:solidFill>
                <a:srgbClr val="000000"/>
              </a:solidFill>
              <a:cs typeface="Calibri" panose="020F0502020204030204" pitchFamily="34" charset="0"/>
            </a:endParaRPr>
          </a:p>
          <a:p>
            <a:pPr marL="158739" marR="269855" defTabSz="609570"/>
            <a:r>
              <a:rPr sz="1067" spc="-11" dirty="0">
                <a:solidFill>
                  <a:srgbClr val="000000"/>
                </a:solidFill>
                <a:cs typeface="Calibri" panose="020F0502020204030204" pitchFamily="34" charset="0"/>
              </a:rPr>
              <a:t>Read more </a:t>
            </a:r>
            <a:r>
              <a:rPr sz="1067" dirty="0">
                <a:solidFill>
                  <a:srgbClr val="000000"/>
                </a:solidFill>
                <a:cs typeface="Calibri" panose="020F0502020204030204" pitchFamily="34" charset="0"/>
              </a:rPr>
              <a:t>on our cloud </a:t>
            </a:r>
            <a:r>
              <a:rPr sz="1067" spc="-11" dirty="0">
                <a:solidFill>
                  <a:srgbClr val="000000"/>
                </a:solidFill>
                <a:cs typeface="Calibri" panose="020F0502020204030204" pitchFamily="34" charset="0"/>
              </a:rPr>
              <a:t>offer</a:t>
            </a:r>
            <a:r>
              <a:rPr sz="1067" dirty="0">
                <a:solidFill>
                  <a:srgbClr val="000000"/>
                </a:solidFill>
                <a:cs typeface="Calibri" panose="020F0502020204030204" pitchFamily="34" charset="0"/>
              </a:rPr>
              <a:t>ings: </a:t>
            </a:r>
            <a:r>
              <a:rPr sz="1067" u="sng" dirty="0">
                <a:solidFill>
                  <a:srgbClr val="0C3985"/>
                </a:solidFill>
                <a:cs typeface="Calibri" panose="020F0502020204030204" pitchFamily="34" charset="0"/>
                <a:hlinkClick r:id="rId2"/>
              </a:rPr>
              <a:t>Driving </a:t>
            </a:r>
            <a:r>
              <a:rPr sz="1067" u="sng" spc="-5" dirty="0">
                <a:solidFill>
                  <a:srgbClr val="0C3985"/>
                </a:solidFill>
                <a:cs typeface="Calibri" panose="020F0502020204030204" pitchFamily="34" charset="0"/>
                <a:hlinkClick r:id="rId2"/>
              </a:rPr>
              <a:t>Digital Experience </a:t>
            </a:r>
            <a:r>
              <a:rPr sz="1067" spc="-5" dirty="0">
                <a:solidFill>
                  <a:srgbClr val="0C3985"/>
                </a:solidFill>
                <a:cs typeface="Calibri" panose="020F0502020204030204" pitchFamily="34" charset="0"/>
              </a:rPr>
              <a:t> </a:t>
            </a:r>
            <a:r>
              <a:rPr sz="1067" u="sng" spc="-11" dirty="0">
                <a:solidFill>
                  <a:srgbClr val="0C3985"/>
                </a:solidFill>
                <a:cs typeface="Calibri" panose="020F0502020204030204" pitchFamily="34" charset="0"/>
                <a:hlinkClick r:id="rId2"/>
              </a:rPr>
              <a:t>Through</a:t>
            </a:r>
            <a:r>
              <a:rPr sz="1067" u="sng" spc="-71" dirty="0">
                <a:solidFill>
                  <a:srgbClr val="0C3985"/>
                </a:solidFill>
                <a:cs typeface="Calibri" panose="020F0502020204030204" pitchFamily="34" charset="0"/>
                <a:hlinkClick r:id="rId2"/>
              </a:rPr>
              <a:t> </a:t>
            </a:r>
            <a:r>
              <a:rPr sz="1067" u="sng" dirty="0">
                <a:solidFill>
                  <a:srgbClr val="0C3985"/>
                </a:solidFill>
                <a:cs typeface="Calibri" panose="020F0502020204030204" pitchFamily="34" charset="0"/>
                <a:hlinkClick r:id="rId2"/>
              </a:rPr>
              <a:t>Cloud</a:t>
            </a:r>
            <a:r>
              <a:rPr lang="en-US" sz="1067" u="sng" dirty="0">
                <a:solidFill>
                  <a:srgbClr val="0C3985"/>
                </a:solidFill>
                <a:cs typeface="Calibri" panose="020F0502020204030204" pitchFamily="34" charset="0"/>
              </a:rPr>
              <a:t> </a:t>
            </a:r>
            <a:endParaRPr sz="1067" dirty="0">
              <a:solidFill>
                <a:srgbClr val="0C3985"/>
              </a:solidFill>
              <a:cs typeface="Calibri" panose="020F0502020204030204" pitchFamily="34" charset="0"/>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854276" y="2060032"/>
            <a:ext cx="516723" cy="36576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7840" y="2047175"/>
            <a:ext cx="438467" cy="365760"/>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4799" y="2036020"/>
            <a:ext cx="373156" cy="36576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12035" y="2024171"/>
            <a:ext cx="381196" cy="365760"/>
          </a:xfrm>
          <a:prstGeom prst="rect">
            <a:avLst/>
          </a:prstGeom>
        </p:spPr>
      </p:pic>
      <p:sp>
        <p:nvSpPr>
          <p:cNvPr id="23" name="object 7">
            <a:extLst>
              <a:ext uri="{FF2B5EF4-FFF2-40B4-BE49-F238E27FC236}">
                <a16:creationId xmlns:a16="http://schemas.microsoft.com/office/drawing/2014/main" id="{F4CCB103-ED3F-4F9C-93C2-9C99E7E46D7C}"/>
              </a:ext>
            </a:extLst>
          </p:cNvPr>
          <p:cNvSpPr/>
          <p:nvPr/>
        </p:nvSpPr>
        <p:spPr>
          <a:xfrm>
            <a:off x="816864" y="5850110"/>
            <a:ext cx="10510408" cy="234183"/>
          </a:xfrm>
          <a:prstGeom prst="rect">
            <a:avLst/>
          </a:prstGeom>
          <a:solidFill>
            <a:srgbClr val="1F3F97"/>
          </a:solidFill>
          <a:ln w="6350" cap="flat" cmpd="sng" algn="ctr">
            <a:noFill/>
            <a:prstDash val="solid"/>
            <a:miter lim="800000"/>
          </a:ln>
          <a:effectLst/>
        </p:spPr>
        <p:txBody>
          <a:bodyPr lIns="182880" rtlCol="0" anchor="ctr"/>
          <a:lstStyle/>
          <a:p>
            <a:pPr defTabSz="609570">
              <a:defRPr/>
            </a:pPr>
            <a:endParaRPr sz="533" kern="0" dirty="0">
              <a:solidFill>
                <a:srgbClr val="FFFFFF"/>
              </a:solidFill>
              <a:cs typeface="Calibri" panose="020F0502020204030204" pitchFamily="34" charset="0"/>
            </a:endParaRPr>
          </a:p>
        </p:txBody>
      </p:sp>
      <p:cxnSp>
        <p:nvCxnSpPr>
          <p:cNvPr id="24" name="Straight Connector 23"/>
          <p:cNvCxnSpPr/>
          <p:nvPr/>
        </p:nvCxnSpPr>
        <p:spPr>
          <a:xfrm>
            <a:off x="3029604" y="2412935"/>
            <a:ext cx="0" cy="2699576"/>
          </a:xfrm>
          <a:prstGeom prst="line">
            <a:avLst/>
          </a:prstGeom>
          <a:noFill/>
          <a:ln w="6350" cap="flat" cmpd="sng" algn="ctr">
            <a:solidFill>
              <a:srgbClr val="FFFFFF">
                <a:lumMod val="75000"/>
              </a:srgbClr>
            </a:solidFill>
            <a:prstDash val="solid"/>
            <a:miter lim="800000"/>
          </a:ln>
          <a:effectLst/>
        </p:spPr>
      </p:cxnSp>
      <p:cxnSp>
        <p:nvCxnSpPr>
          <p:cNvPr id="25" name="Straight Connector 24"/>
          <p:cNvCxnSpPr/>
          <p:nvPr/>
        </p:nvCxnSpPr>
        <p:spPr>
          <a:xfrm>
            <a:off x="5947664" y="2426097"/>
            <a:ext cx="0" cy="2699576"/>
          </a:xfrm>
          <a:prstGeom prst="line">
            <a:avLst/>
          </a:prstGeom>
          <a:noFill/>
          <a:ln w="6350" cap="flat" cmpd="sng" algn="ctr">
            <a:solidFill>
              <a:srgbClr val="FFFFFF">
                <a:lumMod val="75000"/>
              </a:srgbClr>
            </a:solidFill>
            <a:prstDash val="solid"/>
            <a:miter lim="800000"/>
          </a:ln>
          <a:effectLst/>
        </p:spPr>
      </p:cxnSp>
      <p:cxnSp>
        <p:nvCxnSpPr>
          <p:cNvPr id="26" name="Straight Connector 25"/>
          <p:cNvCxnSpPr/>
          <p:nvPr/>
        </p:nvCxnSpPr>
        <p:spPr>
          <a:xfrm>
            <a:off x="8692995" y="2426097"/>
            <a:ext cx="0" cy="2699576"/>
          </a:xfrm>
          <a:prstGeom prst="line">
            <a:avLst/>
          </a:prstGeom>
          <a:noFill/>
          <a:ln w="6350" cap="flat" cmpd="sng" algn="ctr">
            <a:solidFill>
              <a:srgbClr val="FFFFFF">
                <a:lumMod val="75000"/>
              </a:srgbClr>
            </a:solidFill>
            <a:prstDash val="solid"/>
            <a:miter lim="800000"/>
          </a:ln>
          <a:effectLst/>
        </p:spPr>
      </p:cxnSp>
      <p:cxnSp>
        <p:nvCxnSpPr>
          <p:cNvPr id="27" name="Straight Connector 26"/>
          <p:cNvCxnSpPr/>
          <p:nvPr/>
        </p:nvCxnSpPr>
        <p:spPr>
          <a:xfrm>
            <a:off x="1609969" y="1141434"/>
            <a:ext cx="0" cy="598437"/>
          </a:xfrm>
          <a:prstGeom prst="line">
            <a:avLst/>
          </a:prstGeom>
          <a:noFill/>
          <a:ln w="6350" cap="flat" cmpd="sng" algn="ctr">
            <a:solidFill>
              <a:srgbClr val="000000">
                <a:alpha val="20000"/>
              </a:srgbClr>
            </a:solidFill>
            <a:prstDash val="solid"/>
            <a:miter lim="800000"/>
          </a:ln>
          <a:effectLst/>
        </p:spPr>
      </p:cxnSp>
      <p:sp>
        <p:nvSpPr>
          <p:cNvPr id="28" name="object 17">
            <a:extLst>
              <a:ext uri="{FF2B5EF4-FFF2-40B4-BE49-F238E27FC236}">
                <a16:creationId xmlns:a16="http://schemas.microsoft.com/office/drawing/2014/main" id="{B42AE390-6E3F-4B35-99F5-04F23A05C3C6}"/>
              </a:ext>
            </a:extLst>
          </p:cNvPr>
          <p:cNvSpPr txBox="1"/>
          <p:nvPr/>
        </p:nvSpPr>
        <p:spPr>
          <a:xfrm>
            <a:off x="4736754" y="928798"/>
            <a:ext cx="1139580" cy="881140"/>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10</a:t>
            </a:r>
            <a:r>
              <a:rPr sz="2400" spc="-151" dirty="0">
                <a:solidFill>
                  <a:srgbClr val="FFFFFF"/>
                </a:solidFill>
                <a:cs typeface="Calibri" panose="020F0502020204030204" pitchFamily="34" charset="0"/>
              </a:rPr>
              <a:t>0+</a:t>
            </a:r>
            <a:endParaRPr sz="2400" spc="-151" dirty="0">
              <a:solidFill>
                <a:srgbClr val="0033A0"/>
              </a:solidFill>
              <a:cs typeface="Calibri" panose="020F0502020204030204" pitchFamily="34" charset="0"/>
            </a:endParaRPr>
          </a:p>
          <a:p>
            <a:pPr marL="92068" marR="197470" algn="ctr" defTabSz="609570">
              <a:spcBef>
                <a:spcPts val="284"/>
              </a:spcBef>
            </a:pPr>
            <a:r>
              <a:rPr sz="1067" dirty="0">
                <a:solidFill>
                  <a:srgbClr val="FFFFFF"/>
                </a:solidFill>
                <a:cs typeface="Calibri" panose="020F0502020204030204" pitchFamily="34" charset="0"/>
              </a:rPr>
              <a:t>Managed  </a:t>
            </a:r>
            <a:r>
              <a:rPr sz="1067" spc="-5" dirty="0">
                <a:solidFill>
                  <a:srgbClr val="FFFFFF"/>
                </a:solidFill>
                <a:cs typeface="Calibri" panose="020F0502020204030204" pitchFamily="34" charset="0"/>
              </a:rPr>
              <a:t>Clients</a:t>
            </a:r>
            <a:endParaRPr sz="1067" dirty="0">
              <a:solidFill>
                <a:srgbClr val="0033A0"/>
              </a:solidFill>
              <a:cs typeface="Calibri" panose="020F0502020204030204" pitchFamily="34" charset="0"/>
            </a:endParaRPr>
          </a:p>
        </p:txBody>
      </p:sp>
      <p:sp>
        <p:nvSpPr>
          <p:cNvPr id="29" name="object 18">
            <a:extLst>
              <a:ext uri="{FF2B5EF4-FFF2-40B4-BE49-F238E27FC236}">
                <a16:creationId xmlns:a16="http://schemas.microsoft.com/office/drawing/2014/main" id="{1465AAB2-BAFC-4E4C-9B86-D2DAB9842ABB}"/>
              </a:ext>
            </a:extLst>
          </p:cNvPr>
          <p:cNvSpPr txBox="1"/>
          <p:nvPr/>
        </p:nvSpPr>
        <p:spPr>
          <a:xfrm>
            <a:off x="6106353" y="928798"/>
            <a:ext cx="1242184" cy="881140"/>
          </a:xfrm>
          <a:prstGeom prst="rect">
            <a:avLst/>
          </a:prstGeom>
        </p:spPr>
        <p:txBody>
          <a:bodyPr vert="horz" wrap="square" lIns="0" tIns="143511" rIns="0" bIns="0" rtlCol="0">
            <a:spAutoFit/>
          </a:bodyPr>
          <a:lstStyle/>
          <a:p>
            <a:pPr marR="1905" algn="ctr" defTabSz="609570">
              <a:spcBef>
                <a:spcPts val="1131"/>
              </a:spcBef>
            </a:pPr>
            <a:r>
              <a:rPr lang="en-US" sz="2400" spc="-151" dirty="0">
                <a:solidFill>
                  <a:srgbClr val="FFFFFF"/>
                </a:solidFill>
                <a:cs typeface="Calibri" panose="020F0502020204030204" pitchFamily="34" charset="0"/>
              </a:rPr>
              <a:t>350</a:t>
            </a:r>
            <a:r>
              <a:rPr sz="2400" spc="-151" dirty="0">
                <a:solidFill>
                  <a:srgbClr val="FFFFFF"/>
                </a:solidFill>
                <a:cs typeface="Calibri" panose="020F0502020204030204" pitchFamily="34" charset="0"/>
              </a:rPr>
              <a:t>0+</a:t>
            </a:r>
            <a:endParaRPr sz="2400" spc="-151" dirty="0">
              <a:solidFill>
                <a:srgbClr val="0033A0"/>
              </a:solidFill>
              <a:cs typeface="Calibri" panose="020F0502020204030204" pitchFamily="34" charset="0"/>
            </a:endParaRPr>
          </a:p>
          <a:p>
            <a:pPr marL="90798" marR="109212" algn="ctr" defTabSz="609570">
              <a:spcBef>
                <a:spcPts val="284"/>
              </a:spcBef>
            </a:pPr>
            <a:r>
              <a:rPr sz="1067" spc="-5" dirty="0">
                <a:solidFill>
                  <a:srgbClr val="FFFFFF"/>
                </a:solidFill>
                <a:cs typeface="Calibri" panose="020F0502020204030204" pitchFamily="34" charset="0"/>
              </a:rPr>
              <a:t>Certified</a:t>
            </a:r>
            <a:r>
              <a:rPr sz="1067" spc="-71" dirty="0">
                <a:solidFill>
                  <a:srgbClr val="FFFFFF"/>
                </a:solidFill>
                <a:cs typeface="Calibri" panose="020F0502020204030204" pitchFamily="34" charset="0"/>
              </a:rPr>
              <a:t> </a:t>
            </a:r>
            <a:r>
              <a:rPr lang="en-US" sz="1067" spc="-20" dirty="0" smtClean="0">
                <a:solidFill>
                  <a:srgbClr val="FFFFFF"/>
                </a:solidFill>
                <a:cs typeface="Calibri" panose="020F0502020204030204" pitchFamily="34" charset="0"/>
              </a:rPr>
              <a:t>AWS</a:t>
            </a:r>
            <a:r>
              <a:rPr sz="1067" spc="-20" dirty="0" smtClean="0">
                <a:solidFill>
                  <a:srgbClr val="FFFFFF"/>
                </a:solidFill>
                <a:cs typeface="Calibri" panose="020F0502020204030204" pitchFamily="34" charset="0"/>
              </a:rPr>
              <a:t> </a:t>
            </a:r>
            <a:r>
              <a:rPr sz="1067" dirty="0" smtClean="0">
                <a:solidFill>
                  <a:srgbClr val="FFFFFF"/>
                </a:solidFill>
                <a:cs typeface="Calibri" panose="020F0502020204030204" pitchFamily="34" charset="0"/>
              </a:rPr>
              <a:t> </a:t>
            </a:r>
            <a:r>
              <a:rPr sz="1067" spc="-11" dirty="0">
                <a:solidFill>
                  <a:srgbClr val="FFFFFF"/>
                </a:solidFill>
                <a:cs typeface="Calibri" panose="020F0502020204030204" pitchFamily="34" charset="0"/>
              </a:rPr>
              <a:t>Professional</a:t>
            </a:r>
            <a:endParaRPr sz="1067" dirty="0">
              <a:solidFill>
                <a:srgbClr val="0033A0"/>
              </a:solidFill>
              <a:cs typeface="Calibri" panose="020F0502020204030204" pitchFamily="34" charset="0"/>
            </a:endParaRPr>
          </a:p>
        </p:txBody>
      </p:sp>
      <p:sp>
        <p:nvSpPr>
          <p:cNvPr id="30" name="object 20">
            <a:extLst>
              <a:ext uri="{FF2B5EF4-FFF2-40B4-BE49-F238E27FC236}">
                <a16:creationId xmlns:a16="http://schemas.microsoft.com/office/drawing/2014/main" id="{55634F74-0CD6-4DF9-8C27-30605488F760}"/>
              </a:ext>
            </a:extLst>
          </p:cNvPr>
          <p:cNvSpPr txBox="1"/>
          <p:nvPr/>
        </p:nvSpPr>
        <p:spPr>
          <a:xfrm>
            <a:off x="7458478" y="928798"/>
            <a:ext cx="1110761" cy="881140"/>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3</a:t>
            </a:r>
            <a:r>
              <a:rPr sz="2400" spc="-151" dirty="0">
                <a:solidFill>
                  <a:srgbClr val="FFFFFF"/>
                </a:solidFill>
                <a:cs typeface="Calibri" panose="020F0502020204030204" pitchFamily="34" charset="0"/>
              </a:rPr>
              <a:t>00+</a:t>
            </a:r>
            <a:endParaRPr sz="2400" spc="-151" dirty="0">
              <a:solidFill>
                <a:srgbClr val="0033A0"/>
              </a:solidFill>
              <a:cs typeface="Calibri" panose="020F0502020204030204" pitchFamily="34" charset="0"/>
            </a:endParaRPr>
          </a:p>
          <a:p>
            <a:pPr marL="203186" marR="235567" algn="ctr" defTabSz="609570">
              <a:spcBef>
                <a:spcPts val="284"/>
              </a:spcBef>
            </a:pPr>
            <a:r>
              <a:rPr sz="1067" spc="-11" dirty="0">
                <a:solidFill>
                  <a:srgbClr val="FFFFFF"/>
                </a:solidFill>
                <a:cs typeface="Calibri" panose="020F0502020204030204" pitchFamily="34" charset="0"/>
              </a:rPr>
              <a:t>C</a:t>
            </a:r>
            <a:r>
              <a:rPr sz="1067" dirty="0">
                <a:solidFill>
                  <a:srgbClr val="FFFFFF"/>
                </a:solidFill>
                <a:cs typeface="Calibri" panose="020F0502020204030204" pitchFamily="34" charset="0"/>
              </a:rPr>
              <a:t>u</a:t>
            </a:r>
            <a:r>
              <a:rPr sz="1067" spc="-11" dirty="0">
                <a:solidFill>
                  <a:srgbClr val="FFFFFF"/>
                </a:solidFill>
                <a:cs typeface="Calibri" panose="020F0502020204030204" pitchFamily="34" charset="0"/>
              </a:rPr>
              <a:t>s</a:t>
            </a:r>
            <a:r>
              <a:rPr sz="1067" spc="-20" dirty="0">
                <a:solidFill>
                  <a:srgbClr val="FFFFFF"/>
                </a:solidFill>
                <a:cs typeface="Calibri" panose="020F0502020204030204" pitchFamily="34" charset="0"/>
              </a:rPr>
              <a:t>t</a:t>
            </a:r>
            <a:r>
              <a:rPr sz="1067" dirty="0">
                <a:solidFill>
                  <a:srgbClr val="FFFFFF"/>
                </a:solidFill>
                <a:cs typeface="Calibri" panose="020F0502020204030204" pitchFamily="34" charset="0"/>
              </a:rPr>
              <a:t>ome</a:t>
            </a:r>
            <a:r>
              <a:rPr sz="1067" spc="-20" dirty="0">
                <a:solidFill>
                  <a:srgbClr val="FFFFFF"/>
                </a:solidFill>
                <a:cs typeface="Calibri" panose="020F0502020204030204" pitchFamily="34" charset="0"/>
              </a:rPr>
              <a:t>r</a:t>
            </a:r>
            <a:r>
              <a:rPr sz="1067" dirty="0">
                <a:solidFill>
                  <a:srgbClr val="FFFFFF"/>
                </a:solidFill>
                <a:cs typeface="Calibri" panose="020F0502020204030204" pitchFamily="34" charset="0"/>
              </a:rPr>
              <a:t>s  </a:t>
            </a:r>
            <a:r>
              <a:rPr sz="1067" spc="-11" dirty="0">
                <a:solidFill>
                  <a:srgbClr val="FFFFFF"/>
                </a:solidFill>
                <a:cs typeface="Calibri" panose="020F0502020204030204" pitchFamily="34" charset="0"/>
              </a:rPr>
              <a:t>to</a:t>
            </a:r>
            <a:r>
              <a:rPr sz="1067" spc="-100" dirty="0">
                <a:solidFill>
                  <a:srgbClr val="FFFFFF"/>
                </a:solidFill>
                <a:cs typeface="Calibri" panose="020F0502020204030204" pitchFamily="34" charset="0"/>
              </a:rPr>
              <a:t> </a:t>
            </a:r>
            <a:r>
              <a:rPr lang="en-US" sz="1067" spc="-20" dirty="0" smtClean="0">
                <a:solidFill>
                  <a:srgbClr val="FFFFFF"/>
                </a:solidFill>
                <a:cs typeface="Calibri" panose="020F0502020204030204" pitchFamily="34" charset="0"/>
              </a:rPr>
              <a:t>AWS</a:t>
            </a:r>
            <a:endParaRPr sz="1067" dirty="0">
              <a:solidFill>
                <a:srgbClr val="0033A0"/>
              </a:solidFill>
              <a:cs typeface="Calibri" panose="020F0502020204030204" pitchFamily="34" charset="0"/>
            </a:endParaRPr>
          </a:p>
        </p:txBody>
      </p:sp>
      <p:sp>
        <p:nvSpPr>
          <p:cNvPr id="31" name="object 19">
            <a:extLst>
              <a:ext uri="{FF2B5EF4-FFF2-40B4-BE49-F238E27FC236}">
                <a16:creationId xmlns:a16="http://schemas.microsoft.com/office/drawing/2014/main" id="{3EC79033-4F6A-4729-950D-9442043D713A}"/>
              </a:ext>
            </a:extLst>
          </p:cNvPr>
          <p:cNvSpPr txBox="1"/>
          <p:nvPr/>
        </p:nvSpPr>
        <p:spPr>
          <a:xfrm>
            <a:off x="8722956" y="870741"/>
            <a:ext cx="1410811" cy="719557"/>
          </a:xfrm>
          <a:prstGeom prst="rect">
            <a:avLst/>
          </a:prstGeom>
        </p:spPr>
        <p:txBody>
          <a:bodyPr vert="horz" wrap="square" lIns="0" tIns="143511" rIns="0" bIns="0" rtlCol="0">
            <a:spAutoFit/>
          </a:bodyPr>
          <a:lstStyle/>
          <a:p>
            <a:pPr algn="ctr" defTabSz="609570">
              <a:spcBef>
                <a:spcPts val="1131"/>
              </a:spcBef>
            </a:pPr>
            <a:r>
              <a:rPr lang="en-US" sz="2400" spc="-245" dirty="0">
                <a:solidFill>
                  <a:srgbClr val="FFFFFF"/>
                </a:solidFill>
                <a:cs typeface="Calibri" panose="020F0502020204030204" pitchFamily="34" charset="0"/>
              </a:rPr>
              <a:t>20,000+</a:t>
            </a:r>
            <a:r>
              <a:rPr lang="en-US" sz="2667" spc="-245" dirty="0">
                <a:solidFill>
                  <a:srgbClr val="FFFFFF"/>
                </a:solidFill>
                <a:cs typeface="Calibri" panose="020F0502020204030204" pitchFamily="34" charset="0"/>
              </a:rPr>
              <a:t>   </a:t>
            </a:r>
            <a:r>
              <a:rPr lang="en-US" sz="1067" spc="-20" dirty="0">
                <a:solidFill>
                  <a:srgbClr val="FFFFFF"/>
                </a:solidFill>
                <a:cs typeface="Calibri" panose="020F0502020204030204" pitchFamily="34" charset="0"/>
              </a:rPr>
              <a:t>VMs Managed on </a:t>
            </a:r>
            <a:r>
              <a:rPr lang="en-US" sz="1067" spc="-20" dirty="0" smtClean="0">
                <a:solidFill>
                  <a:srgbClr val="FFFFFF"/>
                </a:solidFill>
                <a:cs typeface="Calibri" panose="020F0502020204030204" pitchFamily="34" charset="0"/>
              </a:rPr>
              <a:t>AWS</a:t>
            </a:r>
            <a:endParaRPr sz="933" dirty="0">
              <a:solidFill>
                <a:srgbClr val="0033A0"/>
              </a:solidFill>
              <a:cs typeface="Calibri" panose="020F0502020204030204" pitchFamily="34" charset="0"/>
            </a:endParaRPr>
          </a:p>
        </p:txBody>
      </p:sp>
      <p:sp>
        <p:nvSpPr>
          <p:cNvPr id="32" name="object 20">
            <a:extLst>
              <a:ext uri="{FF2B5EF4-FFF2-40B4-BE49-F238E27FC236}">
                <a16:creationId xmlns:a16="http://schemas.microsoft.com/office/drawing/2014/main" id="{55634F74-0CD6-4DF9-8C27-30605488F760}"/>
              </a:ext>
            </a:extLst>
          </p:cNvPr>
          <p:cNvSpPr txBox="1"/>
          <p:nvPr/>
        </p:nvSpPr>
        <p:spPr>
          <a:xfrm>
            <a:off x="10179892" y="928798"/>
            <a:ext cx="1665955" cy="1006880"/>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50,000+</a:t>
            </a:r>
            <a:br>
              <a:rPr lang="en-US" sz="2400" spc="-151" dirty="0">
                <a:solidFill>
                  <a:srgbClr val="FFFFFF"/>
                </a:solidFill>
                <a:cs typeface="Calibri" panose="020F0502020204030204" pitchFamily="34" charset="0"/>
              </a:rPr>
            </a:br>
            <a:r>
              <a:rPr lang="en-US" sz="1067" spc="-11" dirty="0">
                <a:solidFill>
                  <a:srgbClr val="FFFFFF"/>
                </a:solidFill>
                <a:cs typeface="Calibri" panose="020F0502020204030204" pitchFamily="34" charset="0"/>
              </a:rPr>
              <a:t>Applications migrated to Managed Private / Public cloud</a:t>
            </a:r>
            <a:endParaRPr sz="1067" dirty="0">
              <a:solidFill>
                <a:srgbClr val="0033A0"/>
              </a:solidFill>
              <a:cs typeface="Calibri" panose="020F0502020204030204" pitchFamily="34" charset="0"/>
            </a:endParaRPr>
          </a:p>
        </p:txBody>
      </p:sp>
      <p:sp>
        <p:nvSpPr>
          <p:cNvPr id="33" name="object 17">
            <a:extLst>
              <a:ext uri="{FF2B5EF4-FFF2-40B4-BE49-F238E27FC236}">
                <a16:creationId xmlns:a16="http://schemas.microsoft.com/office/drawing/2014/main" id="{B42AE390-6E3F-4B35-99F5-04F23A05C3C6}"/>
              </a:ext>
            </a:extLst>
          </p:cNvPr>
          <p:cNvSpPr txBox="1"/>
          <p:nvPr/>
        </p:nvSpPr>
        <p:spPr>
          <a:xfrm>
            <a:off x="371742" y="928798"/>
            <a:ext cx="1234396" cy="1045352"/>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10</a:t>
            </a:r>
            <a:endParaRPr sz="2400" spc="-151" dirty="0">
              <a:solidFill>
                <a:srgbClr val="0033A0"/>
              </a:solidFill>
              <a:cs typeface="Calibri" panose="020F0502020204030204" pitchFamily="34" charset="0"/>
            </a:endParaRPr>
          </a:p>
          <a:p>
            <a:pPr marL="92068" marR="197470" algn="ctr" defTabSz="609570">
              <a:spcBef>
                <a:spcPts val="284"/>
              </a:spcBef>
            </a:pPr>
            <a:r>
              <a:rPr lang="en-US" sz="1067" dirty="0">
                <a:solidFill>
                  <a:srgbClr val="FFFFFF"/>
                </a:solidFill>
                <a:cs typeface="Calibri" panose="020F0502020204030204" pitchFamily="34" charset="0"/>
              </a:rPr>
              <a:t>Scalable cloud global delivery centers</a:t>
            </a:r>
          </a:p>
        </p:txBody>
      </p:sp>
      <p:sp>
        <p:nvSpPr>
          <p:cNvPr id="34" name="object 17">
            <a:extLst>
              <a:ext uri="{FF2B5EF4-FFF2-40B4-BE49-F238E27FC236}">
                <a16:creationId xmlns:a16="http://schemas.microsoft.com/office/drawing/2014/main" id="{B42AE390-6E3F-4B35-99F5-04F23A05C3C6}"/>
              </a:ext>
            </a:extLst>
          </p:cNvPr>
          <p:cNvSpPr txBox="1"/>
          <p:nvPr/>
        </p:nvSpPr>
        <p:spPr>
          <a:xfrm>
            <a:off x="1660311" y="928798"/>
            <a:ext cx="1436140" cy="881140"/>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10,00</a:t>
            </a:r>
            <a:r>
              <a:rPr sz="2400" spc="-151" dirty="0">
                <a:solidFill>
                  <a:srgbClr val="FFFFFF"/>
                </a:solidFill>
                <a:cs typeface="Calibri" panose="020F0502020204030204" pitchFamily="34" charset="0"/>
              </a:rPr>
              <a:t>0+</a:t>
            </a:r>
            <a:endParaRPr sz="2400" spc="-151" dirty="0">
              <a:solidFill>
                <a:srgbClr val="0033A0"/>
              </a:solidFill>
              <a:cs typeface="Calibri" panose="020F0502020204030204" pitchFamily="34" charset="0"/>
            </a:endParaRPr>
          </a:p>
          <a:p>
            <a:pPr marL="92068" marR="197470" algn="ctr" defTabSz="609570">
              <a:spcBef>
                <a:spcPts val="284"/>
              </a:spcBef>
            </a:pPr>
            <a:r>
              <a:rPr lang="en-US" sz="1067" dirty="0">
                <a:solidFill>
                  <a:srgbClr val="FFFFFF"/>
                </a:solidFill>
                <a:cs typeface="Calibri" panose="020F0502020204030204" pitchFamily="34" charset="0"/>
              </a:rPr>
              <a:t>Trained practitioners</a:t>
            </a:r>
          </a:p>
        </p:txBody>
      </p:sp>
      <p:sp>
        <p:nvSpPr>
          <p:cNvPr id="35" name="object 17">
            <a:extLst>
              <a:ext uri="{FF2B5EF4-FFF2-40B4-BE49-F238E27FC236}">
                <a16:creationId xmlns:a16="http://schemas.microsoft.com/office/drawing/2014/main" id="{B42AE390-6E3F-4B35-99F5-04F23A05C3C6}"/>
              </a:ext>
            </a:extLst>
          </p:cNvPr>
          <p:cNvSpPr txBox="1"/>
          <p:nvPr/>
        </p:nvSpPr>
        <p:spPr>
          <a:xfrm>
            <a:off x="3338531" y="928798"/>
            <a:ext cx="1139580" cy="881140"/>
          </a:xfrm>
          <a:prstGeom prst="rect">
            <a:avLst/>
          </a:prstGeom>
        </p:spPr>
        <p:txBody>
          <a:bodyPr vert="horz" wrap="square" lIns="0" tIns="143511" rIns="0" bIns="0" rtlCol="0">
            <a:spAutoFit/>
          </a:bodyPr>
          <a:lstStyle/>
          <a:p>
            <a:pPr algn="ctr" defTabSz="609570">
              <a:spcBef>
                <a:spcPts val="1131"/>
              </a:spcBef>
            </a:pPr>
            <a:r>
              <a:rPr lang="en-US" sz="2400" spc="-151" dirty="0">
                <a:solidFill>
                  <a:srgbClr val="FFFFFF"/>
                </a:solidFill>
                <a:cs typeface="Calibri" panose="020F0502020204030204" pitchFamily="34" charset="0"/>
              </a:rPr>
              <a:t>200</a:t>
            </a:r>
            <a:r>
              <a:rPr sz="2400" spc="-151" dirty="0">
                <a:solidFill>
                  <a:srgbClr val="FFFFFF"/>
                </a:solidFill>
                <a:cs typeface="Calibri" panose="020F0502020204030204" pitchFamily="34" charset="0"/>
              </a:rPr>
              <a:t>0+</a:t>
            </a:r>
            <a:endParaRPr sz="2400" spc="-151" dirty="0">
              <a:solidFill>
                <a:srgbClr val="0033A0"/>
              </a:solidFill>
              <a:cs typeface="Calibri" panose="020F0502020204030204" pitchFamily="34" charset="0"/>
            </a:endParaRPr>
          </a:p>
          <a:p>
            <a:pPr marL="92068" marR="197470" algn="ctr" defTabSz="609570">
              <a:spcBef>
                <a:spcPts val="284"/>
              </a:spcBef>
            </a:pPr>
            <a:r>
              <a:rPr lang="en-US" sz="1067" dirty="0">
                <a:solidFill>
                  <a:srgbClr val="FFFFFF"/>
                </a:solidFill>
                <a:cs typeface="Calibri" panose="020F0502020204030204" pitchFamily="34" charset="0"/>
              </a:rPr>
              <a:t>Automation assets</a:t>
            </a:r>
            <a:endParaRPr sz="1067" dirty="0">
              <a:solidFill>
                <a:srgbClr val="0033A0"/>
              </a:solidFill>
              <a:cs typeface="Calibri" panose="020F0502020204030204" pitchFamily="34" charset="0"/>
            </a:endParaRPr>
          </a:p>
        </p:txBody>
      </p:sp>
      <p:cxnSp>
        <p:nvCxnSpPr>
          <p:cNvPr id="36" name="Straight Connector 35"/>
          <p:cNvCxnSpPr/>
          <p:nvPr/>
        </p:nvCxnSpPr>
        <p:spPr>
          <a:xfrm>
            <a:off x="3119452" y="1141434"/>
            <a:ext cx="0" cy="598437"/>
          </a:xfrm>
          <a:prstGeom prst="line">
            <a:avLst/>
          </a:prstGeom>
          <a:noFill/>
          <a:ln w="6350" cap="flat" cmpd="sng" algn="ctr">
            <a:solidFill>
              <a:srgbClr val="000000">
                <a:alpha val="20000"/>
              </a:srgbClr>
            </a:solidFill>
            <a:prstDash val="solid"/>
            <a:miter lim="800000"/>
          </a:ln>
          <a:effectLst/>
        </p:spPr>
      </p:cxnSp>
      <p:cxnSp>
        <p:nvCxnSpPr>
          <p:cNvPr id="37" name="Straight Connector 36"/>
          <p:cNvCxnSpPr/>
          <p:nvPr/>
        </p:nvCxnSpPr>
        <p:spPr>
          <a:xfrm>
            <a:off x="4614420" y="1141434"/>
            <a:ext cx="0" cy="598437"/>
          </a:xfrm>
          <a:prstGeom prst="line">
            <a:avLst/>
          </a:prstGeom>
          <a:noFill/>
          <a:ln w="6350" cap="flat" cmpd="sng" algn="ctr">
            <a:solidFill>
              <a:srgbClr val="000000">
                <a:alpha val="20000"/>
              </a:srgbClr>
            </a:solidFill>
            <a:prstDash val="solid"/>
            <a:miter lim="800000"/>
          </a:ln>
          <a:effectLst/>
        </p:spPr>
      </p:cxnSp>
      <p:cxnSp>
        <p:nvCxnSpPr>
          <p:cNvPr id="38" name="Straight Connector 37"/>
          <p:cNvCxnSpPr/>
          <p:nvPr/>
        </p:nvCxnSpPr>
        <p:spPr>
          <a:xfrm>
            <a:off x="5935220" y="1141434"/>
            <a:ext cx="0" cy="598437"/>
          </a:xfrm>
          <a:prstGeom prst="line">
            <a:avLst/>
          </a:prstGeom>
          <a:noFill/>
          <a:ln w="6350" cap="flat" cmpd="sng" algn="ctr">
            <a:solidFill>
              <a:srgbClr val="000000">
                <a:alpha val="20000"/>
              </a:srgbClr>
            </a:solidFill>
            <a:prstDash val="solid"/>
            <a:miter lim="800000"/>
          </a:ln>
          <a:effectLst/>
        </p:spPr>
      </p:cxnSp>
      <p:cxnSp>
        <p:nvCxnSpPr>
          <p:cNvPr id="39" name="Straight Connector 38"/>
          <p:cNvCxnSpPr/>
          <p:nvPr/>
        </p:nvCxnSpPr>
        <p:spPr>
          <a:xfrm>
            <a:off x="7415680" y="1141434"/>
            <a:ext cx="0" cy="598437"/>
          </a:xfrm>
          <a:prstGeom prst="line">
            <a:avLst/>
          </a:prstGeom>
          <a:noFill/>
          <a:ln w="6350" cap="flat" cmpd="sng" algn="ctr">
            <a:solidFill>
              <a:srgbClr val="000000">
                <a:alpha val="20000"/>
              </a:srgbClr>
            </a:solidFill>
            <a:prstDash val="solid"/>
            <a:miter lim="800000"/>
          </a:ln>
          <a:effectLst/>
        </p:spPr>
      </p:cxnSp>
      <p:cxnSp>
        <p:nvCxnSpPr>
          <p:cNvPr id="40" name="Straight Connector 39"/>
          <p:cNvCxnSpPr/>
          <p:nvPr/>
        </p:nvCxnSpPr>
        <p:spPr>
          <a:xfrm>
            <a:off x="8620361" y="1141434"/>
            <a:ext cx="0" cy="598437"/>
          </a:xfrm>
          <a:prstGeom prst="line">
            <a:avLst/>
          </a:prstGeom>
          <a:noFill/>
          <a:ln w="6350" cap="flat" cmpd="sng" algn="ctr">
            <a:solidFill>
              <a:srgbClr val="000000">
                <a:alpha val="20000"/>
              </a:srgbClr>
            </a:solidFill>
            <a:prstDash val="solid"/>
            <a:miter lim="800000"/>
          </a:ln>
          <a:effectLst/>
        </p:spPr>
      </p:cxnSp>
      <p:cxnSp>
        <p:nvCxnSpPr>
          <p:cNvPr id="41" name="Straight Connector 40"/>
          <p:cNvCxnSpPr/>
          <p:nvPr/>
        </p:nvCxnSpPr>
        <p:spPr>
          <a:xfrm>
            <a:off x="10193231" y="1141434"/>
            <a:ext cx="0" cy="598437"/>
          </a:xfrm>
          <a:prstGeom prst="line">
            <a:avLst/>
          </a:prstGeom>
          <a:noFill/>
          <a:ln w="6350" cap="flat" cmpd="sng" algn="ctr">
            <a:solidFill>
              <a:srgbClr val="000000">
                <a:alpha val="20000"/>
              </a:srgbClr>
            </a:solidFill>
            <a:prstDash val="solid"/>
            <a:miter lim="800000"/>
          </a:ln>
          <a:effectLst/>
        </p:spPr>
      </p:cxnSp>
      <p:sp>
        <p:nvSpPr>
          <p:cNvPr id="3" name="Footer Placeholder 2"/>
          <p:cNvSpPr>
            <a:spLocks noGrp="1"/>
          </p:cNvSpPr>
          <p:nvPr>
            <p:ph type="ftr" sz="quarter" idx="3"/>
          </p:nvPr>
        </p:nvSpPr>
        <p:spPr/>
        <p:txBody>
          <a:bodyPr/>
          <a:lstStyle/>
          <a:p>
            <a:r>
              <a:rPr lang="en-US" dirty="0" smtClean="0"/>
              <a:t>© 2020 Cognizant</a:t>
            </a:r>
            <a:endParaRPr lang="en-US" dirty="0"/>
          </a:p>
        </p:txBody>
      </p:sp>
    </p:spTree>
    <p:extLst>
      <p:ext uri="{BB962C8B-B14F-4D97-AF65-F5344CB8AC3E}">
        <p14:creationId xmlns:p14="http://schemas.microsoft.com/office/powerpoint/2010/main" val="2289313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smtClean="0"/>
              <a:t>Snowflake Capability- Overview </a:t>
            </a:r>
            <a:endParaRPr lang="en-US" dirty="0"/>
          </a:p>
        </p:txBody>
      </p:sp>
      <p:sp>
        <p:nvSpPr>
          <p:cNvPr id="13" name="Content Placeholder 1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pPr lvl="0"/>
            <a:fld id="{2EFEF571-C9B4-4D92-A7F7-315B894862A8}" type="slidenum">
              <a:rPr lang="en-US" noProof="0" smtClean="0"/>
              <a:pPr lvl="0"/>
              <a:t>38</a:t>
            </a:fld>
            <a:endParaRPr lang="en-US" noProof="0" dirty="0"/>
          </a:p>
        </p:txBody>
      </p:sp>
      <p:sp>
        <p:nvSpPr>
          <p:cNvPr id="100" name="Rectangle 99"/>
          <p:cNvSpPr/>
          <p:nvPr/>
        </p:nvSpPr>
        <p:spPr>
          <a:xfrm>
            <a:off x="3946047" y="1289548"/>
            <a:ext cx="1787891" cy="2072885"/>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01" name="Rectangle 100"/>
          <p:cNvSpPr/>
          <p:nvPr/>
        </p:nvSpPr>
        <p:spPr>
          <a:xfrm>
            <a:off x="2069317" y="1293496"/>
            <a:ext cx="1787891" cy="2072885"/>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02" name="Rectangle 101"/>
          <p:cNvSpPr/>
          <p:nvPr/>
        </p:nvSpPr>
        <p:spPr>
          <a:xfrm>
            <a:off x="286919" y="1293196"/>
            <a:ext cx="1693559" cy="2072885"/>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03" name="Group 102"/>
          <p:cNvGrpSpPr/>
          <p:nvPr/>
        </p:nvGrpSpPr>
        <p:grpSpPr>
          <a:xfrm>
            <a:off x="198077" y="2120639"/>
            <a:ext cx="5606440" cy="1109055"/>
            <a:chOff x="4831354" y="2758861"/>
            <a:chExt cx="4312646" cy="853120"/>
          </a:xfrm>
        </p:grpSpPr>
        <p:sp>
          <p:nvSpPr>
            <p:cNvPr id="110" name="Text Placeholder 2"/>
            <p:cNvSpPr txBox="1">
              <a:spLocks/>
            </p:cNvSpPr>
            <p:nvPr/>
          </p:nvSpPr>
          <p:spPr bwMode="auto">
            <a:xfrm>
              <a:off x="6260981" y="2758861"/>
              <a:ext cx="1453427" cy="830273"/>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Diverse data management capabilities, allowing analytics on both relational and non-relational data</a:t>
              </a:r>
            </a:p>
          </p:txBody>
        </p:sp>
        <p:sp>
          <p:nvSpPr>
            <p:cNvPr id="111" name="Text Placeholder 2"/>
            <p:cNvSpPr txBox="1">
              <a:spLocks/>
            </p:cNvSpPr>
            <p:nvPr/>
          </p:nvSpPr>
          <p:spPr bwMode="auto">
            <a:xfrm>
              <a:off x="7696200" y="2781707"/>
              <a:ext cx="1447800" cy="830274"/>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Excellent customer experience owing to high levels of system performance and availability</a:t>
              </a:r>
            </a:p>
          </p:txBody>
        </p:sp>
        <p:sp>
          <p:nvSpPr>
            <p:cNvPr id="112" name="Text Placeholder 2"/>
            <p:cNvSpPr txBox="1">
              <a:spLocks/>
            </p:cNvSpPr>
            <p:nvPr/>
          </p:nvSpPr>
          <p:spPr bwMode="auto">
            <a:xfrm>
              <a:off x="4831354" y="2781706"/>
              <a:ext cx="1340846" cy="830141"/>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Scalable and agile cloud architecture with automation capabilities</a:t>
              </a:r>
            </a:p>
          </p:txBody>
        </p:sp>
      </p:grpSp>
      <p:grpSp>
        <p:nvGrpSpPr>
          <p:cNvPr id="104" name="Group 103"/>
          <p:cNvGrpSpPr>
            <a:grpSpLocks noChangeAspect="1"/>
          </p:cNvGrpSpPr>
          <p:nvPr/>
        </p:nvGrpSpPr>
        <p:grpSpPr bwMode="auto">
          <a:xfrm>
            <a:off x="2634597" y="1355899"/>
            <a:ext cx="751400" cy="743804"/>
            <a:chOff x="365" y="704"/>
            <a:chExt cx="1484" cy="1469"/>
          </a:xfrm>
          <a:solidFill>
            <a:schemeClr val="accent3">
              <a:lumMod val="50000"/>
            </a:schemeClr>
          </a:solidFill>
        </p:grpSpPr>
        <p:sp>
          <p:nvSpPr>
            <p:cNvPr id="107" name="Freeform 5"/>
            <p:cNvSpPr>
              <a:spLocks noEditPoints="1"/>
            </p:cNvSpPr>
            <p:nvPr/>
          </p:nvSpPr>
          <p:spPr bwMode="auto">
            <a:xfrm>
              <a:off x="365" y="704"/>
              <a:ext cx="880" cy="879"/>
            </a:xfrm>
            <a:custGeom>
              <a:avLst/>
              <a:gdLst>
                <a:gd name="T0" fmla="*/ 1320 w 9675"/>
                <a:gd name="T1" fmla="*/ 6539 h 9674"/>
                <a:gd name="T2" fmla="*/ 922 w 9675"/>
                <a:gd name="T3" fmla="*/ 7428 h 9674"/>
                <a:gd name="T4" fmla="*/ 919 w 9675"/>
                <a:gd name="T5" fmla="*/ 7681 h 9674"/>
                <a:gd name="T6" fmla="*/ 1785 w 9675"/>
                <a:gd name="T7" fmla="*/ 8626 h 9674"/>
                <a:gd name="T8" fmla="*/ 2019 w 9675"/>
                <a:gd name="T9" fmla="*/ 8736 h 9674"/>
                <a:gd name="T10" fmla="*/ 2271 w 9675"/>
                <a:gd name="T11" fmla="*/ 8698 h 9674"/>
                <a:gd name="T12" fmla="*/ 3269 w 9675"/>
                <a:gd name="T13" fmla="*/ 8408 h 9674"/>
                <a:gd name="T14" fmla="*/ 3866 w 9675"/>
                <a:gd name="T15" fmla="*/ 9343 h 9674"/>
                <a:gd name="T16" fmla="*/ 3999 w 9675"/>
                <a:gd name="T17" fmla="*/ 9562 h 9674"/>
                <a:gd name="T18" fmla="*/ 4232 w 9675"/>
                <a:gd name="T19" fmla="*/ 9670 h 9674"/>
                <a:gd name="T20" fmla="*/ 5518 w 9675"/>
                <a:gd name="T21" fmla="*/ 9637 h 9674"/>
                <a:gd name="T22" fmla="*/ 5710 w 9675"/>
                <a:gd name="T23" fmla="*/ 9472 h 9674"/>
                <a:gd name="T24" fmla="*/ 5979 w 9675"/>
                <a:gd name="T25" fmla="*/ 8580 h 9674"/>
                <a:gd name="T26" fmla="*/ 6741 w 9675"/>
                <a:gd name="T27" fmla="*/ 8265 h 9674"/>
                <a:gd name="T28" fmla="*/ 7518 w 9675"/>
                <a:gd name="T29" fmla="*/ 8736 h 9674"/>
                <a:gd name="T30" fmla="*/ 7770 w 9675"/>
                <a:gd name="T31" fmla="*/ 8704 h 9674"/>
                <a:gd name="T32" fmla="*/ 8697 w 9675"/>
                <a:gd name="T33" fmla="*/ 7810 h 9674"/>
                <a:gd name="T34" fmla="*/ 8773 w 9675"/>
                <a:gd name="T35" fmla="*/ 7567 h 9674"/>
                <a:gd name="T36" fmla="*/ 8702 w 9675"/>
                <a:gd name="T37" fmla="*/ 7319 h 9674"/>
                <a:gd name="T38" fmla="*/ 8543 w 9675"/>
                <a:gd name="T39" fmla="*/ 6206 h 9674"/>
                <a:gd name="T40" fmla="*/ 9403 w 9675"/>
                <a:gd name="T41" fmla="*/ 5744 h 9674"/>
                <a:gd name="T42" fmla="*/ 9600 w 9675"/>
                <a:gd name="T43" fmla="*/ 5583 h 9674"/>
                <a:gd name="T44" fmla="*/ 9675 w 9675"/>
                <a:gd name="T45" fmla="*/ 5336 h 9674"/>
                <a:gd name="T46" fmla="*/ 9610 w 9675"/>
                <a:gd name="T47" fmla="*/ 4060 h 9674"/>
                <a:gd name="T48" fmla="*/ 9421 w 9675"/>
                <a:gd name="T49" fmla="*/ 3891 h 9674"/>
                <a:gd name="T50" fmla="*/ 8577 w 9675"/>
                <a:gd name="T51" fmla="*/ 3483 h 9674"/>
                <a:gd name="T52" fmla="*/ 8688 w 9675"/>
                <a:gd name="T53" fmla="*/ 2370 h 9674"/>
                <a:gd name="T54" fmla="*/ 8771 w 9675"/>
                <a:gd name="T55" fmla="*/ 2125 h 9674"/>
                <a:gd name="T56" fmla="*/ 8706 w 9675"/>
                <a:gd name="T57" fmla="*/ 1879 h 9674"/>
                <a:gd name="T58" fmla="*/ 7789 w 9675"/>
                <a:gd name="T59" fmla="*/ 977 h 9674"/>
                <a:gd name="T60" fmla="*/ 7539 w 9675"/>
                <a:gd name="T61" fmla="*/ 935 h 9674"/>
                <a:gd name="T62" fmla="*/ 6852 w 9675"/>
                <a:gd name="T63" fmla="*/ 1396 h 9674"/>
                <a:gd name="T64" fmla="*/ 6080 w 9675"/>
                <a:gd name="T65" fmla="*/ 1049 h 9674"/>
                <a:gd name="T66" fmla="*/ 5763 w 9675"/>
                <a:gd name="T67" fmla="*/ 219 h 9674"/>
                <a:gd name="T68" fmla="*/ 5578 w 9675"/>
                <a:gd name="T69" fmla="*/ 46 h 9674"/>
                <a:gd name="T70" fmla="*/ 4294 w 9675"/>
                <a:gd name="T71" fmla="*/ 2 h 9674"/>
                <a:gd name="T72" fmla="*/ 4057 w 9675"/>
                <a:gd name="T73" fmla="*/ 99 h 9674"/>
                <a:gd name="T74" fmla="*/ 3914 w 9675"/>
                <a:gd name="T75" fmla="*/ 311 h 9674"/>
                <a:gd name="T76" fmla="*/ 3319 w 9675"/>
                <a:gd name="T77" fmla="*/ 1167 h 9674"/>
                <a:gd name="T78" fmla="*/ 2289 w 9675"/>
                <a:gd name="T79" fmla="*/ 983 h 9674"/>
                <a:gd name="T80" fmla="*/ 2038 w 9675"/>
                <a:gd name="T81" fmla="*/ 935 h 9674"/>
                <a:gd name="T82" fmla="*/ 1802 w 9675"/>
                <a:gd name="T83" fmla="*/ 1034 h 9674"/>
                <a:gd name="T84" fmla="*/ 925 w 9675"/>
                <a:gd name="T85" fmla="*/ 1971 h 9674"/>
                <a:gd name="T86" fmla="*/ 916 w 9675"/>
                <a:gd name="T87" fmla="*/ 2225 h 9674"/>
                <a:gd name="T88" fmla="*/ 1314 w 9675"/>
                <a:gd name="T89" fmla="*/ 3064 h 9674"/>
                <a:gd name="T90" fmla="*/ 1037 w 9675"/>
                <a:gd name="T91" fmla="*/ 3821 h 9674"/>
                <a:gd name="T92" fmla="*/ 169 w 9675"/>
                <a:gd name="T93" fmla="*/ 3986 h 9674"/>
                <a:gd name="T94" fmla="*/ 23 w 9675"/>
                <a:gd name="T95" fmla="*/ 4194 h 9674"/>
                <a:gd name="T96" fmla="*/ 12 w 9675"/>
                <a:gd name="T97" fmla="*/ 5482 h 9674"/>
                <a:gd name="T98" fmla="*/ 140 w 9675"/>
                <a:gd name="T99" fmla="*/ 5703 h 9674"/>
                <a:gd name="T100" fmla="*/ 371 w 9675"/>
                <a:gd name="T101" fmla="*/ 5817 h 9674"/>
                <a:gd name="T102" fmla="*/ 5683 w 9675"/>
                <a:gd name="T103" fmla="*/ 3279 h 9674"/>
                <a:gd name="T104" fmla="*/ 6417 w 9675"/>
                <a:gd name="T105" fmla="*/ 4050 h 9674"/>
                <a:gd name="T106" fmla="*/ 6553 w 9675"/>
                <a:gd name="T107" fmla="*/ 5147 h 9674"/>
                <a:gd name="T108" fmla="*/ 6020 w 9675"/>
                <a:gd name="T109" fmla="*/ 6077 h 9674"/>
                <a:gd name="T110" fmla="*/ 5036 w 9675"/>
                <a:gd name="T111" fmla="*/ 6518 h 9674"/>
                <a:gd name="T112" fmla="*/ 3964 w 9675"/>
                <a:gd name="T113" fmla="*/ 6276 h 9674"/>
                <a:gd name="T114" fmla="*/ 3267 w 9675"/>
                <a:gd name="T115" fmla="*/ 5470 h 9674"/>
                <a:gd name="T116" fmla="*/ 3185 w 9675"/>
                <a:gd name="T117" fmla="*/ 4367 h 9674"/>
                <a:gd name="T118" fmla="*/ 3761 w 9675"/>
                <a:gd name="T119" fmla="*/ 3465 h 9674"/>
                <a:gd name="T120" fmla="*/ 4771 w 9675"/>
                <a:gd name="T121" fmla="*/ 3072 h 9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75" h="9674">
                  <a:moveTo>
                    <a:pt x="1071" y="5899"/>
                  </a:moveTo>
                  <a:lnTo>
                    <a:pt x="1089" y="5954"/>
                  </a:lnTo>
                  <a:lnTo>
                    <a:pt x="1105" y="6008"/>
                  </a:lnTo>
                  <a:lnTo>
                    <a:pt x="1123" y="6063"/>
                  </a:lnTo>
                  <a:lnTo>
                    <a:pt x="1143" y="6117"/>
                  </a:lnTo>
                  <a:lnTo>
                    <a:pt x="1162" y="6171"/>
                  </a:lnTo>
                  <a:lnTo>
                    <a:pt x="1182" y="6224"/>
                  </a:lnTo>
                  <a:lnTo>
                    <a:pt x="1203" y="6278"/>
                  </a:lnTo>
                  <a:lnTo>
                    <a:pt x="1225" y="6331"/>
                  </a:lnTo>
                  <a:lnTo>
                    <a:pt x="1248" y="6383"/>
                  </a:lnTo>
                  <a:lnTo>
                    <a:pt x="1271" y="6436"/>
                  </a:lnTo>
                  <a:lnTo>
                    <a:pt x="1296" y="6488"/>
                  </a:lnTo>
                  <a:lnTo>
                    <a:pt x="1320" y="6539"/>
                  </a:lnTo>
                  <a:lnTo>
                    <a:pt x="1346" y="6591"/>
                  </a:lnTo>
                  <a:lnTo>
                    <a:pt x="1372" y="6641"/>
                  </a:lnTo>
                  <a:lnTo>
                    <a:pt x="1400" y="6692"/>
                  </a:lnTo>
                  <a:lnTo>
                    <a:pt x="1427" y="6742"/>
                  </a:lnTo>
                  <a:lnTo>
                    <a:pt x="998" y="7283"/>
                  </a:lnTo>
                  <a:lnTo>
                    <a:pt x="986" y="7300"/>
                  </a:lnTo>
                  <a:lnTo>
                    <a:pt x="973" y="7318"/>
                  </a:lnTo>
                  <a:lnTo>
                    <a:pt x="963" y="7335"/>
                  </a:lnTo>
                  <a:lnTo>
                    <a:pt x="953" y="7354"/>
                  </a:lnTo>
                  <a:lnTo>
                    <a:pt x="944" y="7371"/>
                  </a:lnTo>
                  <a:lnTo>
                    <a:pt x="936" y="7390"/>
                  </a:lnTo>
                  <a:lnTo>
                    <a:pt x="928" y="7409"/>
                  </a:lnTo>
                  <a:lnTo>
                    <a:pt x="922" y="7428"/>
                  </a:lnTo>
                  <a:lnTo>
                    <a:pt x="916" y="7446"/>
                  </a:lnTo>
                  <a:lnTo>
                    <a:pt x="912" y="7466"/>
                  </a:lnTo>
                  <a:lnTo>
                    <a:pt x="908" y="7486"/>
                  </a:lnTo>
                  <a:lnTo>
                    <a:pt x="906" y="7506"/>
                  </a:lnTo>
                  <a:lnTo>
                    <a:pt x="904" y="7525"/>
                  </a:lnTo>
                  <a:lnTo>
                    <a:pt x="903" y="7544"/>
                  </a:lnTo>
                  <a:lnTo>
                    <a:pt x="903" y="7565"/>
                  </a:lnTo>
                  <a:lnTo>
                    <a:pt x="903" y="7584"/>
                  </a:lnTo>
                  <a:lnTo>
                    <a:pt x="905" y="7604"/>
                  </a:lnTo>
                  <a:lnTo>
                    <a:pt x="907" y="7624"/>
                  </a:lnTo>
                  <a:lnTo>
                    <a:pt x="910" y="7643"/>
                  </a:lnTo>
                  <a:lnTo>
                    <a:pt x="915" y="7663"/>
                  </a:lnTo>
                  <a:lnTo>
                    <a:pt x="919" y="7681"/>
                  </a:lnTo>
                  <a:lnTo>
                    <a:pt x="925" y="7700"/>
                  </a:lnTo>
                  <a:lnTo>
                    <a:pt x="933" y="7719"/>
                  </a:lnTo>
                  <a:lnTo>
                    <a:pt x="940" y="7737"/>
                  </a:lnTo>
                  <a:lnTo>
                    <a:pt x="949" y="7756"/>
                  </a:lnTo>
                  <a:lnTo>
                    <a:pt x="958" y="7774"/>
                  </a:lnTo>
                  <a:lnTo>
                    <a:pt x="968" y="7791"/>
                  </a:lnTo>
                  <a:lnTo>
                    <a:pt x="979" y="7809"/>
                  </a:lnTo>
                  <a:lnTo>
                    <a:pt x="991" y="7825"/>
                  </a:lnTo>
                  <a:lnTo>
                    <a:pt x="1004" y="7841"/>
                  </a:lnTo>
                  <a:lnTo>
                    <a:pt x="1017" y="7857"/>
                  </a:lnTo>
                  <a:lnTo>
                    <a:pt x="1031" y="7872"/>
                  </a:lnTo>
                  <a:lnTo>
                    <a:pt x="1770" y="8611"/>
                  </a:lnTo>
                  <a:lnTo>
                    <a:pt x="1785" y="8626"/>
                  </a:lnTo>
                  <a:lnTo>
                    <a:pt x="1802" y="8639"/>
                  </a:lnTo>
                  <a:lnTo>
                    <a:pt x="1817" y="8652"/>
                  </a:lnTo>
                  <a:lnTo>
                    <a:pt x="1834" y="8664"/>
                  </a:lnTo>
                  <a:lnTo>
                    <a:pt x="1852" y="8675"/>
                  </a:lnTo>
                  <a:lnTo>
                    <a:pt x="1869" y="8685"/>
                  </a:lnTo>
                  <a:lnTo>
                    <a:pt x="1886" y="8694"/>
                  </a:lnTo>
                  <a:lnTo>
                    <a:pt x="1905" y="8703"/>
                  </a:lnTo>
                  <a:lnTo>
                    <a:pt x="1923" y="8711"/>
                  </a:lnTo>
                  <a:lnTo>
                    <a:pt x="1942" y="8718"/>
                  </a:lnTo>
                  <a:lnTo>
                    <a:pt x="1961" y="8724"/>
                  </a:lnTo>
                  <a:lnTo>
                    <a:pt x="1980" y="8729"/>
                  </a:lnTo>
                  <a:lnTo>
                    <a:pt x="2000" y="8733"/>
                  </a:lnTo>
                  <a:lnTo>
                    <a:pt x="2019" y="8736"/>
                  </a:lnTo>
                  <a:lnTo>
                    <a:pt x="2038" y="8738"/>
                  </a:lnTo>
                  <a:lnTo>
                    <a:pt x="2058" y="8740"/>
                  </a:lnTo>
                  <a:lnTo>
                    <a:pt x="2078" y="8740"/>
                  </a:lnTo>
                  <a:lnTo>
                    <a:pt x="2098" y="8740"/>
                  </a:lnTo>
                  <a:lnTo>
                    <a:pt x="2117" y="8739"/>
                  </a:lnTo>
                  <a:lnTo>
                    <a:pt x="2136" y="8737"/>
                  </a:lnTo>
                  <a:lnTo>
                    <a:pt x="2157" y="8734"/>
                  </a:lnTo>
                  <a:lnTo>
                    <a:pt x="2176" y="8731"/>
                  </a:lnTo>
                  <a:lnTo>
                    <a:pt x="2196" y="8726"/>
                  </a:lnTo>
                  <a:lnTo>
                    <a:pt x="2215" y="8721"/>
                  </a:lnTo>
                  <a:lnTo>
                    <a:pt x="2233" y="8714"/>
                  </a:lnTo>
                  <a:lnTo>
                    <a:pt x="2253" y="8706"/>
                  </a:lnTo>
                  <a:lnTo>
                    <a:pt x="2271" y="8698"/>
                  </a:lnTo>
                  <a:lnTo>
                    <a:pt x="2289" y="8689"/>
                  </a:lnTo>
                  <a:lnTo>
                    <a:pt x="2307" y="8680"/>
                  </a:lnTo>
                  <a:lnTo>
                    <a:pt x="2325" y="8669"/>
                  </a:lnTo>
                  <a:lnTo>
                    <a:pt x="2342" y="8656"/>
                  </a:lnTo>
                  <a:lnTo>
                    <a:pt x="2359" y="8644"/>
                  </a:lnTo>
                  <a:lnTo>
                    <a:pt x="2896" y="8219"/>
                  </a:lnTo>
                  <a:lnTo>
                    <a:pt x="2949" y="8248"/>
                  </a:lnTo>
                  <a:lnTo>
                    <a:pt x="3001" y="8277"/>
                  </a:lnTo>
                  <a:lnTo>
                    <a:pt x="3054" y="8304"/>
                  </a:lnTo>
                  <a:lnTo>
                    <a:pt x="3107" y="8332"/>
                  </a:lnTo>
                  <a:lnTo>
                    <a:pt x="3161" y="8358"/>
                  </a:lnTo>
                  <a:lnTo>
                    <a:pt x="3215" y="8383"/>
                  </a:lnTo>
                  <a:lnTo>
                    <a:pt x="3269" y="8408"/>
                  </a:lnTo>
                  <a:lnTo>
                    <a:pt x="3324" y="8431"/>
                  </a:lnTo>
                  <a:lnTo>
                    <a:pt x="3379" y="8454"/>
                  </a:lnTo>
                  <a:lnTo>
                    <a:pt x="3434" y="8476"/>
                  </a:lnTo>
                  <a:lnTo>
                    <a:pt x="3490" y="8497"/>
                  </a:lnTo>
                  <a:lnTo>
                    <a:pt x="3546" y="8518"/>
                  </a:lnTo>
                  <a:lnTo>
                    <a:pt x="3603" y="8537"/>
                  </a:lnTo>
                  <a:lnTo>
                    <a:pt x="3660" y="8555"/>
                  </a:lnTo>
                  <a:lnTo>
                    <a:pt x="3717" y="8573"/>
                  </a:lnTo>
                  <a:lnTo>
                    <a:pt x="3774" y="8590"/>
                  </a:lnTo>
                  <a:lnTo>
                    <a:pt x="3855" y="9282"/>
                  </a:lnTo>
                  <a:lnTo>
                    <a:pt x="3858" y="9302"/>
                  </a:lnTo>
                  <a:lnTo>
                    <a:pt x="3861" y="9323"/>
                  </a:lnTo>
                  <a:lnTo>
                    <a:pt x="3866" y="9343"/>
                  </a:lnTo>
                  <a:lnTo>
                    <a:pt x="3872" y="9363"/>
                  </a:lnTo>
                  <a:lnTo>
                    <a:pt x="3878" y="9382"/>
                  </a:lnTo>
                  <a:lnTo>
                    <a:pt x="3885" y="9401"/>
                  </a:lnTo>
                  <a:lnTo>
                    <a:pt x="3893" y="9420"/>
                  </a:lnTo>
                  <a:lnTo>
                    <a:pt x="3902" y="9437"/>
                  </a:lnTo>
                  <a:lnTo>
                    <a:pt x="3913" y="9455"/>
                  </a:lnTo>
                  <a:lnTo>
                    <a:pt x="3923" y="9472"/>
                  </a:lnTo>
                  <a:lnTo>
                    <a:pt x="3934" y="9488"/>
                  </a:lnTo>
                  <a:lnTo>
                    <a:pt x="3945" y="9504"/>
                  </a:lnTo>
                  <a:lnTo>
                    <a:pt x="3959" y="9520"/>
                  </a:lnTo>
                  <a:lnTo>
                    <a:pt x="3972" y="9534"/>
                  </a:lnTo>
                  <a:lnTo>
                    <a:pt x="3985" y="9548"/>
                  </a:lnTo>
                  <a:lnTo>
                    <a:pt x="3999" y="9562"/>
                  </a:lnTo>
                  <a:lnTo>
                    <a:pt x="4015" y="9575"/>
                  </a:lnTo>
                  <a:lnTo>
                    <a:pt x="4030" y="9587"/>
                  </a:lnTo>
                  <a:lnTo>
                    <a:pt x="4046" y="9598"/>
                  </a:lnTo>
                  <a:lnTo>
                    <a:pt x="4064" y="9608"/>
                  </a:lnTo>
                  <a:lnTo>
                    <a:pt x="4080" y="9619"/>
                  </a:lnTo>
                  <a:lnTo>
                    <a:pt x="4098" y="9628"/>
                  </a:lnTo>
                  <a:lnTo>
                    <a:pt x="4116" y="9637"/>
                  </a:lnTo>
                  <a:lnTo>
                    <a:pt x="4134" y="9644"/>
                  </a:lnTo>
                  <a:lnTo>
                    <a:pt x="4153" y="9651"/>
                  </a:lnTo>
                  <a:lnTo>
                    <a:pt x="4172" y="9657"/>
                  </a:lnTo>
                  <a:lnTo>
                    <a:pt x="4192" y="9663"/>
                  </a:lnTo>
                  <a:lnTo>
                    <a:pt x="4212" y="9667"/>
                  </a:lnTo>
                  <a:lnTo>
                    <a:pt x="4232" y="9670"/>
                  </a:lnTo>
                  <a:lnTo>
                    <a:pt x="4252" y="9672"/>
                  </a:lnTo>
                  <a:lnTo>
                    <a:pt x="4273" y="9674"/>
                  </a:lnTo>
                  <a:lnTo>
                    <a:pt x="4294" y="9674"/>
                  </a:lnTo>
                  <a:lnTo>
                    <a:pt x="5339" y="9674"/>
                  </a:lnTo>
                  <a:lnTo>
                    <a:pt x="5360" y="9674"/>
                  </a:lnTo>
                  <a:lnTo>
                    <a:pt x="5381" y="9672"/>
                  </a:lnTo>
                  <a:lnTo>
                    <a:pt x="5401" y="9670"/>
                  </a:lnTo>
                  <a:lnTo>
                    <a:pt x="5422" y="9667"/>
                  </a:lnTo>
                  <a:lnTo>
                    <a:pt x="5441" y="9663"/>
                  </a:lnTo>
                  <a:lnTo>
                    <a:pt x="5460" y="9657"/>
                  </a:lnTo>
                  <a:lnTo>
                    <a:pt x="5480" y="9651"/>
                  </a:lnTo>
                  <a:lnTo>
                    <a:pt x="5499" y="9644"/>
                  </a:lnTo>
                  <a:lnTo>
                    <a:pt x="5518" y="9637"/>
                  </a:lnTo>
                  <a:lnTo>
                    <a:pt x="5535" y="9628"/>
                  </a:lnTo>
                  <a:lnTo>
                    <a:pt x="5553" y="9619"/>
                  </a:lnTo>
                  <a:lnTo>
                    <a:pt x="5570" y="9608"/>
                  </a:lnTo>
                  <a:lnTo>
                    <a:pt x="5587" y="9598"/>
                  </a:lnTo>
                  <a:lnTo>
                    <a:pt x="5602" y="9587"/>
                  </a:lnTo>
                  <a:lnTo>
                    <a:pt x="5619" y="9575"/>
                  </a:lnTo>
                  <a:lnTo>
                    <a:pt x="5633" y="9562"/>
                  </a:lnTo>
                  <a:lnTo>
                    <a:pt x="5648" y="9548"/>
                  </a:lnTo>
                  <a:lnTo>
                    <a:pt x="5661" y="9534"/>
                  </a:lnTo>
                  <a:lnTo>
                    <a:pt x="5675" y="9520"/>
                  </a:lnTo>
                  <a:lnTo>
                    <a:pt x="5687" y="9504"/>
                  </a:lnTo>
                  <a:lnTo>
                    <a:pt x="5699" y="9488"/>
                  </a:lnTo>
                  <a:lnTo>
                    <a:pt x="5710" y="9472"/>
                  </a:lnTo>
                  <a:lnTo>
                    <a:pt x="5721" y="9455"/>
                  </a:lnTo>
                  <a:lnTo>
                    <a:pt x="5731" y="9437"/>
                  </a:lnTo>
                  <a:lnTo>
                    <a:pt x="5740" y="9420"/>
                  </a:lnTo>
                  <a:lnTo>
                    <a:pt x="5748" y="9401"/>
                  </a:lnTo>
                  <a:lnTo>
                    <a:pt x="5755" y="9382"/>
                  </a:lnTo>
                  <a:lnTo>
                    <a:pt x="5761" y="9363"/>
                  </a:lnTo>
                  <a:lnTo>
                    <a:pt x="5767" y="9343"/>
                  </a:lnTo>
                  <a:lnTo>
                    <a:pt x="5772" y="9323"/>
                  </a:lnTo>
                  <a:lnTo>
                    <a:pt x="5776" y="9302"/>
                  </a:lnTo>
                  <a:lnTo>
                    <a:pt x="5779" y="9282"/>
                  </a:lnTo>
                  <a:lnTo>
                    <a:pt x="5856" y="8615"/>
                  </a:lnTo>
                  <a:lnTo>
                    <a:pt x="5917" y="8598"/>
                  </a:lnTo>
                  <a:lnTo>
                    <a:pt x="5979" y="8580"/>
                  </a:lnTo>
                  <a:lnTo>
                    <a:pt x="6040" y="8562"/>
                  </a:lnTo>
                  <a:lnTo>
                    <a:pt x="6100" y="8542"/>
                  </a:lnTo>
                  <a:lnTo>
                    <a:pt x="6160" y="8522"/>
                  </a:lnTo>
                  <a:lnTo>
                    <a:pt x="6220" y="8500"/>
                  </a:lnTo>
                  <a:lnTo>
                    <a:pt x="6280" y="8478"/>
                  </a:lnTo>
                  <a:lnTo>
                    <a:pt x="6339" y="8454"/>
                  </a:lnTo>
                  <a:lnTo>
                    <a:pt x="6397" y="8430"/>
                  </a:lnTo>
                  <a:lnTo>
                    <a:pt x="6455" y="8405"/>
                  </a:lnTo>
                  <a:lnTo>
                    <a:pt x="6513" y="8379"/>
                  </a:lnTo>
                  <a:lnTo>
                    <a:pt x="6570" y="8351"/>
                  </a:lnTo>
                  <a:lnTo>
                    <a:pt x="6628" y="8324"/>
                  </a:lnTo>
                  <a:lnTo>
                    <a:pt x="6685" y="8295"/>
                  </a:lnTo>
                  <a:lnTo>
                    <a:pt x="6741" y="8265"/>
                  </a:lnTo>
                  <a:lnTo>
                    <a:pt x="6796" y="8234"/>
                  </a:lnTo>
                  <a:lnTo>
                    <a:pt x="7316" y="8646"/>
                  </a:lnTo>
                  <a:lnTo>
                    <a:pt x="7334" y="8659"/>
                  </a:lnTo>
                  <a:lnTo>
                    <a:pt x="7350" y="8671"/>
                  </a:lnTo>
                  <a:lnTo>
                    <a:pt x="7368" y="8681"/>
                  </a:lnTo>
                  <a:lnTo>
                    <a:pt x="7386" y="8691"/>
                  </a:lnTo>
                  <a:lnTo>
                    <a:pt x="7404" y="8700"/>
                  </a:lnTo>
                  <a:lnTo>
                    <a:pt x="7422" y="8709"/>
                  </a:lnTo>
                  <a:lnTo>
                    <a:pt x="7442" y="8716"/>
                  </a:lnTo>
                  <a:lnTo>
                    <a:pt x="7460" y="8722"/>
                  </a:lnTo>
                  <a:lnTo>
                    <a:pt x="7479" y="8728"/>
                  </a:lnTo>
                  <a:lnTo>
                    <a:pt x="7499" y="8732"/>
                  </a:lnTo>
                  <a:lnTo>
                    <a:pt x="7518" y="8736"/>
                  </a:lnTo>
                  <a:lnTo>
                    <a:pt x="7539" y="8738"/>
                  </a:lnTo>
                  <a:lnTo>
                    <a:pt x="7558" y="8740"/>
                  </a:lnTo>
                  <a:lnTo>
                    <a:pt x="7577" y="8741"/>
                  </a:lnTo>
                  <a:lnTo>
                    <a:pt x="7598" y="8741"/>
                  </a:lnTo>
                  <a:lnTo>
                    <a:pt x="7617" y="8741"/>
                  </a:lnTo>
                  <a:lnTo>
                    <a:pt x="7637" y="8739"/>
                  </a:lnTo>
                  <a:lnTo>
                    <a:pt x="7656" y="8737"/>
                  </a:lnTo>
                  <a:lnTo>
                    <a:pt x="7675" y="8734"/>
                  </a:lnTo>
                  <a:lnTo>
                    <a:pt x="7695" y="8729"/>
                  </a:lnTo>
                  <a:lnTo>
                    <a:pt x="7714" y="8725"/>
                  </a:lnTo>
                  <a:lnTo>
                    <a:pt x="7733" y="8719"/>
                  </a:lnTo>
                  <a:lnTo>
                    <a:pt x="7752" y="8712"/>
                  </a:lnTo>
                  <a:lnTo>
                    <a:pt x="7770" y="8704"/>
                  </a:lnTo>
                  <a:lnTo>
                    <a:pt x="7789" y="8695"/>
                  </a:lnTo>
                  <a:lnTo>
                    <a:pt x="7806" y="8686"/>
                  </a:lnTo>
                  <a:lnTo>
                    <a:pt x="7824" y="8676"/>
                  </a:lnTo>
                  <a:lnTo>
                    <a:pt x="7841" y="8665"/>
                  </a:lnTo>
                  <a:lnTo>
                    <a:pt x="7858" y="8653"/>
                  </a:lnTo>
                  <a:lnTo>
                    <a:pt x="7874" y="8640"/>
                  </a:lnTo>
                  <a:lnTo>
                    <a:pt x="7890" y="8627"/>
                  </a:lnTo>
                  <a:lnTo>
                    <a:pt x="7905" y="8613"/>
                  </a:lnTo>
                  <a:lnTo>
                    <a:pt x="8644" y="7874"/>
                  </a:lnTo>
                  <a:lnTo>
                    <a:pt x="8658" y="7859"/>
                  </a:lnTo>
                  <a:lnTo>
                    <a:pt x="8672" y="7842"/>
                  </a:lnTo>
                  <a:lnTo>
                    <a:pt x="8684" y="7827"/>
                  </a:lnTo>
                  <a:lnTo>
                    <a:pt x="8697" y="7810"/>
                  </a:lnTo>
                  <a:lnTo>
                    <a:pt x="8708" y="7793"/>
                  </a:lnTo>
                  <a:lnTo>
                    <a:pt x="8718" y="7775"/>
                  </a:lnTo>
                  <a:lnTo>
                    <a:pt x="8727" y="7758"/>
                  </a:lnTo>
                  <a:lnTo>
                    <a:pt x="8735" y="7739"/>
                  </a:lnTo>
                  <a:lnTo>
                    <a:pt x="8744" y="7721"/>
                  </a:lnTo>
                  <a:lnTo>
                    <a:pt x="8751" y="7702"/>
                  </a:lnTo>
                  <a:lnTo>
                    <a:pt x="8756" y="7683"/>
                  </a:lnTo>
                  <a:lnTo>
                    <a:pt x="8761" y="7664"/>
                  </a:lnTo>
                  <a:lnTo>
                    <a:pt x="8765" y="7644"/>
                  </a:lnTo>
                  <a:lnTo>
                    <a:pt x="8769" y="7625"/>
                  </a:lnTo>
                  <a:lnTo>
                    <a:pt x="8771" y="7606"/>
                  </a:lnTo>
                  <a:lnTo>
                    <a:pt x="8773" y="7586"/>
                  </a:lnTo>
                  <a:lnTo>
                    <a:pt x="8773" y="7567"/>
                  </a:lnTo>
                  <a:lnTo>
                    <a:pt x="8773" y="7546"/>
                  </a:lnTo>
                  <a:lnTo>
                    <a:pt x="8772" y="7527"/>
                  </a:lnTo>
                  <a:lnTo>
                    <a:pt x="8770" y="7508"/>
                  </a:lnTo>
                  <a:lnTo>
                    <a:pt x="8767" y="7487"/>
                  </a:lnTo>
                  <a:lnTo>
                    <a:pt x="8764" y="7468"/>
                  </a:lnTo>
                  <a:lnTo>
                    <a:pt x="8759" y="7448"/>
                  </a:lnTo>
                  <a:lnTo>
                    <a:pt x="8754" y="7429"/>
                  </a:lnTo>
                  <a:lnTo>
                    <a:pt x="8747" y="7411"/>
                  </a:lnTo>
                  <a:lnTo>
                    <a:pt x="8739" y="7391"/>
                  </a:lnTo>
                  <a:lnTo>
                    <a:pt x="8731" y="7373"/>
                  </a:lnTo>
                  <a:lnTo>
                    <a:pt x="8722" y="7355"/>
                  </a:lnTo>
                  <a:lnTo>
                    <a:pt x="8712" y="7337"/>
                  </a:lnTo>
                  <a:lnTo>
                    <a:pt x="8702" y="7319"/>
                  </a:lnTo>
                  <a:lnTo>
                    <a:pt x="8689" y="7303"/>
                  </a:lnTo>
                  <a:lnTo>
                    <a:pt x="8677" y="7285"/>
                  </a:lnTo>
                  <a:lnTo>
                    <a:pt x="8272" y="6772"/>
                  </a:lnTo>
                  <a:lnTo>
                    <a:pt x="8304" y="6718"/>
                  </a:lnTo>
                  <a:lnTo>
                    <a:pt x="8333" y="6662"/>
                  </a:lnTo>
                  <a:lnTo>
                    <a:pt x="8363" y="6607"/>
                  </a:lnTo>
                  <a:lnTo>
                    <a:pt x="8392" y="6551"/>
                  </a:lnTo>
                  <a:lnTo>
                    <a:pt x="8419" y="6494"/>
                  </a:lnTo>
                  <a:lnTo>
                    <a:pt x="8446" y="6437"/>
                  </a:lnTo>
                  <a:lnTo>
                    <a:pt x="8471" y="6380"/>
                  </a:lnTo>
                  <a:lnTo>
                    <a:pt x="8497" y="6322"/>
                  </a:lnTo>
                  <a:lnTo>
                    <a:pt x="8520" y="6264"/>
                  </a:lnTo>
                  <a:lnTo>
                    <a:pt x="8543" y="6206"/>
                  </a:lnTo>
                  <a:lnTo>
                    <a:pt x="8565" y="6146"/>
                  </a:lnTo>
                  <a:lnTo>
                    <a:pt x="8585" y="6087"/>
                  </a:lnTo>
                  <a:lnTo>
                    <a:pt x="8606" y="6028"/>
                  </a:lnTo>
                  <a:lnTo>
                    <a:pt x="8624" y="5968"/>
                  </a:lnTo>
                  <a:lnTo>
                    <a:pt x="8643" y="5908"/>
                  </a:lnTo>
                  <a:lnTo>
                    <a:pt x="8660" y="5848"/>
                  </a:lnTo>
                  <a:lnTo>
                    <a:pt x="9283" y="5776"/>
                  </a:lnTo>
                  <a:lnTo>
                    <a:pt x="9304" y="5773"/>
                  </a:lnTo>
                  <a:lnTo>
                    <a:pt x="9324" y="5769"/>
                  </a:lnTo>
                  <a:lnTo>
                    <a:pt x="9344" y="5764"/>
                  </a:lnTo>
                  <a:lnTo>
                    <a:pt x="9364" y="5759"/>
                  </a:lnTo>
                  <a:lnTo>
                    <a:pt x="9383" y="5752"/>
                  </a:lnTo>
                  <a:lnTo>
                    <a:pt x="9403" y="5744"/>
                  </a:lnTo>
                  <a:lnTo>
                    <a:pt x="9421" y="5736"/>
                  </a:lnTo>
                  <a:lnTo>
                    <a:pt x="9438" y="5727"/>
                  </a:lnTo>
                  <a:lnTo>
                    <a:pt x="9457" y="5718"/>
                  </a:lnTo>
                  <a:lnTo>
                    <a:pt x="9473" y="5707"/>
                  </a:lnTo>
                  <a:lnTo>
                    <a:pt x="9489" y="5697"/>
                  </a:lnTo>
                  <a:lnTo>
                    <a:pt x="9506" y="5684"/>
                  </a:lnTo>
                  <a:lnTo>
                    <a:pt x="9521" y="5672"/>
                  </a:lnTo>
                  <a:lnTo>
                    <a:pt x="9535" y="5659"/>
                  </a:lnTo>
                  <a:lnTo>
                    <a:pt x="9550" y="5644"/>
                  </a:lnTo>
                  <a:lnTo>
                    <a:pt x="9563" y="5630"/>
                  </a:lnTo>
                  <a:lnTo>
                    <a:pt x="9576" y="5615"/>
                  </a:lnTo>
                  <a:lnTo>
                    <a:pt x="9588" y="5600"/>
                  </a:lnTo>
                  <a:lnTo>
                    <a:pt x="9600" y="5583"/>
                  </a:lnTo>
                  <a:lnTo>
                    <a:pt x="9610" y="5567"/>
                  </a:lnTo>
                  <a:lnTo>
                    <a:pt x="9620" y="5550"/>
                  </a:lnTo>
                  <a:lnTo>
                    <a:pt x="9629" y="5532"/>
                  </a:lnTo>
                  <a:lnTo>
                    <a:pt x="9637" y="5514"/>
                  </a:lnTo>
                  <a:lnTo>
                    <a:pt x="9645" y="5496"/>
                  </a:lnTo>
                  <a:lnTo>
                    <a:pt x="9653" y="5477"/>
                  </a:lnTo>
                  <a:lnTo>
                    <a:pt x="9658" y="5458"/>
                  </a:lnTo>
                  <a:lnTo>
                    <a:pt x="9663" y="5438"/>
                  </a:lnTo>
                  <a:lnTo>
                    <a:pt x="9668" y="5418"/>
                  </a:lnTo>
                  <a:lnTo>
                    <a:pt x="9671" y="5399"/>
                  </a:lnTo>
                  <a:lnTo>
                    <a:pt x="9673" y="5378"/>
                  </a:lnTo>
                  <a:lnTo>
                    <a:pt x="9675" y="5357"/>
                  </a:lnTo>
                  <a:lnTo>
                    <a:pt x="9675" y="5336"/>
                  </a:lnTo>
                  <a:lnTo>
                    <a:pt x="9675" y="4290"/>
                  </a:lnTo>
                  <a:lnTo>
                    <a:pt x="9675" y="4270"/>
                  </a:lnTo>
                  <a:lnTo>
                    <a:pt x="9673" y="4249"/>
                  </a:lnTo>
                  <a:lnTo>
                    <a:pt x="9671" y="4228"/>
                  </a:lnTo>
                  <a:lnTo>
                    <a:pt x="9668" y="4209"/>
                  </a:lnTo>
                  <a:lnTo>
                    <a:pt x="9663" y="4188"/>
                  </a:lnTo>
                  <a:lnTo>
                    <a:pt x="9658" y="4169"/>
                  </a:lnTo>
                  <a:lnTo>
                    <a:pt x="9653" y="4150"/>
                  </a:lnTo>
                  <a:lnTo>
                    <a:pt x="9645" y="4131"/>
                  </a:lnTo>
                  <a:lnTo>
                    <a:pt x="9637" y="4113"/>
                  </a:lnTo>
                  <a:lnTo>
                    <a:pt x="9629" y="4095"/>
                  </a:lnTo>
                  <a:lnTo>
                    <a:pt x="9620" y="4077"/>
                  </a:lnTo>
                  <a:lnTo>
                    <a:pt x="9610" y="4060"/>
                  </a:lnTo>
                  <a:lnTo>
                    <a:pt x="9600" y="4044"/>
                  </a:lnTo>
                  <a:lnTo>
                    <a:pt x="9588" y="4027"/>
                  </a:lnTo>
                  <a:lnTo>
                    <a:pt x="9576" y="4012"/>
                  </a:lnTo>
                  <a:lnTo>
                    <a:pt x="9563" y="3997"/>
                  </a:lnTo>
                  <a:lnTo>
                    <a:pt x="9550" y="3982"/>
                  </a:lnTo>
                  <a:lnTo>
                    <a:pt x="9535" y="3968"/>
                  </a:lnTo>
                  <a:lnTo>
                    <a:pt x="9521" y="3955"/>
                  </a:lnTo>
                  <a:lnTo>
                    <a:pt x="9506" y="3943"/>
                  </a:lnTo>
                  <a:lnTo>
                    <a:pt x="9489" y="3930"/>
                  </a:lnTo>
                  <a:lnTo>
                    <a:pt x="9473" y="3919"/>
                  </a:lnTo>
                  <a:lnTo>
                    <a:pt x="9457" y="3909"/>
                  </a:lnTo>
                  <a:lnTo>
                    <a:pt x="9438" y="3900"/>
                  </a:lnTo>
                  <a:lnTo>
                    <a:pt x="9421" y="3891"/>
                  </a:lnTo>
                  <a:lnTo>
                    <a:pt x="9403" y="3882"/>
                  </a:lnTo>
                  <a:lnTo>
                    <a:pt x="9383" y="3875"/>
                  </a:lnTo>
                  <a:lnTo>
                    <a:pt x="9364" y="3868"/>
                  </a:lnTo>
                  <a:lnTo>
                    <a:pt x="9344" y="3863"/>
                  </a:lnTo>
                  <a:lnTo>
                    <a:pt x="9324" y="3858"/>
                  </a:lnTo>
                  <a:lnTo>
                    <a:pt x="9304" y="3854"/>
                  </a:lnTo>
                  <a:lnTo>
                    <a:pt x="9283" y="3851"/>
                  </a:lnTo>
                  <a:lnTo>
                    <a:pt x="8668" y="3779"/>
                  </a:lnTo>
                  <a:lnTo>
                    <a:pt x="8652" y="3719"/>
                  </a:lnTo>
                  <a:lnTo>
                    <a:pt x="8634" y="3660"/>
                  </a:lnTo>
                  <a:lnTo>
                    <a:pt x="8617" y="3601"/>
                  </a:lnTo>
                  <a:lnTo>
                    <a:pt x="8598" y="3542"/>
                  </a:lnTo>
                  <a:lnTo>
                    <a:pt x="8577" y="3483"/>
                  </a:lnTo>
                  <a:lnTo>
                    <a:pt x="8556" y="3425"/>
                  </a:lnTo>
                  <a:lnTo>
                    <a:pt x="8534" y="3367"/>
                  </a:lnTo>
                  <a:lnTo>
                    <a:pt x="8512" y="3310"/>
                  </a:lnTo>
                  <a:lnTo>
                    <a:pt x="8487" y="3253"/>
                  </a:lnTo>
                  <a:lnTo>
                    <a:pt x="8463" y="3196"/>
                  </a:lnTo>
                  <a:lnTo>
                    <a:pt x="8437" y="3140"/>
                  </a:lnTo>
                  <a:lnTo>
                    <a:pt x="8411" y="3084"/>
                  </a:lnTo>
                  <a:lnTo>
                    <a:pt x="8383" y="3028"/>
                  </a:lnTo>
                  <a:lnTo>
                    <a:pt x="8356" y="2973"/>
                  </a:lnTo>
                  <a:lnTo>
                    <a:pt x="8327" y="2919"/>
                  </a:lnTo>
                  <a:lnTo>
                    <a:pt x="8297" y="2865"/>
                  </a:lnTo>
                  <a:lnTo>
                    <a:pt x="8675" y="2387"/>
                  </a:lnTo>
                  <a:lnTo>
                    <a:pt x="8688" y="2370"/>
                  </a:lnTo>
                  <a:lnTo>
                    <a:pt x="8700" y="2353"/>
                  </a:lnTo>
                  <a:lnTo>
                    <a:pt x="8711" y="2336"/>
                  </a:lnTo>
                  <a:lnTo>
                    <a:pt x="8720" y="2317"/>
                  </a:lnTo>
                  <a:lnTo>
                    <a:pt x="8729" y="2299"/>
                  </a:lnTo>
                  <a:lnTo>
                    <a:pt x="8737" y="2280"/>
                  </a:lnTo>
                  <a:lnTo>
                    <a:pt x="8745" y="2262"/>
                  </a:lnTo>
                  <a:lnTo>
                    <a:pt x="8752" y="2243"/>
                  </a:lnTo>
                  <a:lnTo>
                    <a:pt x="8757" y="2223"/>
                  </a:lnTo>
                  <a:lnTo>
                    <a:pt x="8761" y="2204"/>
                  </a:lnTo>
                  <a:lnTo>
                    <a:pt x="8765" y="2185"/>
                  </a:lnTo>
                  <a:lnTo>
                    <a:pt x="8768" y="2165"/>
                  </a:lnTo>
                  <a:lnTo>
                    <a:pt x="8770" y="2146"/>
                  </a:lnTo>
                  <a:lnTo>
                    <a:pt x="8771" y="2125"/>
                  </a:lnTo>
                  <a:lnTo>
                    <a:pt x="8771" y="2106"/>
                  </a:lnTo>
                  <a:lnTo>
                    <a:pt x="8770" y="2087"/>
                  </a:lnTo>
                  <a:lnTo>
                    <a:pt x="8769" y="2066"/>
                  </a:lnTo>
                  <a:lnTo>
                    <a:pt x="8766" y="2047"/>
                  </a:lnTo>
                  <a:lnTo>
                    <a:pt x="8763" y="2027"/>
                  </a:lnTo>
                  <a:lnTo>
                    <a:pt x="8759" y="2008"/>
                  </a:lnTo>
                  <a:lnTo>
                    <a:pt x="8754" y="1989"/>
                  </a:lnTo>
                  <a:lnTo>
                    <a:pt x="8748" y="1970"/>
                  </a:lnTo>
                  <a:lnTo>
                    <a:pt x="8742" y="1951"/>
                  </a:lnTo>
                  <a:lnTo>
                    <a:pt x="8733" y="1933"/>
                  </a:lnTo>
                  <a:lnTo>
                    <a:pt x="8725" y="1915"/>
                  </a:lnTo>
                  <a:lnTo>
                    <a:pt x="8716" y="1897"/>
                  </a:lnTo>
                  <a:lnTo>
                    <a:pt x="8706" y="1879"/>
                  </a:lnTo>
                  <a:lnTo>
                    <a:pt x="8695" y="1862"/>
                  </a:lnTo>
                  <a:lnTo>
                    <a:pt x="8682" y="1846"/>
                  </a:lnTo>
                  <a:lnTo>
                    <a:pt x="8670" y="1829"/>
                  </a:lnTo>
                  <a:lnTo>
                    <a:pt x="8657" y="1814"/>
                  </a:lnTo>
                  <a:lnTo>
                    <a:pt x="8642" y="1799"/>
                  </a:lnTo>
                  <a:lnTo>
                    <a:pt x="7905" y="1061"/>
                  </a:lnTo>
                  <a:lnTo>
                    <a:pt x="7890" y="1047"/>
                  </a:lnTo>
                  <a:lnTo>
                    <a:pt x="7874" y="1034"/>
                  </a:lnTo>
                  <a:lnTo>
                    <a:pt x="7858" y="1020"/>
                  </a:lnTo>
                  <a:lnTo>
                    <a:pt x="7841" y="1008"/>
                  </a:lnTo>
                  <a:lnTo>
                    <a:pt x="7824" y="997"/>
                  </a:lnTo>
                  <a:lnTo>
                    <a:pt x="7806" y="987"/>
                  </a:lnTo>
                  <a:lnTo>
                    <a:pt x="7789" y="977"/>
                  </a:lnTo>
                  <a:lnTo>
                    <a:pt x="7770" y="969"/>
                  </a:lnTo>
                  <a:lnTo>
                    <a:pt x="7752" y="961"/>
                  </a:lnTo>
                  <a:lnTo>
                    <a:pt x="7733" y="955"/>
                  </a:lnTo>
                  <a:lnTo>
                    <a:pt x="7714" y="949"/>
                  </a:lnTo>
                  <a:lnTo>
                    <a:pt x="7695" y="944"/>
                  </a:lnTo>
                  <a:lnTo>
                    <a:pt x="7676" y="940"/>
                  </a:lnTo>
                  <a:lnTo>
                    <a:pt x="7656" y="937"/>
                  </a:lnTo>
                  <a:lnTo>
                    <a:pt x="7637" y="934"/>
                  </a:lnTo>
                  <a:lnTo>
                    <a:pt x="7617" y="933"/>
                  </a:lnTo>
                  <a:lnTo>
                    <a:pt x="7598" y="932"/>
                  </a:lnTo>
                  <a:lnTo>
                    <a:pt x="7577" y="932"/>
                  </a:lnTo>
                  <a:lnTo>
                    <a:pt x="7558" y="933"/>
                  </a:lnTo>
                  <a:lnTo>
                    <a:pt x="7539" y="935"/>
                  </a:lnTo>
                  <a:lnTo>
                    <a:pt x="7518" y="938"/>
                  </a:lnTo>
                  <a:lnTo>
                    <a:pt x="7499" y="942"/>
                  </a:lnTo>
                  <a:lnTo>
                    <a:pt x="7479" y="946"/>
                  </a:lnTo>
                  <a:lnTo>
                    <a:pt x="7460" y="952"/>
                  </a:lnTo>
                  <a:lnTo>
                    <a:pt x="7442" y="958"/>
                  </a:lnTo>
                  <a:lnTo>
                    <a:pt x="7422" y="965"/>
                  </a:lnTo>
                  <a:lnTo>
                    <a:pt x="7404" y="973"/>
                  </a:lnTo>
                  <a:lnTo>
                    <a:pt x="7386" y="983"/>
                  </a:lnTo>
                  <a:lnTo>
                    <a:pt x="7368" y="993"/>
                  </a:lnTo>
                  <a:lnTo>
                    <a:pt x="7350" y="1004"/>
                  </a:lnTo>
                  <a:lnTo>
                    <a:pt x="7334" y="1015"/>
                  </a:lnTo>
                  <a:lnTo>
                    <a:pt x="7316" y="1028"/>
                  </a:lnTo>
                  <a:lnTo>
                    <a:pt x="6852" y="1396"/>
                  </a:lnTo>
                  <a:lnTo>
                    <a:pt x="6796" y="1363"/>
                  </a:lnTo>
                  <a:lnTo>
                    <a:pt x="6739" y="1332"/>
                  </a:lnTo>
                  <a:lnTo>
                    <a:pt x="6681" y="1301"/>
                  </a:lnTo>
                  <a:lnTo>
                    <a:pt x="6622" y="1271"/>
                  </a:lnTo>
                  <a:lnTo>
                    <a:pt x="6564" y="1243"/>
                  </a:lnTo>
                  <a:lnTo>
                    <a:pt x="6505" y="1214"/>
                  </a:lnTo>
                  <a:lnTo>
                    <a:pt x="6445" y="1188"/>
                  </a:lnTo>
                  <a:lnTo>
                    <a:pt x="6386" y="1162"/>
                  </a:lnTo>
                  <a:lnTo>
                    <a:pt x="6325" y="1138"/>
                  </a:lnTo>
                  <a:lnTo>
                    <a:pt x="6264" y="1114"/>
                  </a:lnTo>
                  <a:lnTo>
                    <a:pt x="6203" y="1091"/>
                  </a:lnTo>
                  <a:lnTo>
                    <a:pt x="6141" y="1069"/>
                  </a:lnTo>
                  <a:lnTo>
                    <a:pt x="6080" y="1049"/>
                  </a:lnTo>
                  <a:lnTo>
                    <a:pt x="6016" y="1030"/>
                  </a:lnTo>
                  <a:lnTo>
                    <a:pt x="5954" y="1010"/>
                  </a:lnTo>
                  <a:lnTo>
                    <a:pt x="5891" y="993"/>
                  </a:lnTo>
                  <a:lnTo>
                    <a:pt x="5821" y="392"/>
                  </a:lnTo>
                  <a:lnTo>
                    <a:pt x="5817" y="371"/>
                  </a:lnTo>
                  <a:lnTo>
                    <a:pt x="5814" y="351"/>
                  </a:lnTo>
                  <a:lnTo>
                    <a:pt x="5809" y="331"/>
                  </a:lnTo>
                  <a:lnTo>
                    <a:pt x="5803" y="311"/>
                  </a:lnTo>
                  <a:lnTo>
                    <a:pt x="5797" y="292"/>
                  </a:lnTo>
                  <a:lnTo>
                    <a:pt x="5790" y="272"/>
                  </a:lnTo>
                  <a:lnTo>
                    <a:pt x="5782" y="254"/>
                  </a:lnTo>
                  <a:lnTo>
                    <a:pt x="5773" y="237"/>
                  </a:lnTo>
                  <a:lnTo>
                    <a:pt x="5763" y="219"/>
                  </a:lnTo>
                  <a:lnTo>
                    <a:pt x="5752" y="202"/>
                  </a:lnTo>
                  <a:lnTo>
                    <a:pt x="5741" y="186"/>
                  </a:lnTo>
                  <a:lnTo>
                    <a:pt x="5730" y="169"/>
                  </a:lnTo>
                  <a:lnTo>
                    <a:pt x="5716" y="154"/>
                  </a:lnTo>
                  <a:lnTo>
                    <a:pt x="5703" y="140"/>
                  </a:lnTo>
                  <a:lnTo>
                    <a:pt x="5690" y="126"/>
                  </a:lnTo>
                  <a:lnTo>
                    <a:pt x="5676" y="112"/>
                  </a:lnTo>
                  <a:lnTo>
                    <a:pt x="5660" y="99"/>
                  </a:lnTo>
                  <a:lnTo>
                    <a:pt x="5645" y="87"/>
                  </a:lnTo>
                  <a:lnTo>
                    <a:pt x="5629" y="76"/>
                  </a:lnTo>
                  <a:lnTo>
                    <a:pt x="5612" y="65"/>
                  </a:lnTo>
                  <a:lnTo>
                    <a:pt x="5595" y="55"/>
                  </a:lnTo>
                  <a:lnTo>
                    <a:pt x="5578" y="46"/>
                  </a:lnTo>
                  <a:lnTo>
                    <a:pt x="5559" y="38"/>
                  </a:lnTo>
                  <a:lnTo>
                    <a:pt x="5541" y="30"/>
                  </a:lnTo>
                  <a:lnTo>
                    <a:pt x="5522" y="23"/>
                  </a:lnTo>
                  <a:lnTo>
                    <a:pt x="5503" y="17"/>
                  </a:lnTo>
                  <a:lnTo>
                    <a:pt x="5484" y="12"/>
                  </a:lnTo>
                  <a:lnTo>
                    <a:pt x="5463" y="8"/>
                  </a:lnTo>
                  <a:lnTo>
                    <a:pt x="5443" y="4"/>
                  </a:lnTo>
                  <a:lnTo>
                    <a:pt x="5423" y="2"/>
                  </a:lnTo>
                  <a:lnTo>
                    <a:pt x="5402" y="0"/>
                  </a:lnTo>
                  <a:lnTo>
                    <a:pt x="5382" y="0"/>
                  </a:lnTo>
                  <a:lnTo>
                    <a:pt x="4336" y="0"/>
                  </a:lnTo>
                  <a:lnTo>
                    <a:pt x="4315" y="0"/>
                  </a:lnTo>
                  <a:lnTo>
                    <a:pt x="4294" y="2"/>
                  </a:lnTo>
                  <a:lnTo>
                    <a:pt x="4274" y="4"/>
                  </a:lnTo>
                  <a:lnTo>
                    <a:pt x="4253" y="8"/>
                  </a:lnTo>
                  <a:lnTo>
                    <a:pt x="4234" y="12"/>
                  </a:lnTo>
                  <a:lnTo>
                    <a:pt x="4215" y="17"/>
                  </a:lnTo>
                  <a:lnTo>
                    <a:pt x="4195" y="23"/>
                  </a:lnTo>
                  <a:lnTo>
                    <a:pt x="4176" y="30"/>
                  </a:lnTo>
                  <a:lnTo>
                    <a:pt x="4158" y="38"/>
                  </a:lnTo>
                  <a:lnTo>
                    <a:pt x="4140" y="46"/>
                  </a:lnTo>
                  <a:lnTo>
                    <a:pt x="4123" y="55"/>
                  </a:lnTo>
                  <a:lnTo>
                    <a:pt x="4105" y="65"/>
                  </a:lnTo>
                  <a:lnTo>
                    <a:pt x="4088" y="76"/>
                  </a:lnTo>
                  <a:lnTo>
                    <a:pt x="4073" y="87"/>
                  </a:lnTo>
                  <a:lnTo>
                    <a:pt x="4057" y="99"/>
                  </a:lnTo>
                  <a:lnTo>
                    <a:pt x="4042" y="112"/>
                  </a:lnTo>
                  <a:lnTo>
                    <a:pt x="4028" y="126"/>
                  </a:lnTo>
                  <a:lnTo>
                    <a:pt x="4014" y="140"/>
                  </a:lnTo>
                  <a:lnTo>
                    <a:pt x="4000" y="154"/>
                  </a:lnTo>
                  <a:lnTo>
                    <a:pt x="3988" y="169"/>
                  </a:lnTo>
                  <a:lnTo>
                    <a:pt x="3976" y="186"/>
                  </a:lnTo>
                  <a:lnTo>
                    <a:pt x="3965" y="202"/>
                  </a:lnTo>
                  <a:lnTo>
                    <a:pt x="3954" y="219"/>
                  </a:lnTo>
                  <a:lnTo>
                    <a:pt x="3944" y="237"/>
                  </a:lnTo>
                  <a:lnTo>
                    <a:pt x="3936" y="254"/>
                  </a:lnTo>
                  <a:lnTo>
                    <a:pt x="3927" y="272"/>
                  </a:lnTo>
                  <a:lnTo>
                    <a:pt x="3920" y="292"/>
                  </a:lnTo>
                  <a:lnTo>
                    <a:pt x="3914" y="311"/>
                  </a:lnTo>
                  <a:lnTo>
                    <a:pt x="3908" y="331"/>
                  </a:lnTo>
                  <a:lnTo>
                    <a:pt x="3903" y="351"/>
                  </a:lnTo>
                  <a:lnTo>
                    <a:pt x="3899" y="371"/>
                  </a:lnTo>
                  <a:lnTo>
                    <a:pt x="3896" y="392"/>
                  </a:lnTo>
                  <a:lnTo>
                    <a:pt x="3826" y="993"/>
                  </a:lnTo>
                  <a:lnTo>
                    <a:pt x="3762" y="1011"/>
                  </a:lnTo>
                  <a:lnTo>
                    <a:pt x="3697" y="1030"/>
                  </a:lnTo>
                  <a:lnTo>
                    <a:pt x="3633" y="1050"/>
                  </a:lnTo>
                  <a:lnTo>
                    <a:pt x="3569" y="1071"/>
                  </a:lnTo>
                  <a:lnTo>
                    <a:pt x="3506" y="1094"/>
                  </a:lnTo>
                  <a:lnTo>
                    <a:pt x="3443" y="1117"/>
                  </a:lnTo>
                  <a:lnTo>
                    <a:pt x="3381" y="1142"/>
                  </a:lnTo>
                  <a:lnTo>
                    <a:pt x="3319" y="1167"/>
                  </a:lnTo>
                  <a:lnTo>
                    <a:pt x="3258" y="1194"/>
                  </a:lnTo>
                  <a:lnTo>
                    <a:pt x="3196" y="1221"/>
                  </a:lnTo>
                  <a:lnTo>
                    <a:pt x="3136" y="1250"/>
                  </a:lnTo>
                  <a:lnTo>
                    <a:pt x="3076" y="1281"/>
                  </a:lnTo>
                  <a:lnTo>
                    <a:pt x="3016" y="1311"/>
                  </a:lnTo>
                  <a:lnTo>
                    <a:pt x="2957" y="1343"/>
                  </a:lnTo>
                  <a:lnTo>
                    <a:pt x="2899" y="1375"/>
                  </a:lnTo>
                  <a:lnTo>
                    <a:pt x="2840" y="1410"/>
                  </a:lnTo>
                  <a:lnTo>
                    <a:pt x="2359" y="1028"/>
                  </a:lnTo>
                  <a:lnTo>
                    <a:pt x="2342" y="1015"/>
                  </a:lnTo>
                  <a:lnTo>
                    <a:pt x="2325" y="1004"/>
                  </a:lnTo>
                  <a:lnTo>
                    <a:pt x="2307" y="993"/>
                  </a:lnTo>
                  <a:lnTo>
                    <a:pt x="2289" y="983"/>
                  </a:lnTo>
                  <a:lnTo>
                    <a:pt x="2271" y="973"/>
                  </a:lnTo>
                  <a:lnTo>
                    <a:pt x="2253" y="965"/>
                  </a:lnTo>
                  <a:lnTo>
                    <a:pt x="2233" y="958"/>
                  </a:lnTo>
                  <a:lnTo>
                    <a:pt x="2215" y="952"/>
                  </a:lnTo>
                  <a:lnTo>
                    <a:pt x="2196" y="947"/>
                  </a:lnTo>
                  <a:lnTo>
                    <a:pt x="2176" y="942"/>
                  </a:lnTo>
                  <a:lnTo>
                    <a:pt x="2157" y="939"/>
                  </a:lnTo>
                  <a:lnTo>
                    <a:pt x="2137" y="936"/>
                  </a:lnTo>
                  <a:lnTo>
                    <a:pt x="2117" y="934"/>
                  </a:lnTo>
                  <a:lnTo>
                    <a:pt x="2098" y="933"/>
                  </a:lnTo>
                  <a:lnTo>
                    <a:pt x="2078" y="933"/>
                  </a:lnTo>
                  <a:lnTo>
                    <a:pt x="2058" y="933"/>
                  </a:lnTo>
                  <a:lnTo>
                    <a:pt x="2038" y="935"/>
                  </a:lnTo>
                  <a:lnTo>
                    <a:pt x="2019" y="937"/>
                  </a:lnTo>
                  <a:lnTo>
                    <a:pt x="2000" y="941"/>
                  </a:lnTo>
                  <a:lnTo>
                    <a:pt x="1980" y="945"/>
                  </a:lnTo>
                  <a:lnTo>
                    <a:pt x="1961" y="950"/>
                  </a:lnTo>
                  <a:lnTo>
                    <a:pt x="1942" y="955"/>
                  </a:lnTo>
                  <a:lnTo>
                    <a:pt x="1923" y="962"/>
                  </a:lnTo>
                  <a:lnTo>
                    <a:pt x="1905" y="970"/>
                  </a:lnTo>
                  <a:lnTo>
                    <a:pt x="1886" y="978"/>
                  </a:lnTo>
                  <a:lnTo>
                    <a:pt x="1869" y="988"/>
                  </a:lnTo>
                  <a:lnTo>
                    <a:pt x="1852" y="998"/>
                  </a:lnTo>
                  <a:lnTo>
                    <a:pt x="1834" y="1009"/>
                  </a:lnTo>
                  <a:lnTo>
                    <a:pt x="1817" y="1020"/>
                  </a:lnTo>
                  <a:lnTo>
                    <a:pt x="1802" y="1034"/>
                  </a:lnTo>
                  <a:lnTo>
                    <a:pt x="1785" y="1047"/>
                  </a:lnTo>
                  <a:lnTo>
                    <a:pt x="1770" y="1061"/>
                  </a:lnTo>
                  <a:lnTo>
                    <a:pt x="1031" y="1800"/>
                  </a:lnTo>
                  <a:lnTo>
                    <a:pt x="1017" y="1815"/>
                  </a:lnTo>
                  <a:lnTo>
                    <a:pt x="1003" y="1831"/>
                  </a:lnTo>
                  <a:lnTo>
                    <a:pt x="991" y="1848"/>
                  </a:lnTo>
                  <a:lnTo>
                    <a:pt x="978" y="1864"/>
                  </a:lnTo>
                  <a:lnTo>
                    <a:pt x="967" y="1881"/>
                  </a:lnTo>
                  <a:lnTo>
                    <a:pt x="957" y="1899"/>
                  </a:lnTo>
                  <a:lnTo>
                    <a:pt x="948" y="1916"/>
                  </a:lnTo>
                  <a:lnTo>
                    <a:pt x="940" y="1935"/>
                  </a:lnTo>
                  <a:lnTo>
                    <a:pt x="931" y="1953"/>
                  </a:lnTo>
                  <a:lnTo>
                    <a:pt x="925" y="1971"/>
                  </a:lnTo>
                  <a:lnTo>
                    <a:pt x="919" y="1991"/>
                  </a:lnTo>
                  <a:lnTo>
                    <a:pt x="914" y="2010"/>
                  </a:lnTo>
                  <a:lnTo>
                    <a:pt x="910" y="2029"/>
                  </a:lnTo>
                  <a:lnTo>
                    <a:pt x="906" y="2049"/>
                  </a:lnTo>
                  <a:lnTo>
                    <a:pt x="904" y="2068"/>
                  </a:lnTo>
                  <a:lnTo>
                    <a:pt x="903" y="2088"/>
                  </a:lnTo>
                  <a:lnTo>
                    <a:pt x="902" y="2108"/>
                  </a:lnTo>
                  <a:lnTo>
                    <a:pt x="902" y="2127"/>
                  </a:lnTo>
                  <a:lnTo>
                    <a:pt x="903" y="2147"/>
                  </a:lnTo>
                  <a:lnTo>
                    <a:pt x="905" y="2167"/>
                  </a:lnTo>
                  <a:lnTo>
                    <a:pt x="908" y="2187"/>
                  </a:lnTo>
                  <a:lnTo>
                    <a:pt x="912" y="2206"/>
                  </a:lnTo>
                  <a:lnTo>
                    <a:pt x="916" y="2225"/>
                  </a:lnTo>
                  <a:lnTo>
                    <a:pt x="922" y="2245"/>
                  </a:lnTo>
                  <a:lnTo>
                    <a:pt x="928" y="2263"/>
                  </a:lnTo>
                  <a:lnTo>
                    <a:pt x="936" y="2282"/>
                  </a:lnTo>
                  <a:lnTo>
                    <a:pt x="944" y="2301"/>
                  </a:lnTo>
                  <a:lnTo>
                    <a:pt x="953" y="2319"/>
                  </a:lnTo>
                  <a:lnTo>
                    <a:pt x="963" y="2338"/>
                  </a:lnTo>
                  <a:lnTo>
                    <a:pt x="973" y="2355"/>
                  </a:lnTo>
                  <a:lnTo>
                    <a:pt x="986" y="2372"/>
                  </a:lnTo>
                  <a:lnTo>
                    <a:pt x="998" y="2389"/>
                  </a:lnTo>
                  <a:lnTo>
                    <a:pt x="1401" y="2899"/>
                  </a:lnTo>
                  <a:lnTo>
                    <a:pt x="1371" y="2953"/>
                  </a:lnTo>
                  <a:lnTo>
                    <a:pt x="1343" y="3008"/>
                  </a:lnTo>
                  <a:lnTo>
                    <a:pt x="1314" y="3064"/>
                  </a:lnTo>
                  <a:lnTo>
                    <a:pt x="1288" y="3120"/>
                  </a:lnTo>
                  <a:lnTo>
                    <a:pt x="1261" y="3176"/>
                  </a:lnTo>
                  <a:lnTo>
                    <a:pt x="1237" y="3233"/>
                  </a:lnTo>
                  <a:lnTo>
                    <a:pt x="1212" y="3291"/>
                  </a:lnTo>
                  <a:lnTo>
                    <a:pt x="1189" y="3348"/>
                  </a:lnTo>
                  <a:lnTo>
                    <a:pt x="1166" y="3406"/>
                  </a:lnTo>
                  <a:lnTo>
                    <a:pt x="1145" y="3464"/>
                  </a:lnTo>
                  <a:lnTo>
                    <a:pt x="1124" y="3523"/>
                  </a:lnTo>
                  <a:lnTo>
                    <a:pt x="1105" y="3582"/>
                  </a:lnTo>
                  <a:lnTo>
                    <a:pt x="1087" y="3642"/>
                  </a:lnTo>
                  <a:lnTo>
                    <a:pt x="1069" y="3701"/>
                  </a:lnTo>
                  <a:lnTo>
                    <a:pt x="1052" y="3761"/>
                  </a:lnTo>
                  <a:lnTo>
                    <a:pt x="1037" y="3821"/>
                  </a:lnTo>
                  <a:lnTo>
                    <a:pt x="392" y="3895"/>
                  </a:lnTo>
                  <a:lnTo>
                    <a:pt x="371" y="3898"/>
                  </a:lnTo>
                  <a:lnTo>
                    <a:pt x="351" y="3902"/>
                  </a:lnTo>
                  <a:lnTo>
                    <a:pt x="331" y="3907"/>
                  </a:lnTo>
                  <a:lnTo>
                    <a:pt x="311" y="3912"/>
                  </a:lnTo>
                  <a:lnTo>
                    <a:pt x="292" y="3918"/>
                  </a:lnTo>
                  <a:lnTo>
                    <a:pt x="272" y="3926"/>
                  </a:lnTo>
                  <a:lnTo>
                    <a:pt x="254" y="3934"/>
                  </a:lnTo>
                  <a:lnTo>
                    <a:pt x="237" y="3943"/>
                  </a:lnTo>
                  <a:lnTo>
                    <a:pt x="219" y="3953"/>
                  </a:lnTo>
                  <a:lnTo>
                    <a:pt x="202" y="3963"/>
                  </a:lnTo>
                  <a:lnTo>
                    <a:pt x="186" y="3974"/>
                  </a:lnTo>
                  <a:lnTo>
                    <a:pt x="169" y="3986"/>
                  </a:lnTo>
                  <a:lnTo>
                    <a:pt x="154" y="3999"/>
                  </a:lnTo>
                  <a:lnTo>
                    <a:pt x="140" y="4012"/>
                  </a:lnTo>
                  <a:lnTo>
                    <a:pt x="125" y="4026"/>
                  </a:lnTo>
                  <a:lnTo>
                    <a:pt x="112" y="4041"/>
                  </a:lnTo>
                  <a:lnTo>
                    <a:pt x="99" y="4056"/>
                  </a:lnTo>
                  <a:lnTo>
                    <a:pt x="87" y="4071"/>
                  </a:lnTo>
                  <a:lnTo>
                    <a:pt x="75" y="4087"/>
                  </a:lnTo>
                  <a:lnTo>
                    <a:pt x="65" y="4104"/>
                  </a:lnTo>
                  <a:lnTo>
                    <a:pt x="55" y="4121"/>
                  </a:lnTo>
                  <a:lnTo>
                    <a:pt x="46" y="4138"/>
                  </a:lnTo>
                  <a:lnTo>
                    <a:pt x="38" y="4157"/>
                  </a:lnTo>
                  <a:lnTo>
                    <a:pt x="30" y="4175"/>
                  </a:lnTo>
                  <a:lnTo>
                    <a:pt x="23" y="4194"/>
                  </a:lnTo>
                  <a:lnTo>
                    <a:pt x="17" y="4213"/>
                  </a:lnTo>
                  <a:lnTo>
                    <a:pt x="12" y="4232"/>
                  </a:lnTo>
                  <a:lnTo>
                    <a:pt x="8" y="4252"/>
                  </a:lnTo>
                  <a:lnTo>
                    <a:pt x="4" y="4272"/>
                  </a:lnTo>
                  <a:lnTo>
                    <a:pt x="2" y="4293"/>
                  </a:lnTo>
                  <a:lnTo>
                    <a:pt x="0" y="4314"/>
                  </a:lnTo>
                  <a:lnTo>
                    <a:pt x="0" y="4334"/>
                  </a:lnTo>
                  <a:lnTo>
                    <a:pt x="0" y="5380"/>
                  </a:lnTo>
                  <a:lnTo>
                    <a:pt x="0" y="5401"/>
                  </a:lnTo>
                  <a:lnTo>
                    <a:pt x="2" y="5421"/>
                  </a:lnTo>
                  <a:lnTo>
                    <a:pt x="4" y="5441"/>
                  </a:lnTo>
                  <a:lnTo>
                    <a:pt x="8" y="5462"/>
                  </a:lnTo>
                  <a:lnTo>
                    <a:pt x="12" y="5482"/>
                  </a:lnTo>
                  <a:lnTo>
                    <a:pt x="17" y="5502"/>
                  </a:lnTo>
                  <a:lnTo>
                    <a:pt x="23" y="5521"/>
                  </a:lnTo>
                  <a:lnTo>
                    <a:pt x="30" y="5539"/>
                  </a:lnTo>
                  <a:lnTo>
                    <a:pt x="38" y="5558"/>
                  </a:lnTo>
                  <a:lnTo>
                    <a:pt x="46" y="5576"/>
                  </a:lnTo>
                  <a:lnTo>
                    <a:pt x="55" y="5593"/>
                  </a:lnTo>
                  <a:lnTo>
                    <a:pt x="65" y="5611"/>
                  </a:lnTo>
                  <a:lnTo>
                    <a:pt x="75" y="5627"/>
                  </a:lnTo>
                  <a:lnTo>
                    <a:pt x="87" y="5643"/>
                  </a:lnTo>
                  <a:lnTo>
                    <a:pt x="99" y="5659"/>
                  </a:lnTo>
                  <a:lnTo>
                    <a:pt x="112" y="5674"/>
                  </a:lnTo>
                  <a:lnTo>
                    <a:pt x="125" y="5688"/>
                  </a:lnTo>
                  <a:lnTo>
                    <a:pt x="140" y="5703"/>
                  </a:lnTo>
                  <a:lnTo>
                    <a:pt x="154" y="5715"/>
                  </a:lnTo>
                  <a:lnTo>
                    <a:pt x="169" y="5728"/>
                  </a:lnTo>
                  <a:lnTo>
                    <a:pt x="186" y="5739"/>
                  </a:lnTo>
                  <a:lnTo>
                    <a:pt x="202" y="5751"/>
                  </a:lnTo>
                  <a:lnTo>
                    <a:pt x="219" y="5762"/>
                  </a:lnTo>
                  <a:lnTo>
                    <a:pt x="237" y="5771"/>
                  </a:lnTo>
                  <a:lnTo>
                    <a:pt x="254" y="5780"/>
                  </a:lnTo>
                  <a:lnTo>
                    <a:pt x="272" y="5788"/>
                  </a:lnTo>
                  <a:lnTo>
                    <a:pt x="292" y="5795"/>
                  </a:lnTo>
                  <a:lnTo>
                    <a:pt x="311" y="5803"/>
                  </a:lnTo>
                  <a:lnTo>
                    <a:pt x="331" y="5808"/>
                  </a:lnTo>
                  <a:lnTo>
                    <a:pt x="351" y="5813"/>
                  </a:lnTo>
                  <a:lnTo>
                    <a:pt x="371" y="5817"/>
                  </a:lnTo>
                  <a:lnTo>
                    <a:pt x="392" y="5819"/>
                  </a:lnTo>
                  <a:lnTo>
                    <a:pt x="1071" y="5899"/>
                  </a:lnTo>
                  <a:close/>
                  <a:moveTo>
                    <a:pt x="4859" y="3070"/>
                  </a:moveTo>
                  <a:lnTo>
                    <a:pt x="4948" y="3072"/>
                  </a:lnTo>
                  <a:lnTo>
                    <a:pt x="5036" y="3079"/>
                  </a:lnTo>
                  <a:lnTo>
                    <a:pt x="5123" y="3090"/>
                  </a:lnTo>
                  <a:lnTo>
                    <a:pt x="5207" y="3105"/>
                  </a:lnTo>
                  <a:lnTo>
                    <a:pt x="5291" y="3124"/>
                  </a:lnTo>
                  <a:lnTo>
                    <a:pt x="5373" y="3148"/>
                  </a:lnTo>
                  <a:lnTo>
                    <a:pt x="5453" y="3175"/>
                  </a:lnTo>
                  <a:lnTo>
                    <a:pt x="5532" y="3206"/>
                  </a:lnTo>
                  <a:lnTo>
                    <a:pt x="5608" y="3241"/>
                  </a:lnTo>
                  <a:lnTo>
                    <a:pt x="5683" y="3279"/>
                  </a:lnTo>
                  <a:lnTo>
                    <a:pt x="5755" y="3321"/>
                  </a:lnTo>
                  <a:lnTo>
                    <a:pt x="5825" y="3366"/>
                  </a:lnTo>
                  <a:lnTo>
                    <a:pt x="5893" y="3414"/>
                  </a:lnTo>
                  <a:lnTo>
                    <a:pt x="5958" y="3465"/>
                  </a:lnTo>
                  <a:lnTo>
                    <a:pt x="6020" y="3520"/>
                  </a:lnTo>
                  <a:lnTo>
                    <a:pt x="6081" y="3577"/>
                  </a:lnTo>
                  <a:lnTo>
                    <a:pt x="6138" y="3637"/>
                  </a:lnTo>
                  <a:lnTo>
                    <a:pt x="6193" y="3700"/>
                  </a:lnTo>
                  <a:lnTo>
                    <a:pt x="6244" y="3765"/>
                  </a:lnTo>
                  <a:lnTo>
                    <a:pt x="6292" y="3833"/>
                  </a:lnTo>
                  <a:lnTo>
                    <a:pt x="6337" y="3903"/>
                  </a:lnTo>
                  <a:lnTo>
                    <a:pt x="6379" y="3975"/>
                  </a:lnTo>
                  <a:lnTo>
                    <a:pt x="6417" y="4050"/>
                  </a:lnTo>
                  <a:lnTo>
                    <a:pt x="6452" y="4126"/>
                  </a:lnTo>
                  <a:lnTo>
                    <a:pt x="6483" y="4205"/>
                  </a:lnTo>
                  <a:lnTo>
                    <a:pt x="6510" y="4285"/>
                  </a:lnTo>
                  <a:lnTo>
                    <a:pt x="6534" y="4367"/>
                  </a:lnTo>
                  <a:lnTo>
                    <a:pt x="6553" y="4451"/>
                  </a:lnTo>
                  <a:lnTo>
                    <a:pt x="6568" y="4535"/>
                  </a:lnTo>
                  <a:lnTo>
                    <a:pt x="6579" y="4622"/>
                  </a:lnTo>
                  <a:lnTo>
                    <a:pt x="6586" y="4710"/>
                  </a:lnTo>
                  <a:lnTo>
                    <a:pt x="6588" y="4799"/>
                  </a:lnTo>
                  <a:lnTo>
                    <a:pt x="6586" y="4887"/>
                  </a:lnTo>
                  <a:lnTo>
                    <a:pt x="6579" y="4975"/>
                  </a:lnTo>
                  <a:lnTo>
                    <a:pt x="6568" y="5061"/>
                  </a:lnTo>
                  <a:lnTo>
                    <a:pt x="6553" y="5147"/>
                  </a:lnTo>
                  <a:lnTo>
                    <a:pt x="6534" y="5230"/>
                  </a:lnTo>
                  <a:lnTo>
                    <a:pt x="6510" y="5312"/>
                  </a:lnTo>
                  <a:lnTo>
                    <a:pt x="6483" y="5392"/>
                  </a:lnTo>
                  <a:lnTo>
                    <a:pt x="6452" y="5470"/>
                  </a:lnTo>
                  <a:lnTo>
                    <a:pt x="6417" y="5547"/>
                  </a:lnTo>
                  <a:lnTo>
                    <a:pt x="6379" y="5622"/>
                  </a:lnTo>
                  <a:lnTo>
                    <a:pt x="6337" y="5693"/>
                  </a:lnTo>
                  <a:lnTo>
                    <a:pt x="6292" y="5764"/>
                  </a:lnTo>
                  <a:lnTo>
                    <a:pt x="6244" y="5832"/>
                  </a:lnTo>
                  <a:lnTo>
                    <a:pt x="6193" y="5898"/>
                  </a:lnTo>
                  <a:lnTo>
                    <a:pt x="6138" y="5960"/>
                  </a:lnTo>
                  <a:lnTo>
                    <a:pt x="6081" y="6020"/>
                  </a:lnTo>
                  <a:lnTo>
                    <a:pt x="6020" y="6077"/>
                  </a:lnTo>
                  <a:lnTo>
                    <a:pt x="5958" y="6131"/>
                  </a:lnTo>
                  <a:lnTo>
                    <a:pt x="5893" y="6183"/>
                  </a:lnTo>
                  <a:lnTo>
                    <a:pt x="5825" y="6231"/>
                  </a:lnTo>
                  <a:lnTo>
                    <a:pt x="5755" y="6276"/>
                  </a:lnTo>
                  <a:lnTo>
                    <a:pt x="5683" y="6318"/>
                  </a:lnTo>
                  <a:lnTo>
                    <a:pt x="5608" y="6357"/>
                  </a:lnTo>
                  <a:lnTo>
                    <a:pt x="5532" y="6391"/>
                  </a:lnTo>
                  <a:lnTo>
                    <a:pt x="5453" y="6422"/>
                  </a:lnTo>
                  <a:lnTo>
                    <a:pt x="5373" y="6450"/>
                  </a:lnTo>
                  <a:lnTo>
                    <a:pt x="5291" y="6472"/>
                  </a:lnTo>
                  <a:lnTo>
                    <a:pt x="5207" y="6491"/>
                  </a:lnTo>
                  <a:lnTo>
                    <a:pt x="5123" y="6507"/>
                  </a:lnTo>
                  <a:lnTo>
                    <a:pt x="5036" y="6518"/>
                  </a:lnTo>
                  <a:lnTo>
                    <a:pt x="4948" y="6525"/>
                  </a:lnTo>
                  <a:lnTo>
                    <a:pt x="4859" y="6527"/>
                  </a:lnTo>
                  <a:lnTo>
                    <a:pt x="4771" y="6525"/>
                  </a:lnTo>
                  <a:lnTo>
                    <a:pt x="4683" y="6518"/>
                  </a:lnTo>
                  <a:lnTo>
                    <a:pt x="4596" y="6507"/>
                  </a:lnTo>
                  <a:lnTo>
                    <a:pt x="4512" y="6491"/>
                  </a:lnTo>
                  <a:lnTo>
                    <a:pt x="4428" y="6472"/>
                  </a:lnTo>
                  <a:lnTo>
                    <a:pt x="4346" y="6450"/>
                  </a:lnTo>
                  <a:lnTo>
                    <a:pt x="4266" y="6422"/>
                  </a:lnTo>
                  <a:lnTo>
                    <a:pt x="4187" y="6391"/>
                  </a:lnTo>
                  <a:lnTo>
                    <a:pt x="4111" y="6357"/>
                  </a:lnTo>
                  <a:lnTo>
                    <a:pt x="4036" y="6318"/>
                  </a:lnTo>
                  <a:lnTo>
                    <a:pt x="3964" y="6276"/>
                  </a:lnTo>
                  <a:lnTo>
                    <a:pt x="3894" y="6231"/>
                  </a:lnTo>
                  <a:lnTo>
                    <a:pt x="3826" y="6183"/>
                  </a:lnTo>
                  <a:lnTo>
                    <a:pt x="3761" y="6131"/>
                  </a:lnTo>
                  <a:lnTo>
                    <a:pt x="3698" y="6077"/>
                  </a:lnTo>
                  <a:lnTo>
                    <a:pt x="3638" y="6020"/>
                  </a:lnTo>
                  <a:lnTo>
                    <a:pt x="3581" y="5960"/>
                  </a:lnTo>
                  <a:lnTo>
                    <a:pt x="3526" y="5898"/>
                  </a:lnTo>
                  <a:lnTo>
                    <a:pt x="3475" y="5832"/>
                  </a:lnTo>
                  <a:lnTo>
                    <a:pt x="3427" y="5764"/>
                  </a:lnTo>
                  <a:lnTo>
                    <a:pt x="3382" y="5693"/>
                  </a:lnTo>
                  <a:lnTo>
                    <a:pt x="3340" y="5622"/>
                  </a:lnTo>
                  <a:lnTo>
                    <a:pt x="3302" y="5547"/>
                  </a:lnTo>
                  <a:lnTo>
                    <a:pt x="3267" y="5470"/>
                  </a:lnTo>
                  <a:lnTo>
                    <a:pt x="3236" y="5392"/>
                  </a:lnTo>
                  <a:lnTo>
                    <a:pt x="3209" y="5312"/>
                  </a:lnTo>
                  <a:lnTo>
                    <a:pt x="3185" y="5230"/>
                  </a:lnTo>
                  <a:lnTo>
                    <a:pt x="3166" y="5147"/>
                  </a:lnTo>
                  <a:lnTo>
                    <a:pt x="3151" y="5061"/>
                  </a:lnTo>
                  <a:lnTo>
                    <a:pt x="3140" y="4975"/>
                  </a:lnTo>
                  <a:lnTo>
                    <a:pt x="3133" y="4887"/>
                  </a:lnTo>
                  <a:lnTo>
                    <a:pt x="3131" y="4799"/>
                  </a:lnTo>
                  <a:lnTo>
                    <a:pt x="3133" y="4710"/>
                  </a:lnTo>
                  <a:lnTo>
                    <a:pt x="3140" y="4622"/>
                  </a:lnTo>
                  <a:lnTo>
                    <a:pt x="3151" y="4535"/>
                  </a:lnTo>
                  <a:lnTo>
                    <a:pt x="3166" y="4451"/>
                  </a:lnTo>
                  <a:lnTo>
                    <a:pt x="3185" y="4367"/>
                  </a:lnTo>
                  <a:lnTo>
                    <a:pt x="3209" y="4285"/>
                  </a:lnTo>
                  <a:lnTo>
                    <a:pt x="3236" y="4205"/>
                  </a:lnTo>
                  <a:lnTo>
                    <a:pt x="3267" y="4126"/>
                  </a:lnTo>
                  <a:lnTo>
                    <a:pt x="3302" y="4050"/>
                  </a:lnTo>
                  <a:lnTo>
                    <a:pt x="3340" y="3975"/>
                  </a:lnTo>
                  <a:lnTo>
                    <a:pt x="3382" y="3903"/>
                  </a:lnTo>
                  <a:lnTo>
                    <a:pt x="3427" y="3833"/>
                  </a:lnTo>
                  <a:lnTo>
                    <a:pt x="3475" y="3765"/>
                  </a:lnTo>
                  <a:lnTo>
                    <a:pt x="3526" y="3700"/>
                  </a:lnTo>
                  <a:lnTo>
                    <a:pt x="3581" y="3637"/>
                  </a:lnTo>
                  <a:lnTo>
                    <a:pt x="3638" y="3577"/>
                  </a:lnTo>
                  <a:lnTo>
                    <a:pt x="3698" y="3520"/>
                  </a:lnTo>
                  <a:lnTo>
                    <a:pt x="3761" y="3465"/>
                  </a:lnTo>
                  <a:lnTo>
                    <a:pt x="3826" y="3414"/>
                  </a:lnTo>
                  <a:lnTo>
                    <a:pt x="3894" y="3366"/>
                  </a:lnTo>
                  <a:lnTo>
                    <a:pt x="3964" y="3321"/>
                  </a:lnTo>
                  <a:lnTo>
                    <a:pt x="4036" y="3279"/>
                  </a:lnTo>
                  <a:lnTo>
                    <a:pt x="4111" y="3241"/>
                  </a:lnTo>
                  <a:lnTo>
                    <a:pt x="4187" y="3206"/>
                  </a:lnTo>
                  <a:lnTo>
                    <a:pt x="4266" y="3175"/>
                  </a:lnTo>
                  <a:lnTo>
                    <a:pt x="4346" y="3148"/>
                  </a:lnTo>
                  <a:lnTo>
                    <a:pt x="4428" y="3124"/>
                  </a:lnTo>
                  <a:lnTo>
                    <a:pt x="4512" y="3105"/>
                  </a:lnTo>
                  <a:lnTo>
                    <a:pt x="4596" y="3090"/>
                  </a:lnTo>
                  <a:lnTo>
                    <a:pt x="4683" y="3079"/>
                  </a:lnTo>
                  <a:lnTo>
                    <a:pt x="4771" y="3072"/>
                  </a:lnTo>
                  <a:lnTo>
                    <a:pt x="4859" y="30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8496" tIns="79248" rIns="158496" bIns="79248" numCol="1" anchor="t" anchorCtr="0" compatLnSpc="1">
              <a:prstTxWarp prst="textNoShape">
                <a:avLst/>
              </a:prstTxWarp>
            </a:bodyPr>
            <a:lstStyle/>
            <a:p>
              <a:pPr marL="0" marR="0" lvl="0" indent="0" algn="l"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50B3CF"/>
                </a:solidFill>
                <a:effectLst/>
                <a:uLnTx/>
                <a:uFillTx/>
                <a:latin typeface="Arial" panose="020B0604020202020204"/>
                <a:ea typeface="+mn-ea"/>
                <a:cs typeface="+mn-cs"/>
              </a:endParaRPr>
            </a:p>
          </p:txBody>
        </p:sp>
        <p:sp>
          <p:nvSpPr>
            <p:cNvPr id="108" name="Freeform 6"/>
            <p:cNvSpPr>
              <a:spLocks noEditPoints="1"/>
            </p:cNvSpPr>
            <p:nvPr/>
          </p:nvSpPr>
          <p:spPr bwMode="auto">
            <a:xfrm>
              <a:off x="1126" y="1155"/>
              <a:ext cx="723" cy="724"/>
            </a:xfrm>
            <a:custGeom>
              <a:avLst/>
              <a:gdLst>
                <a:gd name="T0" fmla="*/ 6078 w 7955"/>
                <a:gd name="T1" fmla="*/ 637 h 7966"/>
                <a:gd name="T2" fmla="*/ 5828 w 7955"/>
                <a:gd name="T3" fmla="*/ 662 h 7966"/>
                <a:gd name="T4" fmla="*/ 5192 w 7955"/>
                <a:gd name="T5" fmla="*/ 948 h 7966"/>
                <a:gd name="T6" fmla="*/ 4490 w 7955"/>
                <a:gd name="T7" fmla="*/ 351 h 7966"/>
                <a:gd name="T8" fmla="*/ 4368 w 7955"/>
                <a:gd name="T9" fmla="*/ 126 h 7966"/>
                <a:gd name="T10" fmla="*/ 4145 w 7955"/>
                <a:gd name="T11" fmla="*/ 8 h 7966"/>
                <a:gd name="T12" fmla="*/ 3186 w 7955"/>
                <a:gd name="T13" fmla="*/ 90 h 7966"/>
                <a:gd name="T14" fmla="*/ 2986 w 7955"/>
                <a:gd name="T15" fmla="*/ 242 h 7966"/>
                <a:gd name="T16" fmla="*/ 2904 w 7955"/>
                <a:gd name="T17" fmla="*/ 484 h 7966"/>
                <a:gd name="T18" fmla="*/ 2297 w 7955"/>
                <a:gd name="T19" fmla="*/ 1198 h 7966"/>
                <a:gd name="T20" fmla="*/ 1601 w 7955"/>
                <a:gd name="T21" fmla="*/ 1015 h 7966"/>
                <a:gd name="T22" fmla="*/ 1351 w 7955"/>
                <a:gd name="T23" fmla="*/ 1033 h 7966"/>
                <a:gd name="T24" fmla="*/ 694 w 7955"/>
                <a:gd name="T25" fmla="*/ 1731 h 7966"/>
                <a:gd name="T26" fmla="*/ 605 w 7955"/>
                <a:gd name="T27" fmla="*/ 1970 h 7966"/>
                <a:gd name="T28" fmla="*/ 662 w 7955"/>
                <a:gd name="T29" fmla="*/ 2215 h 7966"/>
                <a:gd name="T30" fmla="*/ 915 w 7955"/>
                <a:gd name="T31" fmla="*/ 2970 h 7966"/>
                <a:gd name="T32" fmla="*/ 293 w 7955"/>
                <a:gd name="T33" fmla="*/ 3523 h 7966"/>
                <a:gd name="T34" fmla="*/ 89 w 7955"/>
                <a:gd name="T35" fmla="*/ 3673 h 7966"/>
                <a:gd name="T36" fmla="*/ 1 w 7955"/>
                <a:gd name="T37" fmla="*/ 3912 h 7966"/>
                <a:gd name="T38" fmla="*/ 114 w 7955"/>
                <a:gd name="T39" fmla="*/ 4865 h 7966"/>
                <a:gd name="T40" fmla="*/ 292 w 7955"/>
                <a:gd name="T41" fmla="*/ 5042 h 7966"/>
                <a:gd name="T42" fmla="*/ 1012 w 7955"/>
                <a:gd name="T43" fmla="*/ 5196 h 7966"/>
                <a:gd name="T44" fmla="*/ 1299 w 7955"/>
                <a:gd name="T45" fmla="*/ 5735 h 7966"/>
                <a:gd name="T46" fmla="*/ 980 w 7955"/>
                <a:gd name="T47" fmla="*/ 6396 h 7966"/>
                <a:gd name="T48" fmla="*/ 1031 w 7955"/>
                <a:gd name="T49" fmla="*/ 6641 h 7966"/>
                <a:gd name="T50" fmla="*/ 1752 w 7955"/>
                <a:gd name="T51" fmla="*/ 7279 h 7966"/>
                <a:gd name="T52" fmla="*/ 1998 w 7955"/>
                <a:gd name="T53" fmla="*/ 7334 h 7966"/>
                <a:gd name="T54" fmla="*/ 2234 w 7955"/>
                <a:gd name="T55" fmla="*/ 7243 h 7966"/>
                <a:gd name="T56" fmla="*/ 3083 w 7955"/>
                <a:gd name="T57" fmla="*/ 7051 h 7966"/>
                <a:gd name="T58" fmla="*/ 3508 w 7955"/>
                <a:gd name="T59" fmla="*/ 7728 h 7966"/>
                <a:gd name="T60" fmla="*/ 3683 w 7955"/>
                <a:gd name="T61" fmla="*/ 7908 h 7966"/>
                <a:gd name="T62" fmla="*/ 3933 w 7955"/>
                <a:gd name="T63" fmla="*/ 7963 h 7966"/>
                <a:gd name="T64" fmla="*/ 4875 w 7955"/>
                <a:gd name="T65" fmla="*/ 7820 h 7966"/>
                <a:gd name="T66" fmla="*/ 5027 w 7955"/>
                <a:gd name="T67" fmla="*/ 7620 h 7966"/>
                <a:gd name="T68" fmla="*/ 5312 w 7955"/>
                <a:gd name="T69" fmla="*/ 6900 h 7966"/>
                <a:gd name="T70" fmla="*/ 6226 w 7955"/>
                <a:gd name="T71" fmla="*/ 6896 h 7966"/>
                <a:gd name="T72" fmla="*/ 6473 w 7955"/>
                <a:gd name="T73" fmla="*/ 6957 h 7966"/>
                <a:gd name="T74" fmla="*/ 6709 w 7955"/>
                <a:gd name="T75" fmla="*/ 6873 h 7966"/>
                <a:gd name="T76" fmla="*/ 7322 w 7955"/>
                <a:gd name="T77" fmla="*/ 6130 h 7966"/>
                <a:gd name="T78" fmla="*/ 7344 w 7955"/>
                <a:gd name="T79" fmla="*/ 5880 h 7966"/>
                <a:gd name="T80" fmla="*/ 6913 w 7955"/>
                <a:gd name="T81" fmla="*/ 5330 h 7966"/>
                <a:gd name="T82" fmla="*/ 7134 w 7955"/>
                <a:gd name="T83" fmla="*/ 4699 h 7966"/>
                <a:gd name="T84" fmla="*/ 7768 w 7955"/>
                <a:gd name="T85" fmla="*/ 4388 h 7966"/>
                <a:gd name="T86" fmla="*/ 7924 w 7955"/>
                <a:gd name="T87" fmla="*/ 4190 h 7966"/>
                <a:gd name="T88" fmla="*/ 7887 w 7955"/>
                <a:gd name="T89" fmla="*/ 3233 h 7966"/>
                <a:gd name="T90" fmla="*/ 7771 w 7955"/>
                <a:gd name="T91" fmla="*/ 3007 h 7966"/>
                <a:gd name="T92" fmla="*/ 7552 w 7955"/>
                <a:gd name="T93" fmla="*/ 2883 h 7966"/>
                <a:gd name="T94" fmla="*/ 6870 w 7955"/>
                <a:gd name="T95" fmla="*/ 2486 h 7966"/>
                <a:gd name="T96" fmla="*/ 6945 w 7955"/>
                <a:gd name="T97" fmla="*/ 1705 h 7966"/>
                <a:gd name="T98" fmla="*/ 6974 w 7955"/>
                <a:gd name="T99" fmla="*/ 1453 h 7966"/>
                <a:gd name="T100" fmla="*/ 6856 w 7955"/>
                <a:gd name="T101" fmla="*/ 1227 h 7966"/>
                <a:gd name="T102" fmla="*/ 3427 w 7955"/>
                <a:gd name="T103" fmla="*/ 5246 h 7966"/>
                <a:gd name="T104" fmla="*/ 2775 w 7955"/>
                <a:gd name="T105" fmla="*/ 4668 h 7966"/>
                <a:gd name="T106" fmla="*/ 2588 w 7955"/>
                <a:gd name="T107" fmla="*/ 3783 h 7966"/>
                <a:gd name="T108" fmla="*/ 2959 w 7955"/>
                <a:gd name="T109" fmla="*/ 2986 h 7966"/>
                <a:gd name="T110" fmla="*/ 3732 w 7955"/>
                <a:gd name="T111" fmla="*/ 2560 h 7966"/>
                <a:gd name="T112" fmla="*/ 4623 w 7955"/>
                <a:gd name="T113" fmla="*/ 2682 h 7966"/>
                <a:gd name="T114" fmla="*/ 5247 w 7955"/>
                <a:gd name="T115" fmla="*/ 3291 h 7966"/>
                <a:gd name="T116" fmla="*/ 5389 w 7955"/>
                <a:gd name="T117" fmla="*/ 4186 h 7966"/>
                <a:gd name="T118" fmla="*/ 4983 w 7955"/>
                <a:gd name="T119" fmla="*/ 4962 h 7966"/>
                <a:gd name="T120" fmla="*/ 4185 w 7955"/>
                <a:gd name="T121" fmla="*/ 5351 h 7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55" h="7966">
                  <a:moveTo>
                    <a:pt x="6826" y="1199"/>
                  </a:moveTo>
                  <a:lnTo>
                    <a:pt x="6275" y="732"/>
                  </a:lnTo>
                  <a:lnTo>
                    <a:pt x="6258" y="720"/>
                  </a:lnTo>
                  <a:lnTo>
                    <a:pt x="6241" y="708"/>
                  </a:lnTo>
                  <a:lnTo>
                    <a:pt x="6225" y="697"/>
                  </a:lnTo>
                  <a:lnTo>
                    <a:pt x="6207" y="686"/>
                  </a:lnTo>
                  <a:lnTo>
                    <a:pt x="6189" y="676"/>
                  </a:lnTo>
                  <a:lnTo>
                    <a:pt x="6172" y="668"/>
                  </a:lnTo>
                  <a:lnTo>
                    <a:pt x="6153" y="660"/>
                  </a:lnTo>
                  <a:lnTo>
                    <a:pt x="6135" y="654"/>
                  </a:lnTo>
                  <a:lnTo>
                    <a:pt x="6115" y="648"/>
                  </a:lnTo>
                  <a:lnTo>
                    <a:pt x="6096" y="643"/>
                  </a:lnTo>
                  <a:lnTo>
                    <a:pt x="6078" y="637"/>
                  </a:lnTo>
                  <a:lnTo>
                    <a:pt x="6058" y="634"/>
                  </a:lnTo>
                  <a:lnTo>
                    <a:pt x="6039" y="632"/>
                  </a:lnTo>
                  <a:lnTo>
                    <a:pt x="6020" y="630"/>
                  </a:lnTo>
                  <a:lnTo>
                    <a:pt x="6000" y="629"/>
                  </a:lnTo>
                  <a:lnTo>
                    <a:pt x="5980" y="629"/>
                  </a:lnTo>
                  <a:lnTo>
                    <a:pt x="5960" y="630"/>
                  </a:lnTo>
                  <a:lnTo>
                    <a:pt x="5941" y="632"/>
                  </a:lnTo>
                  <a:lnTo>
                    <a:pt x="5922" y="635"/>
                  </a:lnTo>
                  <a:lnTo>
                    <a:pt x="5903" y="639"/>
                  </a:lnTo>
                  <a:lnTo>
                    <a:pt x="5884" y="644"/>
                  </a:lnTo>
                  <a:lnTo>
                    <a:pt x="5865" y="649"/>
                  </a:lnTo>
                  <a:lnTo>
                    <a:pt x="5846" y="655"/>
                  </a:lnTo>
                  <a:lnTo>
                    <a:pt x="5828" y="662"/>
                  </a:lnTo>
                  <a:lnTo>
                    <a:pt x="5809" y="669"/>
                  </a:lnTo>
                  <a:lnTo>
                    <a:pt x="5792" y="678"/>
                  </a:lnTo>
                  <a:lnTo>
                    <a:pt x="5775" y="687"/>
                  </a:lnTo>
                  <a:lnTo>
                    <a:pt x="5757" y="699"/>
                  </a:lnTo>
                  <a:lnTo>
                    <a:pt x="5740" y="710"/>
                  </a:lnTo>
                  <a:lnTo>
                    <a:pt x="5724" y="722"/>
                  </a:lnTo>
                  <a:lnTo>
                    <a:pt x="5708" y="734"/>
                  </a:lnTo>
                  <a:lnTo>
                    <a:pt x="5693" y="749"/>
                  </a:lnTo>
                  <a:lnTo>
                    <a:pt x="5388" y="1034"/>
                  </a:lnTo>
                  <a:lnTo>
                    <a:pt x="5340" y="1011"/>
                  </a:lnTo>
                  <a:lnTo>
                    <a:pt x="5291" y="989"/>
                  </a:lnTo>
                  <a:lnTo>
                    <a:pt x="5242" y="968"/>
                  </a:lnTo>
                  <a:lnTo>
                    <a:pt x="5192" y="948"/>
                  </a:lnTo>
                  <a:lnTo>
                    <a:pt x="5142" y="928"/>
                  </a:lnTo>
                  <a:lnTo>
                    <a:pt x="5092" y="910"/>
                  </a:lnTo>
                  <a:lnTo>
                    <a:pt x="5042" y="892"/>
                  </a:lnTo>
                  <a:lnTo>
                    <a:pt x="4991" y="875"/>
                  </a:lnTo>
                  <a:lnTo>
                    <a:pt x="4940" y="859"/>
                  </a:lnTo>
                  <a:lnTo>
                    <a:pt x="4889" y="844"/>
                  </a:lnTo>
                  <a:lnTo>
                    <a:pt x="4837" y="829"/>
                  </a:lnTo>
                  <a:lnTo>
                    <a:pt x="4785" y="816"/>
                  </a:lnTo>
                  <a:lnTo>
                    <a:pt x="4733" y="804"/>
                  </a:lnTo>
                  <a:lnTo>
                    <a:pt x="4681" y="793"/>
                  </a:lnTo>
                  <a:lnTo>
                    <a:pt x="4628" y="781"/>
                  </a:lnTo>
                  <a:lnTo>
                    <a:pt x="4576" y="771"/>
                  </a:lnTo>
                  <a:lnTo>
                    <a:pt x="4490" y="351"/>
                  </a:lnTo>
                  <a:lnTo>
                    <a:pt x="4485" y="331"/>
                  </a:lnTo>
                  <a:lnTo>
                    <a:pt x="4480" y="311"/>
                  </a:lnTo>
                  <a:lnTo>
                    <a:pt x="4474" y="292"/>
                  </a:lnTo>
                  <a:lnTo>
                    <a:pt x="4467" y="273"/>
                  </a:lnTo>
                  <a:lnTo>
                    <a:pt x="4459" y="255"/>
                  </a:lnTo>
                  <a:lnTo>
                    <a:pt x="4449" y="236"/>
                  </a:lnTo>
                  <a:lnTo>
                    <a:pt x="4440" y="219"/>
                  </a:lnTo>
                  <a:lnTo>
                    <a:pt x="4430" y="202"/>
                  </a:lnTo>
                  <a:lnTo>
                    <a:pt x="4419" y="185"/>
                  </a:lnTo>
                  <a:lnTo>
                    <a:pt x="4407" y="170"/>
                  </a:lnTo>
                  <a:lnTo>
                    <a:pt x="4394" y="155"/>
                  </a:lnTo>
                  <a:lnTo>
                    <a:pt x="4381" y="141"/>
                  </a:lnTo>
                  <a:lnTo>
                    <a:pt x="4368" y="126"/>
                  </a:lnTo>
                  <a:lnTo>
                    <a:pt x="4354" y="113"/>
                  </a:lnTo>
                  <a:lnTo>
                    <a:pt x="4338" y="100"/>
                  </a:lnTo>
                  <a:lnTo>
                    <a:pt x="4323" y="88"/>
                  </a:lnTo>
                  <a:lnTo>
                    <a:pt x="4308" y="76"/>
                  </a:lnTo>
                  <a:lnTo>
                    <a:pt x="4291" y="66"/>
                  </a:lnTo>
                  <a:lnTo>
                    <a:pt x="4274" y="56"/>
                  </a:lnTo>
                  <a:lnTo>
                    <a:pt x="4257" y="47"/>
                  </a:lnTo>
                  <a:lnTo>
                    <a:pt x="4239" y="39"/>
                  </a:lnTo>
                  <a:lnTo>
                    <a:pt x="4221" y="30"/>
                  </a:lnTo>
                  <a:lnTo>
                    <a:pt x="4203" y="23"/>
                  </a:lnTo>
                  <a:lnTo>
                    <a:pt x="4184" y="18"/>
                  </a:lnTo>
                  <a:lnTo>
                    <a:pt x="4165" y="12"/>
                  </a:lnTo>
                  <a:lnTo>
                    <a:pt x="4145" y="8"/>
                  </a:lnTo>
                  <a:lnTo>
                    <a:pt x="4126" y="5"/>
                  </a:lnTo>
                  <a:lnTo>
                    <a:pt x="4106" y="2"/>
                  </a:lnTo>
                  <a:lnTo>
                    <a:pt x="4085" y="0"/>
                  </a:lnTo>
                  <a:lnTo>
                    <a:pt x="4065" y="0"/>
                  </a:lnTo>
                  <a:lnTo>
                    <a:pt x="4044" y="0"/>
                  </a:lnTo>
                  <a:lnTo>
                    <a:pt x="4024" y="1"/>
                  </a:lnTo>
                  <a:lnTo>
                    <a:pt x="3305" y="62"/>
                  </a:lnTo>
                  <a:lnTo>
                    <a:pt x="3283" y="64"/>
                  </a:lnTo>
                  <a:lnTo>
                    <a:pt x="3264" y="67"/>
                  </a:lnTo>
                  <a:lnTo>
                    <a:pt x="3243" y="71"/>
                  </a:lnTo>
                  <a:lnTo>
                    <a:pt x="3224" y="76"/>
                  </a:lnTo>
                  <a:lnTo>
                    <a:pt x="3205" y="82"/>
                  </a:lnTo>
                  <a:lnTo>
                    <a:pt x="3186" y="90"/>
                  </a:lnTo>
                  <a:lnTo>
                    <a:pt x="3168" y="97"/>
                  </a:lnTo>
                  <a:lnTo>
                    <a:pt x="3150" y="105"/>
                  </a:lnTo>
                  <a:lnTo>
                    <a:pt x="3132" y="114"/>
                  </a:lnTo>
                  <a:lnTo>
                    <a:pt x="3115" y="124"/>
                  </a:lnTo>
                  <a:lnTo>
                    <a:pt x="3099" y="134"/>
                  </a:lnTo>
                  <a:lnTo>
                    <a:pt x="3082" y="146"/>
                  </a:lnTo>
                  <a:lnTo>
                    <a:pt x="3067" y="157"/>
                  </a:lnTo>
                  <a:lnTo>
                    <a:pt x="3052" y="170"/>
                  </a:lnTo>
                  <a:lnTo>
                    <a:pt x="3037" y="183"/>
                  </a:lnTo>
                  <a:lnTo>
                    <a:pt x="3024" y="197"/>
                  </a:lnTo>
                  <a:lnTo>
                    <a:pt x="3011" y="211"/>
                  </a:lnTo>
                  <a:lnTo>
                    <a:pt x="2998" y="226"/>
                  </a:lnTo>
                  <a:lnTo>
                    <a:pt x="2986" y="242"/>
                  </a:lnTo>
                  <a:lnTo>
                    <a:pt x="2975" y="258"/>
                  </a:lnTo>
                  <a:lnTo>
                    <a:pt x="2965" y="274"/>
                  </a:lnTo>
                  <a:lnTo>
                    <a:pt x="2955" y="292"/>
                  </a:lnTo>
                  <a:lnTo>
                    <a:pt x="2946" y="309"/>
                  </a:lnTo>
                  <a:lnTo>
                    <a:pt x="2937" y="327"/>
                  </a:lnTo>
                  <a:lnTo>
                    <a:pt x="2930" y="346"/>
                  </a:lnTo>
                  <a:lnTo>
                    <a:pt x="2924" y="364"/>
                  </a:lnTo>
                  <a:lnTo>
                    <a:pt x="2918" y="383"/>
                  </a:lnTo>
                  <a:lnTo>
                    <a:pt x="2914" y="403"/>
                  </a:lnTo>
                  <a:lnTo>
                    <a:pt x="2910" y="423"/>
                  </a:lnTo>
                  <a:lnTo>
                    <a:pt x="2907" y="443"/>
                  </a:lnTo>
                  <a:lnTo>
                    <a:pt x="2905" y="463"/>
                  </a:lnTo>
                  <a:lnTo>
                    <a:pt x="2904" y="484"/>
                  </a:lnTo>
                  <a:lnTo>
                    <a:pt x="2889" y="912"/>
                  </a:lnTo>
                  <a:lnTo>
                    <a:pt x="2837" y="930"/>
                  </a:lnTo>
                  <a:lnTo>
                    <a:pt x="2786" y="951"/>
                  </a:lnTo>
                  <a:lnTo>
                    <a:pt x="2735" y="971"/>
                  </a:lnTo>
                  <a:lnTo>
                    <a:pt x="2684" y="994"/>
                  </a:lnTo>
                  <a:lnTo>
                    <a:pt x="2634" y="1016"/>
                  </a:lnTo>
                  <a:lnTo>
                    <a:pt x="2585" y="1039"/>
                  </a:lnTo>
                  <a:lnTo>
                    <a:pt x="2535" y="1064"/>
                  </a:lnTo>
                  <a:lnTo>
                    <a:pt x="2486" y="1088"/>
                  </a:lnTo>
                  <a:lnTo>
                    <a:pt x="2439" y="1115"/>
                  </a:lnTo>
                  <a:lnTo>
                    <a:pt x="2391" y="1142"/>
                  </a:lnTo>
                  <a:lnTo>
                    <a:pt x="2344" y="1169"/>
                  </a:lnTo>
                  <a:lnTo>
                    <a:pt x="2297" y="1198"/>
                  </a:lnTo>
                  <a:lnTo>
                    <a:pt x="2250" y="1226"/>
                  </a:lnTo>
                  <a:lnTo>
                    <a:pt x="2204" y="1257"/>
                  </a:lnTo>
                  <a:lnTo>
                    <a:pt x="2158" y="1287"/>
                  </a:lnTo>
                  <a:lnTo>
                    <a:pt x="2113" y="1319"/>
                  </a:lnTo>
                  <a:lnTo>
                    <a:pt x="1749" y="1078"/>
                  </a:lnTo>
                  <a:lnTo>
                    <a:pt x="1731" y="1067"/>
                  </a:lnTo>
                  <a:lnTo>
                    <a:pt x="1714" y="1057"/>
                  </a:lnTo>
                  <a:lnTo>
                    <a:pt x="1696" y="1048"/>
                  </a:lnTo>
                  <a:lnTo>
                    <a:pt x="1677" y="1039"/>
                  </a:lnTo>
                  <a:lnTo>
                    <a:pt x="1658" y="1032"/>
                  </a:lnTo>
                  <a:lnTo>
                    <a:pt x="1640" y="1025"/>
                  </a:lnTo>
                  <a:lnTo>
                    <a:pt x="1620" y="1020"/>
                  </a:lnTo>
                  <a:lnTo>
                    <a:pt x="1601" y="1015"/>
                  </a:lnTo>
                  <a:lnTo>
                    <a:pt x="1581" y="1011"/>
                  </a:lnTo>
                  <a:lnTo>
                    <a:pt x="1562" y="1009"/>
                  </a:lnTo>
                  <a:lnTo>
                    <a:pt x="1543" y="1007"/>
                  </a:lnTo>
                  <a:lnTo>
                    <a:pt x="1523" y="1005"/>
                  </a:lnTo>
                  <a:lnTo>
                    <a:pt x="1504" y="1005"/>
                  </a:lnTo>
                  <a:lnTo>
                    <a:pt x="1485" y="1006"/>
                  </a:lnTo>
                  <a:lnTo>
                    <a:pt x="1465" y="1007"/>
                  </a:lnTo>
                  <a:lnTo>
                    <a:pt x="1446" y="1009"/>
                  </a:lnTo>
                  <a:lnTo>
                    <a:pt x="1426" y="1013"/>
                  </a:lnTo>
                  <a:lnTo>
                    <a:pt x="1407" y="1017"/>
                  </a:lnTo>
                  <a:lnTo>
                    <a:pt x="1389" y="1021"/>
                  </a:lnTo>
                  <a:lnTo>
                    <a:pt x="1369" y="1027"/>
                  </a:lnTo>
                  <a:lnTo>
                    <a:pt x="1351" y="1033"/>
                  </a:lnTo>
                  <a:lnTo>
                    <a:pt x="1333" y="1042"/>
                  </a:lnTo>
                  <a:lnTo>
                    <a:pt x="1315" y="1050"/>
                  </a:lnTo>
                  <a:lnTo>
                    <a:pt x="1298" y="1059"/>
                  </a:lnTo>
                  <a:lnTo>
                    <a:pt x="1281" y="1068"/>
                  </a:lnTo>
                  <a:lnTo>
                    <a:pt x="1263" y="1079"/>
                  </a:lnTo>
                  <a:lnTo>
                    <a:pt x="1247" y="1091"/>
                  </a:lnTo>
                  <a:lnTo>
                    <a:pt x="1232" y="1103"/>
                  </a:lnTo>
                  <a:lnTo>
                    <a:pt x="1216" y="1116"/>
                  </a:lnTo>
                  <a:lnTo>
                    <a:pt x="1201" y="1130"/>
                  </a:lnTo>
                  <a:lnTo>
                    <a:pt x="1187" y="1145"/>
                  </a:lnTo>
                  <a:lnTo>
                    <a:pt x="1173" y="1160"/>
                  </a:lnTo>
                  <a:lnTo>
                    <a:pt x="707" y="1715"/>
                  </a:lnTo>
                  <a:lnTo>
                    <a:pt x="694" y="1731"/>
                  </a:lnTo>
                  <a:lnTo>
                    <a:pt x="682" y="1748"/>
                  </a:lnTo>
                  <a:lnTo>
                    <a:pt x="670" y="1765"/>
                  </a:lnTo>
                  <a:lnTo>
                    <a:pt x="660" y="1782"/>
                  </a:lnTo>
                  <a:lnTo>
                    <a:pt x="651" y="1801"/>
                  </a:lnTo>
                  <a:lnTo>
                    <a:pt x="643" y="1818"/>
                  </a:lnTo>
                  <a:lnTo>
                    <a:pt x="635" y="1836"/>
                  </a:lnTo>
                  <a:lnTo>
                    <a:pt x="628" y="1855"/>
                  </a:lnTo>
                  <a:lnTo>
                    <a:pt x="621" y="1874"/>
                  </a:lnTo>
                  <a:lnTo>
                    <a:pt x="616" y="1892"/>
                  </a:lnTo>
                  <a:lnTo>
                    <a:pt x="612" y="1912"/>
                  </a:lnTo>
                  <a:lnTo>
                    <a:pt x="609" y="1931"/>
                  </a:lnTo>
                  <a:lnTo>
                    <a:pt x="606" y="1951"/>
                  </a:lnTo>
                  <a:lnTo>
                    <a:pt x="605" y="1970"/>
                  </a:lnTo>
                  <a:lnTo>
                    <a:pt x="604" y="1989"/>
                  </a:lnTo>
                  <a:lnTo>
                    <a:pt x="604" y="2009"/>
                  </a:lnTo>
                  <a:lnTo>
                    <a:pt x="605" y="2029"/>
                  </a:lnTo>
                  <a:lnTo>
                    <a:pt x="607" y="2049"/>
                  </a:lnTo>
                  <a:lnTo>
                    <a:pt x="609" y="2068"/>
                  </a:lnTo>
                  <a:lnTo>
                    <a:pt x="613" y="2086"/>
                  </a:lnTo>
                  <a:lnTo>
                    <a:pt x="617" y="2106"/>
                  </a:lnTo>
                  <a:lnTo>
                    <a:pt x="622" y="2125"/>
                  </a:lnTo>
                  <a:lnTo>
                    <a:pt x="629" y="2143"/>
                  </a:lnTo>
                  <a:lnTo>
                    <a:pt x="636" y="2162"/>
                  </a:lnTo>
                  <a:lnTo>
                    <a:pt x="644" y="2180"/>
                  </a:lnTo>
                  <a:lnTo>
                    <a:pt x="653" y="2198"/>
                  </a:lnTo>
                  <a:lnTo>
                    <a:pt x="662" y="2215"/>
                  </a:lnTo>
                  <a:lnTo>
                    <a:pt x="672" y="2232"/>
                  </a:lnTo>
                  <a:lnTo>
                    <a:pt x="684" y="2250"/>
                  </a:lnTo>
                  <a:lnTo>
                    <a:pt x="696" y="2266"/>
                  </a:lnTo>
                  <a:lnTo>
                    <a:pt x="709" y="2281"/>
                  </a:lnTo>
                  <a:lnTo>
                    <a:pt x="723" y="2297"/>
                  </a:lnTo>
                  <a:lnTo>
                    <a:pt x="1042" y="2636"/>
                  </a:lnTo>
                  <a:lnTo>
                    <a:pt x="1021" y="2683"/>
                  </a:lnTo>
                  <a:lnTo>
                    <a:pt x="1002" y="2730"/>
                  </a:lnTo>
                  <a:lnTo>
                    <a:pt x="983" y="2777"/>
                  </a:lnTo>
                  <a:lnTo>
                    <a:pt x="965" y="2825"/>
                  </a:lnTo>
                  <a:lnTo>
                    <a:pt x="948" y="2873"/>
                  </a:lnTo>
                  <a:lnTo>
                    <a:pt x="931" y="2921"/>
                  </a:lnTo>
                  <a:lnTo>
                    <a:pt x="915" y="2970"/>
                  </a:lnTo>
                  <a:lnTo>
                    <a:pt x="900" y="3018"/>
                  </a:lnTo>
                  <a:lnTo>
                    <a:pt x="886" y="3067"/>
                  </a:lnTo>
                  <a:lnTo>
                    <a:pt x="872" y="3116"/>
                  </a:lnTo>
                  <a:lnTo>
                    <a:pt x="859" y="3165"/>
                  </a:lnTo>
                  <a:lnTo>
                    <a:pt x="848" y="3215"/>
                  </a:lnTo>
                  <a:lnTo>
                    <a:pt x="836" y="3264"/>
                  </a:lnTo>
                  <a:lnTo>
                    <a:pt x="825" y="3314"/>
                  </a:lnTo>
                  <a:lnTo>
                    <a:pt x="816" y="3364"/>
                  </a:lnTo>
                  <a:lnTo>
                    <a:pt x="807" y="3414"/>
                  </a:lnTo>
                  <a:lnTo>
                    <a:pt x="352" y="3507"/>
                  </a:lnTo>
                  <a:lnTo>
                    <a:pt x="332" y="3512"/>
                  </a:lnTo>
                  <a:lnTo>
                    <a:pt x="312" y="3517"/>
                  </a:lnTo>
                  <a:lnTo>
                    <a:pt x="293" y="3523"/>
                  </a:lnTo>
                  <a:lnTo>
                    <a:pt x="274" y="3530"/>
                  </a:lnTo>
                  <a:lnTo>
                    <a:pt x="255" y="3538"/>
                  </a:lnTo>
                  <a:lnTo>
                    <a:pt x="238" y="3547"/>
                  </a:lnTo>
                  <a:lnTo>
                    <a:pt x="219" y="3557"/>
                  </a:lnTo>
                  <a:lnTo>
                    <a:pt x="203" y="3567"/>
                  </a:lnTo>
                  <a:lnTo>
                    <a:pt x="187" y="3578"/>
                  </a:lnTo>
                  <a:lnTo>
                    <a:pt x="170" y="3590"/>
                  </a:lnTo>
                  <a:lnTo>
                    <a:pt x="155" y="3603"/>
                  </a:lnTo>
                  <a:lnTo>
                    <a:pt x="141" y="3615"/>
                  </a:lnTo>
                  <a:lnTo>
                    <a:pt x="127" y="3629"/>
                  </a:lnTo>
                  <a:lnTo>
                    <a:pt x="113" y="3643"/>
                  </a:lnTo>
                  <a:lnTo>
                    <a:pt x="101" y="3658"/>
                  </a:lnTo>
                  <a:lnTo>
                    <a:pt x="89" y="3673"/>
                  </a:lnTo>
                  <a:lnTo>
                    <a:pt x="78" y="3689"/>
                  </a:lnTo>
                  <a:lnTo>
                    <a:pt x="66" y="3706"/>
                  </a:lnTo>
                  <a:lnTo>
                    <a:pt x="56" y="3723"/>
                  </a:lnTo>
                  <a:lnTo>
                    <a:pt x="47" y="3740"/>
                  </a:lnTo>
                  <a:lnTo>
                    <a:pt x="39" y="3758"/>
                  </a:lnTo>
                  <a:lnTo>
                    <a:pt x="32" y="3776"/>
                  </a:lnTo>
                  <a:lnTo>
                    <a:pt x="25" y="3794"/>
                  </a:lnTo>
                  <a:lnTo>
                    <a:pt x="18" y="3813"/>
                  </a:lnTo>
                  <a:lnTo>
                    <a:pt x="13" y="3832"/>
                  </a:lnTo>
                  <a:lnTo>
                    <a:pt x="8" y="3852"/>
                  </a:lnTo>
                  <a:lnTo>
                    <a:pt x="5" y="3871"/>
                  </a:lnTo>
                  <a:lnTo>
                    <a:pt x="3" y="3891"/>
                  </a:lnTo>
                  <a:lnTo>
                    <a:pt x="1" y="3912"/>
                  </a:lnTo>
                  <a:lnTo>
                    <a:pt x="0" y="3931"/>
                  </a:lnTo>
                  <a:lnTo>
                    <a:pt x="0" y="3953"/>
                  </a:lnTo>
                  <a:lnTo>
                    <a:pt x="1" y="3973"/>
                  </a:lnTo>
                  <a:lnTo>
                    <a:pt x="62" y="4692"/>
                  </a:lnTo>
                  <a:lnTo>
                    <a:pt x="65" y="4713"/>
                  </a:lnTo>
                  <a:lnTo>
                    <a:pt x="68" y="4733"/>
                  </a:lnTo>
                  <a:lnTo>
                    <a:pt x="73" y="4754"/>
                  </a:lnTo>
                  <a:lnTo>
                    <a:pt x="78" y="4773"/>
                  </a:lnTo>
                  <a:lnTo>
                    <a:pt x="83" y="4792"/>
                  </a:lnTo>
                  <a:lnTo>
                    <a:pt x="90" y="4811"/>
                  </a:lnTo>
                  <a:lnTo>
                    <a:pt x="97" y="4829"/>
                  </a:lnTo>
                  <a:lnTo>
                    <a:pt x="105" y="4847"/>
                  </a:lnTo>
                  <a:lnTo>
                    <a:pt x="114" y="4865"/>
                  </a:lnTo>
                  <a:lnTo>
                    <a:pt x="125" y="4882"/>
                  </a:lnTo>
                  <a:lnTo>
                    <a:pt x="135" y="4898"/>
                  </a:lnTo>
                  <a:lnTo>
                    <a:pt x="146" y="4915"/>
                  </a:lnTo>
                  <a:lnTo>
                    <a:pt x="158" y="4930"/>
                  </a:lnTo>
                  <a:lnTo>
                    <a:pt x="170" y="4945"/>
                  </a:lnTo>
                  <a:lnTo>
                    <a:pt x="184" y="4960"/>
                  </a:lnTo>
                  <a:lnTo>
                    <a:pt x="198" y="4973"/>
                  </a:lnTo>
                  <a:lnTo>
                    <a:pt x="212" y="4986"/>
                  </a:lnTo>
                  <a:lnTo>
                    <a:pt x="227" y="4998"/>
                  </a:lnTo>
                  <a:lnTo>
                    <a:pt x="243" y="5011"/>
                  </a:lnTo>
                  <a:lnTo>
                    <a:pt x="258" y="5022"/>
                  </a:lnTo>
                  <a:lnTo>
                    <a:pt x="276" y="5032"/>
                  </a:lnTo>
                  <a:lnTo>
                    <a:pt x="292" y="5042"/>
                  </a:lnTo>
                  <a:lnTo>
                    <a:pt x="310" y="5050"/>
                  </a:lnTo>
                  <a:lnTo>
                    <a:pt x="328" y="5059"/>
                  </a:lnTo>
                  <a:lnTo>
                    <a:pt x="346" y="5067"/>
                  </a:lnTo>
                  <a:lnTo>
                    <a:pt x="365" y="5073"/>
                  </a:lnTo>
                  <a:lnTo>
                    <a:pt x="384" y="5079"/>
                  </a:lnTo>
                  <a:lnTo>
                    <a:pt x="404" y="5083"/>
                  </a:lnTo>
                  <a:lnTo>
                    <a:pt x="424" y="5087"/>
                  </a:lnTo>
                  <a:lnTo>
                    <a:pt x="444" y="5090"/>
                  </a:lnTo>
                  <a:lnTo>
                    <a:pt x="464" y="5092"/>
                  </a:lnTo>
                  <a:lnTo>
                    <a:pt x="485" y="5093"/>
                  </a:lnTo>
                  <a:lnTo>
                    <a:pt x="976" y="5110"/>
                  </a:lnTo>
                  <a:lnTo>
                    <a:pt x="994" y="5153"/>
                  </a:lnTo>
                  <a:lnTo>
                    <a:pt x="1012" y="5196"/>
                  </a:lnTo>
                  <a:lnTo>
                    <a:pt x="1031" y="5240"/>
                  </a:lnTo>
                  <a:lnTo>
                    <a:pt x="1049" y="5283"/>
                  </a:lnTo>
                  <a:lnTo>
                    <a:pt x="1068" y="5326"/>
                  </a:lnTo>
                  <a:lnTo>
                    <a:pt x="1089" y="5368"/>
                  </a:lnTo>
                  <a:lnTo>
                    <a:pt x="1110" y="5410"/>
                  </a:lnTo>
                  <a:lnTo>
                    <a:pt x="1132" y="5451"/>
                  </a:lnTo>
                  <a:lnTo>
                    <a:pt x="1154" y="5493"/>
                  </a:lnTo>
                  <a:lnTo>
                    <a:pt x="1176" y="5534"/>
                  </a:lnTo>
                  <a:lnTo>
                    <a:pt x="1200" y="5575"/>
                  </a:lnTo>
                  <a:lnTo>
                    <a:pt x="1223" y="5616"/>
                  </a:lnTo>
                  <a:lnTo>
                    <a:pt x="1248" y="5656"/>
                  </a:lnTo>
                  <a:lnTo>
                    <a:pt x="1273" y="5696"/>
                  </a:lnTo>
                  <a:lnTo>
                    <a:pt x="1299" y="5735"/>
                  </a:lnTo>
                  <a:lnTo>
                    <a:pt x="1325" y="5775"/>
                  </a:lnTo>
                  <a:lnTo>
                    <a:pt x="1051" y="6190"/>
                  </a:lnTo>
                  <a:lnTo>
                    <a:pt x="1040" y="6207"/>
                  </a:lnTo>
                  <a:lnTo>
                    <a:pt x="1030" y="6225"/>
                  </a:lnTo>
                  <a:lnTo>
                    <a:pt x="1020" y="6243"/>
                  </a:lnTo>
                  <a:lnTo>
                    <a:pt x="1012" y="6262"/>
                  </a:lnTo>
                  <a:lnTo>
                    <a:pt x="1004" y="6281"/>
                  </a:lnTo>
                  <a:lnTo>
                    <a:pt x="998" y="6299"/>
                  </a:lnTo>
                  <a:lnTo>
                    <a:pt x="993" y="6319"/>
                  </a:lnTo>
                  <a:lnTo>
                    <a:pt x="988" y="6338"/>
                  </a:lnTo>
                  <a:lnTo>
                    <a:pt x="984" y="6357"/>
                  </a:lnTo>
                  <a:lnTo>
                    <a:pt x="981" y="6377"/>
                  </a:lnTo>
                  <a:lnTo>
                    <a:pt x="980" y="6396"/>
                  </a:lnTo>
                  <a:lnTo>
                    <a:pt x="978" y="6416"/>
                  </a:lnTo>
                  <a:lnTo>
                    <a:pt x="978" y="6435"/>
                  </a:lnTo>
                  <a:lnTo>
                    <a:pt x="979" y="6454"/>
                  </a:lnTo>
                  <a:lnTo>
                    <a:pt x="980" y="6474"/>
                  </a:lnTo>
                  <a:lnTo>
                    <a:pt x="982" y="6493"/>
                  </a:lnTo>
                  <a:lnTo>
                    <a:pt x="986" y="6513"/>
                  </a:lnTo>
                  <a:lnTo>
                    <a:pt x="989" y="6532"/>
                  </a:lnTo>
                  <a:lnTo>
                    <a:pt x="994" y="6550"/>
                  </a:lnTo>
                  <a:lnTo>
                    <a:pt x="1000" y="6570"/>
                  </a:lnTo>
                  <a:lnTo>
                    <a:pt x="1006" y="6588"/>
                  </a:lnTo>
                  <a:lnTo>
                    <a:pt x="1014" y="6606"/>
                  </a:lnTo>
                  <a:lnTo>
                    <a:pt x="1022" y="6624"/>
                  </a:lnTo>
                  <a:lnTo>
                    <a:pt x="1031" y="6641"/>
                  </a:lnTo>
                  <a:lnTo>
                    <a:pt x="1041" y="6658"/>
                  </a:lnTo>
                  <a:lnTo>
                    <a:pt x="1052" y="6676"/>
                  </a:lnTo>
                  <a:lnTo>
                    <a:pt x="1063" y="6692"/>
                  </a:lnTo>
                  <a:lnTo>
                    <a:pt x="1075" y="6707"/>
                  </a:lnTo>
                  <a:lnTo>
                    <a:pt x="1089" y="6723"/>
                  </a:lnTo>
                  <a:lnTo>
                    <a:pt x="1103" y="6738"/>
                  </a:lnTo>
                  <a:lnTo>
                    <a:pt x="1117" y="6752"/>
                  </a:lnTo>
                  <a:lnTo>
                    <a:pt x="1133" y="6766"/>
                  </a:lnTo>
                  <a:lnTo>
                    <a:pt x="1685" y="7232"/>
                  </a:lnTo>
                  <a:lnTo>
                    <a:pt x="1701" y="7245"/>
                  </a:lnTo>
                  <a:lnTo>
                    <a:pt x="1717" y="7257"/>
                  </a:lnTo>
                  <a:lnTo>
                    <a:pt x="1735" y="7269"/>
                  </a:lnTo>
                  <a:lnTo>
                    <a:pt x="1752" y="7279"/>
                  </a:lnTo>
                  <a:lnTo>
                    <a:pt x="1769" y="7288"/>
                  </a:lnTo>
                  <a:lnTo>
                    <a:pt x="1788" y="7297"/>
                  </a:lnTo>
                  <a:lnTo>
                    <a:pt x="1806" y="7304"/>
                  </a:lnTo>
                  <a:lnTo>
                    <a:pt x="1824" y="7311"/>
                  </a:lnTo>
                  <a:lnTo>
                    <a:pt x="1843" y="7318"/>
                  </a:lnTo>
                  <a:lnTo>
                    <a:pt x="1862" y="7323"/>
                  </a:lnTo>
                  <a:lnTo>
                    <a:pt x="1881" y="7327"/>
                  </a:lnTo>
                  <a:lnTo>
                    <a:pt x="1901" y="7330"/>
                  </a:lnTo>
                  <a:lnTo>
                    <a:pt x="1920" y="7333"/>
                  </a:lnTo>
                  <a:lnTo>
                    <a:pt x="1940" y="7334"/>
                  </a:lnTo>
                  <a:lnTo>
                    <a:pt x="1959" y="7335"/>
                  </a:lnTo>
                  <a:lnTo>
                    <a:pt x="1978" y="7335"/>
                  </a:lnTo>
                  <a:lnTo>
                    <a:pt x="1998" y="7334"/>
                  </a:lnTo>
                  <a:lnTo>
                    <a:pt x="2017" y="7332"/>
                  </a:lnTo>
                  <a:lnTo>
                    <a:pt x="2037" y="7330"/>
                  </a:lnTo>
                  <a:lnTo>
                    <a:pt x="2056" y="7326"/>
                  </a:lnTo>
                  <a:lnTo>
                    <a:pt x="2075" y="7322"/>
                  </a:lnTo>
                  <a:lnTo>
                    <a:pt x="2094" y="7317"/>
                  </a:lnTo>
                  <a:lnTo>
                    <a:pt x="2112" y="7310"/>
                  </a:lnTo>
                  <a:lnTo>
                    <a:pt x="2131" y="7303"/>
                  </a:lnTo>
                  <a:lnTo>
                    <a:pt x="2149" y="7295"/>
                  </a:lnTo>
                  <a:lnTo>
                    <a:pt x="2167" y="7286"/>
                  </a:lnTo>
                  <a:lnTo>
                    <a:pt x="2184" y="7277"/>
                  </a:lnTo>
                  <a:lnTo>
                    <a:pt x="2202" y="7267"/>
                  </a:lnTo>
                  <a:lnTo>
                    <a:pt x="2218" y="7255"/>
                  </a:lnTo>
                  <a:lnTo>
                    <a:pt x="2234" y="7243"/>
                  </a:lnTo>
                  <a:lnTo>
                    <a:pt x="2251" y="7230"/>
                  </a:lnTo>
                  <a:lnTo>
                    <a:pt x="2266" y="7216"/>
                  </a:lnTo>
                  <a:lnTo>
                    <a:pt x="2626" y="6878"/>
                  </a:lnTo>
                  <a:lnTo>
                    <a:pt x="2671" y="6898"/>
                  </a:lnTo>
                  <a:lnTo>
                    <a:pt x="2716" y="6918"/>
                  </a:lnTo>
                  <a:lnTo>
                    <a:pt x="2761" y="6937"/>
                  </a:lnTo>
                  <a:lnTo>
                    <a:pt x="2806" y="6955"/>
                  </a:lnTo>
                  <a:lnTo>
                    <a:pt x="2852" y="6973"/>
                  </a:lnTo>
                  <a:lnTo>
                    <a:pt x="2898" y="6990"/>
                  </a:lnTo>
                  <a:lnTo>
                    <a:pt x="2944" y="7006"/>
                  </a:lnTo>
                  <a:lnTo>
                    <a:pt x="2989" y="7022"/>
                  </a:lnTo>
                  <a:lnTo>
                    <a:pt x="3036" y="7037"/>
                  </a:lnTo>
                  <a:lnTo>
                    <a:pt x="3083" y="7051"/>
                  </a:lnTo>
                  <a:lnTo>
                    <a:pt x="3130" y="7065"/>
                  </a:lnTo>
                  <a:lnTo>
                    <a:pt x="3177" y="7077"/>
                  </a:lnTo>
                  <a:lnTo>
                    <a:pt x="3224" y="7089"/>
                  </a:lnTo>
                  <a:lnTo>
                    <a:pt x="3272" y="7100"/>
                  </a:lnTo>
                  <a:lnTo>
                    <a:pt x="3319" y="7110"/>
                  </a:lnTo>
                  <a:lnTo>
                    <a:pt x="3367" y="7120"/>
                  </a:lnTo>
                  <a:lnTo>
                    <a:pt x="3467" y="7613"/>
                  </a:lnTo>
                  <a:lnTo>
                    <a:pt x="3472" y="7634"/>
                  </a:lnTo>
                  <a:lnTo>
                    <a:pt x="3477" y="7653"/>
                  </a:lnTo>
                  <a:lnTo>
                    <a:pt x="3483" y="7673"/>
                  </a:lnTo>
                  <a:lnTo>
                    <a:pt x="3490" y="7692"/>
                  </a:lnTo>
                  <a:lnTo>
                    <a:pt x="3499" y="7710"/>
                  </a:lnTo>
                  <a:lnTo>
                    <a:pt x="3508" y="7728"/>
                  </a:lnTo>
                  <a:lnTo>
                    <a:pt x="3517" y="7745"/>
                  </a:lnTo>
                  <a:lnTo>
                    <a:pt x="3527" y="7762"/>
                  </a:lnTo>
                  <a:lnTo>
                    <a:pt x="3538" y="7779"/>
                  </a:lnTo>
                  <a:lnTo>
                    <a:pt x="3551" y="7794"/>
                  </a:lnTo>
                  <a:lnTo>
                    <a:pt x="3563" y="7809"/>
                  </a:lnTo>
                  <a:lnTo>
                    <a:pt x="3576" y="7825"/>
                  </a:lnTo>
                  <a:lnTo>
                    <a:pt x="3589" y="7838"/>
                  </a:lnTo>
                  <a:lnTo>
                    <a:pt x="3604" y="7852"/>
                  </a:lnTo>
                  <a:lnTo>
                    <a:pt x="3618" y="7864"/>
                  </a:lnTo>
                  <a:lnTo>
                    <a:pt x="3633" y="7877"/>
                  </a:lnTo>
                  <a:lnTo>
                    <a:pt x="3650" y="7888"/>
                  </a:lnTo>
                  <a:lnTo>
                    <a:pt x="3666" y="7899"/>
                  </a:lnTo>
                  <a:lnTo>
                    <a:pt x="3683" y="7908"/>
                  </a:lnTo>
                  <a:lnTo>
                    <a:pt x="3701" y="7918"/>
                  </a:lnTo>
                  <a:lnTo>
                    <a:pt x="3718" y="7927"/>
                  </a:lnTo>
                  <a:lnTo>
                    <a:pt x="3736" y="7934"/>
                  </a:lnTo>
                  <a:lnTo>
                    <a:pt x="3755" y="7941"/>
                  </a:lnTo>
                  <a:lnTo>
                    <a:pt x="3773" y="7947"/>
                  </a:lnTo>
                  <a:lnTo>
                    <a:pt x="3792" y="7952"/>
                  </a:lnTo>
                  <a:lnTo>
                    <a:pt x="3812" y="7956"/>
                  </a:lnTo>
                  <a:lnTo>
                    <a:pt x="3831" y="7960"/>
                  </a:lnTo>
                  <a:lnTo>
                    <a:pt x="3852" y="7962"/>
                  </a:lnTo>
                  <a:lnTo>
                    <a:pt x="3872" y="7964"/>
                  </a:lnTo>
                  <a:lnTo>
                    <a:pt x="3891" y="7966"/>
                  </a:lnTo>
                  <a:lnTo>
                    <a:pt x="3913" y="7964"/>
                  </a:lnTo>
                  <a:lnTo>
                    <a:pt x="3933" y="7963"/>
                  </a:lnTo>
                  <a:lnTo>
                    <a:pt x="4652" y="7902"/>
                  </a:lnTo>
                  <a:lnTo>
                    <a:pt x="4673" y="7900"/>
                  </a:lnTo>
                  <a:lnTo>
                    <a:pt x="4693" y="7897"/>
                  </a:lnTo>
                  <a:lnTo>
                    <a:pt x="4714" y="7893"/>
                  </a:lnTo>
                  <a:lnTo>
                    <a:pt x="4733" y="7888"/>
                  </a:lnTo>
                  <a:lnTo>
                    <a:pt x="4752" y="7882"/>
                  </a:lnTo>
                  <a:lnTo>
                    <a:pt x="4771" y="7876"/>
                  </a:lnTo>
                  <a:lnTo>
                    <a:pt x="4789" y="7868"/>
                  </a:lnTo>
                  <a:lnTo>
                    <a:pt x="4808" y="7859"/>
                  </a:lnTo>
                  <a:lnTo>
                    <a:pt x="4825" y="7850"/>
                  </a:lnTo>
                  <a:lnTo>
                    <a:pt x="4842" y="7841"/>
                  </a:lnTo>
                  <a:lnTo>
                    <a:pt x="4859" y="7831"/>
                  </a:lnTo>
                  <a:lnTo>
                    <a:pt x="4875" y="7820"/>
                  </a:lnTo>
                  <a:lnTo>
                    <a:pt x="4890" y="7807"/>
                  </a:lnTo>
                  <a:lnTo>
                    <a:pt x="4905" y="7795"/>
                  </a:lnTo>
                  <a:lnTo>
                    <a:pt x="4920" y="7782"/>
                  </a:lnTo>
                  <a:lnTo>
                    <a:pt x="4933" y="7768"/>
                  </a:lnTo>
                  <a:lnTo>
                    <a:pt x="4946" y="7753"/>
                  </a:lnTo>
                  <a:lnTo>
                    <a:pt x="4959" y="7738"/>
                  </a:lnTo>
                  <a:lnTo>
                    <a:pt x="4971" y="7723"/>
                  </a:lnTo>
                  <a:lnTo>
                    <a:pt x="4982" y="7706"/>
                  </a:lnTo>
                  <a:lnTo>
                    <a:pt x="4992" y="7690"/>
                  </a:lnTo>
                  <a:lnTo>
                    <a:pt x="5002" y="7673"/>
                  </a:lnTo>
                  <a:lnTo>
                    <a:pt x="5011" y="7655"/>
                  </a:lnTo>
                  <a:lnTo>
                    <a:pt x="5019" y="7638"/>
                  </a:lnTo>
                  <a:lnTo>
                    <a:pt x="5027" y="7620"/>
                  </a:lnTo>
                  <a:lnTo>
                    <a:pt x="5033" y="7600"/>
                  </a:lnTo>
                  <a:lnTo>
                    <a:pt x="5039" y="7581"/>
                  </a:lnTo>
                  <a:lnTo>
                    <a:pt x="5043" y="7561"/>
                  </a:lnTo>
                  <a:lnTo>
                    <a:pt x="5047" y="7542"/>
                  </a:lnTo>
                  <a:lnTo>
                    <a:pt x="5050" y="7522"/>
                  </a:lnTo>
                  <a:lnTo>
                    <a:pt x="5052" y="7501"/>
                  </a:lnTo>
                  <a:lnTo>
                    <a:pt x="5053" y="7481"/>
                  </a:lnTo>
                  <a:lnTo>
                    <a:pt x="5070" y="6997"/>
                  </a:lnTo>
                  <a:lnTo>
                    <a:pt x="5119" y="6979"/>
                  </a:lnTo>
                  <a:lnTo>
                    <a:pt x="5168" y="6960"/>
                  </a:lnTo>
                  <a:lnTo>
                    <a:pt x="5216" y="6941"/>
                  </a:lnTo>
                  <a:lnTo>
                    <a:pt x="5264" y="6922"/>
                  </a:lnTo>
                  <a:lnTo>
                    <a:pt x="5312" y="6900"/>
                  </a:lnTo>
                  <a:lnTo>
                    <a:pt x="5358" y="6879"/>
                  </a:lnTo>
                  <a:lnTo>
                    <a:pt x="5405" y="6856"/>
                  </a:lnTo>
                  <a:lnTo>
                    <a:pt x="5452" y="6833"/>
                  </a:lnTo>
                  <a:lnTo>
                    <a:pt x="5498" y="6809"/>
                  </a:lnTo>
                  <a:lnTo>
                    <a:pt x="5544" y="6785"/>
                  </a:lnTo>
                  <a:lnTo>
                    <a:pt x="5590" y="6759"/>
                  </a:lnTo>
                  <a:lnTo>
                    <a:pt x="5635" y="6734"/>
                  </a:lnTo>
                  <a:lnTo>
                    <a:pt x="5679" y="6706"/>
                  </a:lnTo>
                  <a:lnTo>
                    <a:pt x="5724" y="6680"/>
                  </a:lnTo>
                  <a:lnTo>
                    <a:pt x="5767" y="6651"/>
                  </a:lnTo>
                  <a:lnTo>
                    <a:pt x="5810" y="6623"/>
                  </a:lnTo>
                  <a:lnTo>
                    <a:pt x="6207" y="6885"/>
                  </a:lnTo>
                  <a:lnTo>
                    <a:pt x="6226" y="6896"/>
                  </a:lnTo>
                  <a:lnTo>
                    <a:pt x="6243" y="6906"/>
                  </a:lnTo>
                  <a:lnTo>
                    <a:pt x="6261" y="6916"/>
                  </a:lnTo>
                  <a:lnTo>
                    <a:pt x="6280" y="6924"/>
                  </a:lnTo>
                  <a:lnTo>
                    <a:pt x="6298" y="6931"/>
                  </a:lnTo>
                  <a:lnTo>
                    <a:pt x="6317" y="6938"/>
                  </a:lnTo>
                  <a:lnTo>
                    <a:pt x="6337" y="6943"/>
                  </a:lnTo>
                  <a:lnTo>
                    <a:pt x="6356" y="6948"/>
                  </a:lnTo>
                  <a:lnTo>
                    <a:pt x="6376" y="6951"/>
                  </a:lnTo>
                  <a:lnTo>
                    <a:pt x="6395" y="6954"/>
                  </a:lnTo>
                  <a:lnTo>
                    <a:pt x="6414" y="6956"/>
                  </a:lnTo>
                  <a:lnTo>
                    <a:pt x="6434" y="6957"/>
                  </a:lnTo>
                  <a:lnTo>
                    <a:pt x="6453" y="6958"/>
                  </a:lnTo>
                  <a:lnTo>
                    <a:pt x="6473" y="6957"/>
                  </a:lnTo>
                  <a:lnTo>
                    <a:pt x="6492" y="6955"/>
                  </a:lnTo>
                  <a:lnTo>
                    <a:pt x="6511" y="6953"/>
                  </a:lnTo>
                  <a:lnTo>
                    <a:pt x="6531" y="6950"/>
                  </a:lnTo>
                  <a:lnTo>
                    <a:pt x="6550" y="6946"/>
                  </a:lnTo>
                  <a:lnTo>
                    <a:pt x="6568" y="6941"/>
                  </a:lnTo>
                  <a:lnTo>
                    <a:pt x="6588" y="6936"/>
                  </a:lnTo>
                  <a:lnTo>
                    <a:pt x="6606" y="6929"/>
                  </a:lnTo>
                  <a:lnTo>
                    <a:pt x="6624" y="6922"/>
                  </a:lnTo>
                  <a:lnTo>
                    <a:pt x="6642" y="6914"/>
                  </a:lnTo>
                  <a:lnTo>
                    <a:pt x="6659" y="6904"/>
                  </a:lnTo>
                  <a:lnTo>
                    <a:pt x="6677" y="6894"/>
                  </a:lnTo>
                  <a:lnTo>
                    <a:pt x="6693" y="6884"/>
                  </a:lnTo>
                  <a:lnTo>
                    <a:pt x="6709" y="6873"/>
                  </a:lnTo>
                  <a:lnTo>
                    <a:pt x="6726" y="6860"/>
                  </a:lnTo>
                  <a:lnTo>
                    <a:pt x="6741" y="6847"/>
                  </a:lnTo>
                  <a:lnTo>
                    <a:pt x="6756" y="6833"/>
                  </a:lnTo>
                  <a:lnTo>
                    <a:pt x="6770" y="6819"/>
                  </a:lnTo>
                  <a:lnTo>
                    <a:pt x="6784" y="6802"/>
                  </a:lnTo>
                  <a:lnTo>
                    <a:pt x="7250" y="6251"/>
                  </a:lnTo>
                  <a:lnTo>
                    <a:pt x="7262" y="6235"/>
                  </a:lnTo>
                  <a:lnTo>
                    <a:pt x="7274" y="6219"/>
                  </a:lnTo>
                  <a:lnTo>
                    <a:pt x="7286" y="6201"/>
                  </a:lnTo>
                  <a:lnTo>
                    <a:pt x="7297" y="6184"/>
                  </a:lnTo>
                  <a:lnTo>
                    <a:pt x="7306" y="6167"/>
                  </a:lnTo>
                  <a:lnTo>
                    <a:pt x="7314" y="6148"/>
                  </a:lnTo>
                  <a:lnTo>
                    <a:pt x="7322" y="6130"/>
                  </a:lnTo>
                  <a:lnTo>
                    <a:pt x="7330" y="6112"/>
                  </a:lnTo>
                  <a:lnTo>
                    <a:pt x="7335" y="6092"/>
                  </a:lnTo>
                  <a:lnTo>
                    <a:pt x="7341" y="6074"/>
                  </a:lnTo>
                  <a:lnTo>
                    <a:pt x="7345" y="6054"/>
                  </a:lnTo>
                  <a:lnTo>
                    <a:pt x="7348" y="6035"/>
                  </a:lnTo>
                  <a:lnTo>
                    <a:pt x="7350" y="6016"/>
                  </a:lnTo>
                  <a:lnTo>
                    <a:pt x="7352" y="5996"/>
                  </a:lnTo>
                  <a:lnTo>
                    <a:pt x="7353" y="5977"/>
                  </a:lnTo>
                  <a:lnTo>
                    <a:pt x="7353" y="5957"/>
                  </a:lnTo>
                  <a:lnTo>
                    <a:pt x="7352" y="5938"/>
                  </a:lnTo>
                  <a:lnTo>
                    <a:pt x="7350" y="5918"/>
                  </a:lnTo>
                  <a:lnTo>
                    <a:pt x="7347" y="5899"/>
                  </a:lnTo>
                  <a:lnTo>
                    <a:pt x="7344" y="5880"/>
                  </a:lnTo>
                  <a:lnTo>
                    <a:pt x="7339" y="5861"/>
                  </a:lnTo>
                  <a:lnTo>
                    <a:pt x="7334" y="5842"/>
                  </a:lnTo>
                  <a:lnTo>
                    <a:pt x="7328" y="5823"/>
                  </a:lnTo>
                  <a:lnTo>
                    <a:pt x="7320" y="5804"/>
                  </a:lnTo>
                  <a:lnTo>
                    <a:pt x="7313" y="5786"/>
                  </a:lnTo>
                  <a:lnTo>
                    <a:pt x="7304" y="5769"/>
                  </a:lnTo>
                  <a:lnTo>
                    <a:pt x="7295" y="5751"/>
                  </a:lnTo>
                  <a:lnTo>
                    <a:pt x="7285" y="5734"/>
                  </a:lnTo>
                  <a:lnTo>
                    <a:pt x="7272" y="5717"/>
                  </a:lnTo>
                  <a:lnTo>
                    <a:pt x="7261" y="5701"/>
                  </a:lnTo>
                  <a:lnTo>
                    <a:pt x="7248" y="5685"/>
                  </a:lnTo>
                  <a:lnTo>
                    <a:pt x="7234" y="5670"/>
                  </a:lnTo>
                  <a:lnTo>
                    <a:pt x="6913" y="5330"/>
                  </a:lnTo>
                  <a:lnTo>
                    <a:pt x="6935" y="5283"/>
                  </a:lnTo>
                  <a:lnTo>
                    <a:pt x="6956" y="5236"/>
                  </a:lnTo>
                  <a:lnTo>
                    <a:pt x="6976" y="5188"/>
                  </a:lnTo>
                  <a:lnTo>
                    <a:pt x="6995" y="5141"/>
                  </a:lnTo>
                  <a:lnTo>
                    <a:pt x="7014" y="5093"/>
                  </a:lnTo>
                  <a:lnTo>
                    <a:pt x="7032" y="5044"/>
                  </a:lnTo>
                  <a:lnTo>
                    <a:pt x="7049" y="4996"/>
                  </a:lnTo>
                  <a:lnTo>
                    <a:pt x="7065" y="4947"/>
                  </a:lnTo>
                  <a:lnTo>
                    <a:pt x="7081" y="4898"/>
                  </a:lnTo>
                  <a:lnTo>
                    <a:pt x="7095" y="4849"/>
                  </a:lnTo>
                  <a:lnTo>
                    <a:pt x="7109" y="4799"/>
                  </a:lnTo>
                  <a:lnTo>
                    <a:pt x="7122" y="4749"/>
                  </a:lnTo>
                  <a:lnTo>
                    <a:pt x="7134" y="4699"/>
                  </a:lnTo>
                  <a:lnTo>
                    <a:pt x="7146" y="4649"/>
                  </a:lnTo>
                  <a:lnTo>
                    <a:pt x="7156" y="4599"/>
                  </a:lnTo>
                  <a:lnTo>
                    <a:pt x="7165" y="4548"/>
                  </a:lnTo>
                  <a:lnTo>
                    <a:pt x="7603" y="4460"/>
                  </a:lnTo>
                  <a:lnTo>
                    <a:pt x="7623" y="4455"/>
                  </a:lnTo>
                  <a:lnTo>
                    <a:pt x="7643" y="4449"/>
                  </a:lnTo>
                  <a:lnTo>
                    <a:pt x="7662" y="4443"/>
                  </a:lnTo>
                  <a:lnTo>
                    <a:pt x="7682" y="4436"/>
                  </a:lnTo>
                  <a:lnTo>
                    <a:pt x="7700" y="4428"/>
                  </a:lnTo>
                  <a:lnTo>
                    <a:pt x="7718" y="4419"/>
                  </a:lnTo>
                  <a:lnTo>
                    <a:pt x="7736" y="4410"/>
                  </a:lnTo>
                  <a:lnTo>
                    <a:pt x="7752" y="4399"/>
                  </a:lnTo>
                  <a:lnTo>
                    <a:pt x="7768" y="4388"/>
                  </a:lnTo>
                  <a:lnTo>
                    <a:pt x="7785" y="4377"/>
                  </a:lnTo>
                  <a:lnTo>
                    <a:pt x="7800" y="4364"/>
                  </a:lnTo>
                  <a:lnTo>
                    <a:pt x="7814" y="4351"/>
                  </a:lnTo>
                  <a:lnTo>
                    <a:pt x="7828" y="4337"/>
                  </a:lnTo>
                  <a:lnTo>
                    <a:pt x="7842" y="4323"/>
                  </a:lnTo>
                  <a:lnTo>
                    <a:pt x="7854" y="4309"/>
                  </a:lnTo>
                  <a:lnTo>
                    <a:pt x="7866" y="4293"/>
                  </a:lnTo>
                  <a:lnTo>
                    <a:pt x="7877" y="4277"/>
                  </a:lnTo>
                  <a:lnTo>
                    <a:pt x="7889" y="4261"/>
                  </a:lnTo>
                  <a:lnTo>
                    <a:pt x="7899" y="4243"/>
                  </a:lnTo>
                  <a:lnTo>
                    <a:pt x="7908" y="4227"/>
                  </a:lnTo>
                  <a:lnTo>
                    <a:pt x="7916" y="4209"/>
                  </a:lnTo>
                  <a:lnTo>
                    <a:pt x="7924" y="4190"/>
                  </a:lnTo>
                  <a:lnTo>
                    <a:pt x="7931" y="4172"/>
                  </a:lnTo>
                  <a:lnTo>
                    <a:pt x="7937" y="4154"/>
                  </a:lnTo>
                  <a:lnTo>
                    <a:pt x="7942" y="4134"/>
                  </a:lnTo>
                  <a:lnTo>
                    <a:pt x="7947" y="4115"/>
                  </a:lnTo>
                  <a:lnTo>
                    <a:pt x="7950" y="4095"/>
                  </a:lnTo>
                  <a:lnTo>
                    <a:pt x="7953" y="4075"/>
                  </a:lnTo>
                  <a:lnTo>
                    <a:pt x="7954" y="4056"/>
                  </a:lnTo>
                  <a:lnTo>
                    <a:pt x="7955" y="4035"/>
                  </a:lnTo>
                  <a:lnTo>
                    <a:pt x="7955" y="4015"/>
                  </a:lnTo>
                  <a:lnTo>
                    <a:pt x="7954" y="3993"/>
                  </a:lnTo>
                  <a:lnTo>
                    <a:pt x="7893" y="3274"/>
                  </a:lnTo>
                  <a:lnTo>
                    <a:pt x="7890" y="3254"/>
                  </a:lnTo>
                  <a:lnTo>
                    <a:pt x="7887" y="3233"/>
                  </a:lnTo>
                  <a:lnTo>
                    <a:pt x="7883" y="3213"/>
                  </a:lnTo>
                  <a:lnTo>
                    <a:pt x="7877" y="3193"/>
                  </a:lnTo>
                  <a:lnTo>
                    <a:pt x="7872" y="3174"/>
                  </a:lnTo>
                  <a:lnTo>
                    <a:pt x="7865" y="3156"/>
                  </a:lnTo>
                  <a:lnTo>
                    <a:pt x="7858" y="3137"/>
                  </a:lnTo>
                  <a:lnTo>
                    <a:pt x="7850" y="3119"/>
                  </a:lnTo>
                  <a:lnTo>
                    <a:pt x="7841" y="3102"/>
                  </a:lnTo>
                  <a:lnTo>
                    <a:pt x="7831" y="3084"/>
                  </a:lnTo>
                  <a:lnTo>
                    <a:pt x="7820" y="3068"/>
                  </a:lnTo>
                  <a:lnTo>
                    <a:pt x="7809" y="3052"/>
                  </a:lnTo>
                  <a:lnTo>
                    <a:pt x="7797" y="3036"/>
                  </a:lnTo>
                  <a:lnTo>
                    <a:pt x="7785" y="3021"/>
                  </a:lnTo>
                  <a:lnTo>
                    <a:pt x="7771" y="3007"/>
                  </a:lnTo>
                  <a:lnTo>
                    <a:pt x="7757" y="2993"/>
                  </a:lnTo>
                  <a:lnTo>
                    <a:pt x="7743" y="2980"/>
                  </a:lnTo>
                  <a:lnTo>
                    <a:pt x="7729" y="2968"/>
                  </a:lnTo>
                  <a:lnTo>
                    <a:pt x="7712" y="2956"/>
                  </a:lnTo>
                  <a:lnTo>
                    <a:pt x="7697" y="2944"/>
                  </a:lnTo>
                  <a:lnTo>
                    <a:pt x="7680" y="2934"/>
                  </a:lnTo>
                  <a:lnTo>
                    <a:pt x="7663" y="2924"/>
                  </a:lnTo>
                  <a:lnTo>
                    <a:pt x="7645" y="2916"/>
                  </a:lnTo>
                  <a:lnTo>
                    <a:pt x="7627" y="2908"/>
                  </a:lnTo>
                  <a:lnTo>
                    <a:pt x="7609" y="2901"/>
                  </a:lnTo>
                  <a:lnTo>
                    <a:pt x="7590" y="2893"/>
                  </a:lnTo>
                  <a:lnTo>
                    <a:pt x="7571" y="2888"/>
                  </a:lnTo>
                  <a:lnTo>
                    <a:pt x="7552" y="2883"/>
                  </a:lnTo>
                  <a:lnTo>
                    <a:pt x="7532" y="2879"/>
                  </a:lnTo>
                  <a:lnTo>
                    <a:pt x="7511" y="2876"/>
                  </a:lnTo>
                  <a:lnTo>
                    <a:pt x="7491" y="2874"/>
                  </a:lnTo>
                  <a:lnTo>
                    <a:pt x="7470" y="2873"/>
                  </a:lnTo>
                  <a:lnTo>
                    <a:pt x="7031" y="2859"/>
                  </a:lnTo>
                  <a:lnTo>
                    <a:pt x="7013" y="2811"/>
                  </a:lnTo>
                  <a:lnTo>
                    <a:pt x="6995" y="2764"/>
                  </a:lnTo>
                  <a:lnTo>
                    <a:pt x="6977" y="2717"/>
                  </a:lnTo>
                  <a:lnTo>
                    <a:pt x="6956" y="2670"/>
                  </a:lnTo>
                  <a:lnTo>
                    <a:pt x="6936" y="2623"/>
                  </a:lnTo>
                  <a:lnTo>
                    <a:pt x="6915" y="2577"/>
                  </a:lnTo>
                  <a:lnTo>
                    <a:pt x="6893" y="2531"/>
                  </a:lnTo>
                  <a:lnTo>
                    <a:pt x="6870" y="2486"/>
                  </a:lnTo>
                  <a:lnTo>
                    <a:pt x="6847" y="2441"/>
                  </a:lnTo>
                  <a:lnTo>
                    <a:pt x="6824" y="2397"/>
                  </a:lnTo>
                  <a:lnTo>
                    <a:pt x="6799" y="2353"/>
                  </a:lnTo>
                  <a:lnTo>
                    <a:pt x="6774" y="2309"/>
                  </a:lnTo>
                  <a:lnTo>
                    <a:pt x="6747" y="2265"/>
                  </a:lnTo>
                  <a:lnTo>
                    <a:pt x="6720" y="2222"/>
                  </a:lnTo>
                  <a:lnTo>
                    <a:pt x="6693" y="2179"/>
                  </a:lnTo>
                  <a:lnTo>
                    <a:pt x="6664" y="2137"/>
                  </a:lnTo>
                  <a:lnTo>
                    <a:pt x="6905" y="1776"/>
                  </a:lnTo>
                  <a:lnTo>
                    <a:pt x="6916" y="1759"/>
                  </a:lnTo>
                  <a:lnTo>
                    <a:pt x="6927" y="1741"/>
                  </a:lnTo>
                  <a:lnTo>
                    <a:pt x="6936" y="1723"/>
                  </a:lnTo>
                  <a:lnTo>
                    <a:pt x="6945" y="1705"/>
                  </a:lnTo>
                  <a:lnTo>
                    <a:pt x="6952" y="1685"/>
                  </a:lnTo>
                  <a:lnTo>
                    <a:pt x="6959" y="1667"/>
                  </a:lnTo>
                  <a:lnTo>
                    <a:pt x="6964" y="1648"/>
                  </a:lnTo>
                  <a:lnTo>
                    <a:pt x="6969" y="1628"/>
                  </a:lnTo>
                  <a:lnTo>
                    <a:pt x="6974" y="1609"/>
                  </a:lnTo>
                  <a:lnTo>
                    <a:pt x="6977" y="1589"/>
                  </a:lnTo>
                  <a:lnTo>
                    <a:pt x="6979" y="1570"/>
                  </a:lnTo>
                  <a:lnTo>
                    <a:pt x="6980" y="1550"/>
                  </a:lnTo>
                  <a:lnTo>
                    <a:pt x="6981" y="1530"/>
                  </a:lnTo>
                  <a:lnTo>
                    <a:pt x="6980" y="1511"/>
                  </a:lnTo>
                  <a:lnTo>
                    <a:pt x="6979" y="1491"/>
                  </a:lnTo>
                  <a:lnTo>
                    <a:pt x="6977" y="1472"/>
                  </a:lnTo>
                  <a:lnTo>
                    <a:pt x="6974" y="1453"/>
                  </a:lnTo>
                  <a:lnTo>
                    <a:pt x="6969" y="1433"/>
                  </a:lnTo>
                  <a:lnTo>
                    <a:pt x="6964" y="1415"/>
                  </a:lnTo>
                  <a:lnTo>
                    <a:pt x="6958" y="1396"/>
                  </a:lnTo>
                  <a:lnTo>
                    <a:pt x="6952" y="1377"/>
                  </a:lnTo>
                  <a:lnTo>
                    <a:pt x="6945" y="1359"/>
                  </a:lnTo>
                  <a:lnTo>
                    <a:pt x="6937" y="1342"/>
                  </a:lnTo>
                  <a:lnTo>
                    <a:pt x="6928" y="1323"/>
                  </a:lnTo>
                  <a:lnTo>
                    <a:pt x="6917" y="1306"/>
                  </a:lnTo>
                  <a:lnTo>
                    <a:pt x="6907" y="1289"/>
                  </a:lnTo>
                  <a:lnTo>
                    <a:pt x="6896" y="1273"/>
                  </a:lnTo>
                  <a:lnTo>
                    <a:pt x="6883" y="1257"/>
                  </a:lnTo>
                  <a:lnTo>
                    <a:pt x="6870" y="1242"/>
                  </a:lnTo>
                  <a:lnTo>
                    <a:pt x="6856" y="1227"/>
                  </a:lnTo>
                  <a:lnTo>
                    <a:pt x="6841" y="1213"/>
                  </a:lnTo>
                  <a:lnTo>
                    <a:pt x="6826" y="1199"/>
                  </a:lnTo>
                  <a:close/>
                  <a:moveTo>
                    <a:pt x="4114" y="5360"/>
                  </a:moveTo>
                  <a:lnTo>
                    <a:pt x="4040" y="5364"/>
                  </a:lnTo>
                  <a:lnTo>
                    <a:pt x="3969" y="5365"/>
                  </a:lnTo>
                  <a:lnTo>
                    <a:pt x="3897" y="5362"/>
                  </a:lnTo>
                  <a:lnTo>
                    <a:pt x="3827" y="5355"/>
                  </a:lnTo>
                  <a:lnTo>
                    <a:pt x="3758" y="5345"/>
                  </a:lnTo>
                  <a:lnTo>
                    <a:pt x="3689" y="5332"/>
                  </a:lnTo>
                  <a:lnTo>
                    <a:pt x="3622" y="5316"/>
                  </a:lnTo>
                  <a:lnTo>
                    <a:pt x="3556" y="5295"/>
                  </a:lnTo>
                  <a:lnTo>
                    <a:pt x="3490" y="5273"/>
                  </a:lnTo>
                  <a:lnTo>
                    <a:pt x="3427" y="5246"/>
                  </a:lnTo>
                  <a:lnTo>
                    <a:pt x="3365" y="5218"/>
                  </a:lnTo>
                  <a:lnTo>
                    <a:pt x="3305" y="5185"/>
                  </a:lnTo>
                  <a:lnTo>
                    <a:pt x="3247" y="5150"/>
                  </a:lnTo>
                  <a:lnTo>
                    <a:pt x="3189" y="5114"/>
                  </a:lnTo>
                  <a:lnTo>
                    <a:pt x="3134" y="5074"/>
                  </a:lnTo>
                  <a:lnTo>
                    <a:pt x="3081" y="5031"/>
                  </a:lnTo>
                  <a:lnTo>
                    <a:pt x="3031" y="4986"/>
                  </a:lnTo>
                  <a:lnTo>
                    <a:pt x="2982" y="4938"/>
                  </a:lnTo>
                  <a:lnTo>
                    <a:pt x="2935" y="4888"/>
                  </a:lnTo>
                  <a:lnTo>
                    <a:pt x="2891" y="4836"/>
                  </a:lnTo>
                  <a:lnTo>
                    <a:pt x="2850" y="4782"/>
                  </a:lnTo>
                  <a:lnTo>
                    <a:pt x="2811" y="4726"/>
                  </a:lnTo>
                  <a:lnTo>
                    <a:pt x="2775" y="4668"/>
                  </a:lnTo>
                  <a:lnTo>
                    <a:pt x="2742" y="4608"/>
                  </a:lnTo>
                  <a:lnTo>
                    <a:pt x="2711" y="4546"/>
                  </a:lnTo>
                  <a:lnTo>
                    <a:pt x="2683" y="4482"/>
                  </a:lnTo>
                  <a:lnTo>
                    <a:pt x="2659" y="4417"/>
                  </a:lnTo>
                  <a:lnTo>
                    <a:pt x="2636" y="4350"/>
                  </a:lnTo>
                  <a:lnTo>
                    <a:pt x="2619" y="4282"/>
                  </a:lnTo>
                  <a:lnTo>
                    <a:pt x="2604" y="4213"/>
                  </a:lnTo>
                  <a:lnTo>
                    <a:pt x="2593" y="4141"/>
                  </a:lnTo>
                  <a:lnTo>
                    <a:pt x="2584" y="4069"/>
                  </a:lnTo>
                  <a:lnTo>
                    <a:pt x="2580" y="3996"/>
                  </a:lnTo>
                  <a:lnTo>
                    <a:pt x="2579" y="3924"/>
                  </a:lnTo>
                  <a:lnTo>
                    <a:pt x="2582" y="3854"/>
                  </a:lnTo>
                  <a:lnTo>
                    <a:pt x="2588" y="3783"/>
                  </a:lnTo>
                  <a:lnTo>
                    <a:pt x="2599" y="3713"/>
                  </a:lnTo>
                  <a:lnTo>
                    <a:pt x="2612" y="3644"/>
                  </a:lnTo>
                  <a:lnTo>
                    <a:pt x="2629" y="3577"/>
                  </a:lnTo>
                  <a:lnTo>
                    <a:pt x="2649" y="3511"/>
                  </a:lnTo>
                  <a:lnTo>
                    <a:pt x="2672" y="3446"/>
                  </a:lnTo>
                  <a:lnTo>
                    <a:pt x="2698" y="3383"/>
                  </a:lnTo>
                  <a:lnTo>
                    <a:pt x="2727" y="3321"/>
                  </a:lnTo>
                  <a:lnTo>
                    <a:pt x="2759" y="3261"/>
                  </a:lnTo>
                  <a:lnTo>
                    <a:pt x="2794" y="3202"/>
                  </a:lnTo>
                  <a:lnTo>
                    <a:pt x="2830" y="3145"/>
                  </a:lnTo>
                  <a:lnTo>
                    <a:pt x="2871" y="3090"/>
                  </a:lnTo>
                  <a:lnTo>
                    <a:pt x="2913" y="3037"/>
                  </a:lnTo>
                  <a:lnTo>
                    <a:pt x="2959" y="2986"/>
                  </a:lnTo>
                  <a:lnTo>
                    <a:pt x="3006" y="2937"/>
                  </a:lnTo>
                  <a:lnTo>
                    <a:pt x="3056" y="2891"/>
                  </a:lnTo>
                  <a:lnTo>
                    <a:pt x="3108" y="2848"/>
                  </a:lnTo>
                  <a:lnTo>
                    <a:pt x="3162" y="2806"/>
                  </a:lnTo>
                  <a:lnTo>
                    <a:pt x="3218" y="2767"/>
                  </a:lnTo>
                  <a:lnTo>
                    <a:pt x="3276" y="2730"/>
                  </a:lnTo>
                  <a:lnTo>
                    <a:pt x="3336" y="2698"/>
                  </a:lnTo>
                  <a:lnTo>
                    <a:pt x="3398" y="2666"/>
                  </a:lnTo>
                  <a:lnTo>
                    <a:pt x="3462" y="2638"/>
                  </a:lnTo>
                  <a:lnTo>
                    <a:pt x="3527" y="2614"/>
                  </a:lnTo>
                  <a:lnTo>
                    <a:pt x="3593" y="2592"/>
                  </a:lnTo>
                  <a:lnTo>
                    <a:pt x="3662" y="2574"/>
                  </a:lnTo>
                  <a:lnTo>
                    <a:pt x="3732" y="2560"/>
                  </a:lnTo>
                  <a:lnTo>
                    <a:pt x="3803" y="2548"/>
                  </a:lnTo>
                  <a:lnTo>
                    <a:pt x="3875" y="2540"/>
                  </a:lnTo>
                  <a:lnTo>
                    <a:pt x="3947" y="2535"/>
                  </a:lnTo>
                  <a:lnTo>
                    <a:pt x="4020" y="2535"/>
                  </a:lnTo>
                  <a:lnTo>
                    <a:pt x="4091" y="2538"/>
                  </a:lnTo>
                  <a:lnTo>
                    <a:pt x="4162" y="2544"/>
                  </a:lnTo>
                  <a:lnTo>
                    <a:pt x="4231" y="2555"/>
                  </a:lnTo>
                  <a:lnTo>
                    <a:pt x="4299" y="2568"/>
                  </a:lnTo>
                  <a:lnTo>
                    <a:pt x="4367" y="2584"/>
                  </a:lnTo>
                  <a:lnTo>
                    <a:pt x="4433" y="2605"/>
                  </a:lnTo>
                  <a:lnTo>
                    <a:pt x="4497" y="2627"/>
                  </a:lnTo>
                  <a:lnTo>
                    <a:pt x="4562" y="2654"/>
                  </a:lnTo>
                  <a:lnTo>
                    <a:pt x="4623" y="2682"/>
                  </a:lnTo>
                  <a:lnTo>
                    <a:pt x="4683" y="2714"/>
                  </a:lnTo>
                  <a:lnTo>
                    <a:pt x="4742" y="2749"/>
                  </a:lnTo>
                  <a:lnTo>
                    <a:pt x="4799" y="2786"/>
                  </a:lnTo>
                  <a:lnTo>
                    <a:pt x="4853" y="2826"/>
                  </a:lnTo>
                  <a:lnTo>
                    <a:pt x="4906" y="2869"/>
                  </a:lnTo>
                  <a:lnTo>
                    <a:pt x="4958" y="2914"/>
                  </a:lnTo>
                  <a:lnTo>
                    <a:pt x="5006" y="2962"/>
                  </a:lnTo>
                  <a:lnTo>
                    <a:pt x="5052" y="3011"/>
                  </a:lnTo>
                  <a:lnTo>
                    <a:pt x="5096" y="3063"/>
                  </a:lnTo>
                  <a:lnTo>
                    <a:pt x="5138" y="3117"/>
                  </a:lnTo>
                  <a:lnTo>
                    <a:pt x="5177" y="3174"/>
                  </a:lnTo>
                  <a:lnTo>
                    <a:pt x="5214" y="3232"/>
                  </a:lnTo>
                  <a:lnTo>
                    <a:pt x="5247" y="3291"/>
                  </a:lnTo>
                  <a:lnTo>
                    <a:pt x="5278" y="3354"/>
                  </a:lnTo>
                  <a:lnTo>
                    <a:pt x="5305" y="3417"/>
                  </a:lnTo>
                  <a:lnTo>
                    <a:pt x="5330" y="3482"/>
                  </a:lnTo>
                  <a:lnTo>
                    <a:pt x="5351" y="3550"/>
                  </a:lnTo>
                  <a:lnTo>
                    <a:pt x="5370" y="3618"/>
                  </a:lnTo>
                  <a:lnTo>
                    <a:pt x="5385" y="3687"/>
                  </a:lnTo>
                  <a:lnTo>
                    <a:pt x="5396" y="3759"/>
                  </a:lnTo>
                  <a:lnTo>
                    <a:pt x="5404" y="3831"/>
                  </a:lnTo>
                  <a:lnTo>
                    <a:pt x="5408" y="3904"/>
                  </a:lnTo>
                  <a:lnTo>
                    <a:pt x="5408" y="3975"/>
                  </a:lnTo>
                  <a:lnTo>
                    <a:pt x="5406" y="4046"/>
                  </a:lnTo>
                  <a:lnTo>
                    <a:pt x="5399" y="4117"/>
                  </a:lnTo>
                  <a:lnTo>
                    <a:pt x="5389" y="4186"/>
                  </a:lnTo>
                  <a:lnTo>
                    <a:pt x="5376" y="4256"/>
                  </a:lnTo>
                  <a:lnTo>
                    <a:pt x="5359" y="4323"/>
                  </a:lnTo>
                  <a:lnTo>
                    <a:pt x="5340" y="4388"/>
                  </a:lnTo>
                  <a:lnTo>
                    <a:pt x="5317" y="4454"/>
                  </a:lnTo>
                  <a:lnTo>
                    <a:pt x="5291" y="4517"/>
                  </a:lnTo>
                  <a:lnTo>
                    <a:pt x="5262" y="4579"/>
                  </a:lnTo>
                  <a:lnTo>
                    <a:pt x="5230" y="4639"/>
                  </a:lnTo>
                  <a:lnTo>
                    <a:pt x="5195" y="4697"/>
                  </a:lnTo>
                  <a:lnTo>
                    <a:pt x="5157" y="4755"/>
                  </a:lnTo>
                  <a:lnTo>
                    <a:pt x="5118" y="4810"/>
                  </a:lnTo>
                  <a:lnTo>
                    <a:pt x="5075" y="4863"/>
                  </a:lnTo>
                  <a:lnTo>
                    <a:pt x="5030" y="4914"/>
                  </a:lnTo>
                  <a:lnTo>
                    <a:pt x="4983" y="4962"/>
                  </a:lnTo>
                  <a:lnTo>
                    <a:pt x="4933" y="5009"/>
                  </a:lnTo>
                  <a:lnTo>
                    <a:pt x="4881" y="5052"/>
                  </a:lnTo>
                  <a:lnTo>
                    <a:pt x="4827" y="5094"/>
                  </a:lnTo>
                  <a:lnTo>
                    <a:pt x="4771" y="5133"/>
                  </a:lnTo>
                  <a:lnTo>
                    <a:pt x="4713" y="5170"/>
                  </a:lnTo>
                  <a:lnTo>
                    <a:pt x="4652" y="5202"/>
                  </a:lnTo>
                  <a:lnTo>
                    <a:pt x="4590" y="5233"/>
                  </a:lnTo>
                  <a:lnTo>
                    <a:pt x="4527" y="5262"/>
                  </a:lnTo>
                  <a:lnTo>
                    <a:pt x="4462" y="5286"/>
                  </a:lnTo>
                  <a:lnTo>
                    <a:pt x="4394" y="5308"/>
                  </a:lnTo>
                  <a:lnTo>
                    <a:pt x="4326" y="5326"/>
                  </a:lnTo>
                  <a:lnTo>
                    <a:pt x="4257" y="5340"/>
                  </a:lnTo>
                  <a:lnTo>
                    <a:pt x="4185" y="5351"/>
                  </a:lnTo>
                  <a:lnTo>
                    <a:pt x="4114" y="5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8496" tIns="79248" rIns="158496" bIns="79248" numCol="1" anchor="t" anchorCtr="0" compatLnSpc="1">
              <a:prstTxWarp prst="textNoShape">
                <a:avLst/>
              </a:prstTxWarp>
            </a:bodyPr>
            <a:lstStyle/>
            <a:p>
              <a:pPr marL="0" marR="0" lvl="0" indent="0" algn="l"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50B3CF"/>
                </a:solidFill>
                <a:effectLst/>
                <a:uLnTx/>
                <a:uFillTx/>
                <a:latin typeface="Arial" panose="020B0604020202020204"/>
                <a:ea typeface="+mn-ea"/>
                <a:cs typeface="+mn-cs"/>
              </a:endParaRPr>
            </a:p>
          </p:txBody>
        </p:sp>
        <p:sp>
          <p:nvSpPr>
            <p:cNvPr id="109" name="Freeform 7"/>
            <p:cNvSpPr>
              <a:spLocks noEditPoints="1"/>
            </p:cNvSpPr>
            <p:nvPr/>
          </p:nvSpPr>
          <p:spPr bwMode="auto">
            <a:xfrm>
              <a:off x="655" y="1586"/>
              <a:ext cx="587" cy="587"/>
            </a:xfrm>
            <a:custGeom>
              <a:avLst/>
              <a:gdLst>
                <a:gd name="T0" fmla="*/ 177 w 6459"/>
                <a:gd name="T1" fmla="*/ 2639 h 6457"/>
                <a:gd name="T2" fmla="*/ 30 w 6459"/>
                <a:gd name="T3" fmla="*/ 2843 h 6457"/>
                <a:gd name="T4" fmla="*/ 11 w 6459"/>
                <a:gd name="T5" fmla="*/ 3527 h 6457"/>
                <a:gd name="T6" fmla="*/ 134 w 6459"/>
                <a:gd name="T7" fmla="*/ 3746 h 6457"/>
                <a:gd name="T8" fmla="*/ 362 w 6459"/>
                <a:gd name="T9" fmla="*/ 3862 h 6457"/>
                <a:gd name="T10" fmla="*/ 852 w 6459"/>
                <a:gd name="T11" fmla="*/ 4302 h 6457"/>
                <a:gd name="T12" fmla="*/ 658 w 6459"/>
                <a:gd name="T13" fmla="*/ 4855 h 6457"/>
                <a:gd name="T14" fmla="*/ 641 w 6459"/>
                <a:gd name="T15" fmla="*/ 5105 h 6457"/>
                <a:gd name="T16" fmla="*/ 1066 w 6459"/>
                <a:gd name="T17" fmla="*/ 5631 h 6457"/>
                <a:gd name="T18" fmla="*/ 1290 w 6459"/>
                <a:gd name="T19" fmla="*/ 5754 h 6457"/>
                <a:gd name="T20" fmla="*/ 1541 w 6459"/>
                <a:gd name="T21" fmla="*/ 5732 h 6457"/>
                <a:gd name="T22" fmla="*/ 2118 w 6459"/>
                <a:gd name="T23" fmla="*/ 5582 h 6457"/>
                <a:gd name="T24" fmla="*/ 2530 w 6459"/>
                <a:gd name="T25" fmla="*/ 6100 h 6457"/>
                <a:gd name="T26" fmla="*/ 2650 w 6459"/>
                <a:gd name="T27" fmla="*/ 6324 h 6457"/>
                <a:gd name="T28" fmla="*/ 2873 w 6459"/>
                <a:gd name="T29" fmla="*/ 6444 h 6457"/>
                <a:gd name="T30" fmla="*/ 3556 w 6459"/>
                <a:gd name="T31" fmla="*/ 6429 h 6457"/>
                <a:gd name="T32" fmla="*/ 3756 w 6459"/>
                <a:gd name="T33" fmla="*/ 6278 h 6457"/>
                <a:gd name="T34" fmla="*/ 3919 w 6459"/>
                <a:gd name="T35" fmla="*/ 5746 h 6457"/>
                <a:gd name="T36" fmla="*/ 4432 w 6459"/>
                <a:gd name="T37" fmla="*/ 5551 h 6457"/>
                <a:gd name="T38" fmla="*/ 4932 w 6459"/>
                <a:gd name="T39" fmla="*/ 5797 h 6457"/>
                <a:gd name="T40" fmla="*/ 5182 w 6459"/>
                <a:gd name="T41" fmla="*/ 5779 h 6457"/>
                <a:gd name="T42" fmla="*/ 5692 w 6459"/>
                <a:gd name="T43" fmla="*/ 5326 h 6457"/>
                <a:gd name="T44" fmla="*/ 5782 w 6459"/>
                <a:gd name="T45" fmla="*/ 5090 h 6457"/>
                <a:gd name="T46" fmla="*/ 5726 w 6459"/>
                <a:gd name="T47" fmla="*/ 4843 h 6457"/>
                <a:gd name="T48" fmla="*/ 5674 w 6459"/>
                <a:gd name="T49" fmla="*/ 4211 h 6457"/>
                <a:gd name="T50" fmla="*/ 6161 w 6459"/>
                <a:gd name="T51" fmla="*/ 3883 h 6457"/>
                <a:gd name="T52" fmla="*/ 6365 w 6459"/>
                <a:gd name="T53" fmla="*/ 3735 h 6457"/>
                <a:gd name="T54" fmla="*/ 6452 w 6459"/>
                <a:gd name="T55" fmla="*/ 3495 h 6457"/>
                <a:gd name="T56" fmla="*/ 6408 w 6459"/>
                <a:gd name="T57" fmla="*/ 2820 h 6457"/>
                <a:gd name="T58" fmla="*/ 6230 w 6459"/>
                <a:gd name="T59" fmla="*/ 2641 h 6457"/>
                <a:gd name="T60" fmla="*/ 5747 w 6459"/>
                <a:gd name="T61" fmla="*/ 2396 h 6457"/>
                <a:gd name="T62" fmla="*/ 5730 w 6459"/>
                <a:gd name="T63" fmla="*/ 1725 h 6457"/>
                <a:gd name="T64" fmla="*/ 5827 w 6459"/>
                <a:gd name="T65" fmla="*/ 1487 h 6457"/>
                <a:gd name="T66" fmla="*/ 5776 w 6459"/>
                <a:gd name="T67" fmla="*/ 1241 h 6457"/>
                <a:gd name="T68" fmla="*/ 5298 w 6459"/>
                <a:gd name="T69" fmla="*/ 752 h 6457"/>
                <a:gd name="T70" fmla="*/ 5053 w 6459"/>
                <a:gd name="T71" fmla="*/ 695 h 6457"/>
                <a:gd name="T72" fmla="*/ 4813 w 6459"/>
                <a:gd name="T73" fmla="*/ 786 h 6457"/>
                <a:gd name="T74" fmla="*/ 4129 w 6459"/>
                <a:gd name="T75" fmla="*/ 726 h 6457"/>
                <a:gd name="T76" fmla="*/ 3890 w 6459"/>
                <a:gd name="T77" fmla="*/ 243 h 6457"/>
                <a:gd name="T78" fmla="*/ 3716 w 6459"/>
                <a:gd name="T79" fmla="*/ 62 h 6457"/>
                <a:gd name="T80" fmla="*/ 3041 w 6459"/>
                <a:gd name="T81" fmla="*/ 0 h 6457"/>
                <a:gd name="T82" fmla="*/ 2799 w 6459"/>
                <a:gd name="T83" fmla="*/ 83 h 6457"/>
                <a:gd name="T84" fmla="*/ 2646 w 6459"/>
                <a:gd name="T85" fmla="*/ 283 h 6457"/>
                <a:gd name="T86" fmla="*/ 2289 w 6459"/>
                <a:gd name="T87" fmla="*/ 751 h 6457"/>
                <a:gd name="T88" fmla="*/ 1657 w 6459"/>
                <a:gd name="T89" fmla="*/ 710 h 6457"/>
                <a:gd name="T90" fmla="*/ 1411 w 6459"/>
                <a:gd name="T91" fmla="*/ 648 h 6457"/>
                <a:gd name="T92" fmla="*/ 1174 w 6459"/>
                <a:gd name="T93" fmla="*/ 732 h 6457"/>
                <a:gd name="T94" fmla="*/ 707 w 6459"/>
                <a:gd name="T95" fmla="*/ 1234 h 6457"/>
                <a:gd name="T96" fmla="*/ 684 w 6459"/>
                <a:gd name="T97" fmla="*/ 1484 h 6457"/>
                <a:gd name="T98" fmla="*/ 916 w 6459"/>
                <a:gd name="T99" fmla="*/ 1980 h 6457"/>
                <a:gd name="T100" fmla="*/ 716 w 6459"/>
                <a:gd name="T101" fmla="*/ 2480 h 6457"/>
                <a:gd name="T102" fmla="*/ 3805 w 6459"/>
                <a:gd name="T103" fmla="*/ 2196 h 6457"/>
                <a:gd name="T104" fmla="*/ 4287 w 6459"/>
                <a:gd name="T105" fmla="*/ 2716 h 6457"/>
                <a:gd name="T106" fmla="*/ 4370 w 6459"/>
                <a:gd name="T107" fmla="*/ 3449 h 6457"/>
                <a:gd name="T108" fmla="*/ 4008 w 6459"/>
                <a:gd name="T109" fmla="*/ 4065 h 6457"/>
                <a:gd name="T110" fmla="*/ 3347 w 6459"/>
                <a:gd name="T111" fmla="*/ 4351 h 6457"/>
                <a:gd name="T112" fmla="*/ 2635 w 6459"/>
                <a:gd name="T113" fmla="*/ 4182 h 6457"/>
                <a:gd name="T114" fmla="*/ 2177 w 6459"/>
                <a:gd name="T115" fmla="*/ 3639 h 6457"/>
                <a:gd name="T116" fmla="*/ 2131 w 6459"/>
                <a:gd name="T117" fmla="*/ 2902 h 6457"/>
                <a:gd name="T118" fmla="*/ 2521 w 6459"/>
                <a:gd name="T119" fmla="*/ 2305 h 6457"/>
                <a:gd name="T120" fmla="*/ 3198 w 6459"/>
                <a:gd name="T121" fmla="*/ 2051 h 6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59" h="6457">
                  <a:moveTo>
                    <a:pt x="398" y="2551"/>
                  </a:moveTo>
                  <a:lnTo>
                    <a:pt x="377" y="2554"/>
                  </a:lnTo>
                  <a:lnTo>
                    <a:pt x="357" y="2557"/>
                  </a:lnTo>
                  <a:lnTo>
                    <a:pt x="337" y="2562"/>
                  </a:lnTo>
                  <a:lnTo>
                    <a:pt x="318" y="2567"/>
                  </a:lnTo>
                  <a:lnTo>
                    <a:pt x="298" y="2574"/>
                  </a:lnTo>
                  <a:lnTo>
                    <a:pt x="280" y="2581"/>
                  </a:lnTo>
                  <a:lnTo>
                    <a:pt x="262" y="2589"/>
                  </a:lnTo>
                  <a:lnTo>
                    <a:pt x="244" y="2597"/>
                  </a:lnTo>
                  <a:lnTo>
                    <a:pt x="227" y="2606"/>
                  </a:lnTo>
                  <a:lnTo>
                    <a:pt x="210" y="2616"/>
                  </a:lnTo>
                  <a:lnTo>
                    <a:pt x="193" y="2628"/>
                  </a:lnTo>
                  <a:lnTo>
                    <a:pt x="177" y="2639"/>
                  </a:lnTo>
                  <a:lnTo>
                    <a:pt x="162" y="2651"/>
                  </a:lnTo>
                  <a:lnTo>
                    <a:pt x="147" y="2664"/>
                  </a:lnTo>
                  <a:lnTo>
                    <a:pt x="133" y="2678"/>
                  </a:lnTo>
                  <a:lnTo>
                    <a:pt x="120" y="2692"/>
                  </a:lnTo>
                  <a:lnTo>
                    <a:pt x="106" y="2707"/>
                  </a:lnTo>
                  <a:lnTo>
                    <a:pt x="94" y="2723"/>
                  </a:lnTo>
                  <a:lnTo>
                    <a:pt x="83" y="2738"/>
                  </a:lnTo>
                  <a:lnTo>
                    <a:pt x="73" y="2754"/>
                  </a:lnTo>
                  <a:lnTo>
                    <a:pt x="63" y="2772"/>
                  </a:lnTo>
                  <a:lnTo>
                    <a:pt x="53" y="2789"/>
                  </a:lnTo>
                  <a:lnTo>
                    <a:pt x="44" y="2806"/>
                  </a:lnTo>
                  <a:lnTo>
                    <a:pt x="37" y="2825"/>
                  </a:lnTo>
                  <a:lnTo>
                    <a:pt x="30" y="2843"/>
                  </a:lnTo>
                  <a:lnTo>
                    <a:pt x="24" y="2862"/>
                  </a:lnTo>
                  <a:lnTo>
                    <a:pt x="19" y="2882"/>
                  </a:lnTo>
                  <a:lnTo>
                    <a:pt x="14" y="2901"/>
                  </a:lnTo>
                  <a:lnTo>
                    <a:pt x="11" y="2921"/>
                  </a:lnTo>
                  <a:lnTo>
                    <a:pt x="8" y="2941"/>
                  </a:lnTo>
                  <a:lnTo>
                    <a:pt x="6" y="2961"/>
                  </a:lnTo>
                  <a:lnTo>
                    <a:pt x="5" y="2983"/>
                  </a:lnTo>
                  <a:lnTo>
                    <a:pt x="0" y="3426"/>
                  </a:lnTo>
                  <a:lnTo>
                    <a:pt x="0" y="3446"/>
                  </a:lnTo>
                  <a:lnTo>
                    <a:pt x="1" y="3466"/>
                  </a:lnTo>
                  <a:lnTo>
                    <a:pt x="3" y="3487"/>
                  </a:lnTo>
                  <a:lnTo>
                    <a:pt x="6" y="3507"/>
                  </a:lnTo>
                  <a:lnTo>
                    <a:pt x="11" y="3527"/>
                  </a:lnTo>
                  <a:lnTo>
                    <a:pt x="16" y="3546"/>
                  </a:lnTo>
                  <a:lnTo>
                    <a:pt x="21" y="3565"/>
                  </a:lnTo>
                  <a:lnTo>
                    <a:pt x="28" y="3584"/>
                  </a:lnTo>
                  <a:lnTo>
                    <a:pt x="35" y="3602"/>
                  </a:lnTo>
                  <a:lnTo>
                    <a:pt x="43" y="3620"/>
                  </a:lnTo>
                  <a:lnTo>
                    <a:pt x="51" y="3638"/>
                  </a:lnTo>
                  <a:lnTo>
                    <a:pt x="62" y="3655"/>
                  </a:lnTo>
                  <a:lnTo>
                    <a:pt x="72" y="3671"/>
                  </a:lnTo>
                  <a:lnTo>
                    <a:pt x="83" y="3688"/>
                  </a:lnTo>
                  <a:lnTo>
                    <a:pt x="94" y="3703"/>
                  </a:lnTo>
                  <a:lnTo>
                    <a:pt x="107" y="3718"/>
                  </a:lnTo>
                  <a:lnTo>
                    <a:pt x="121" y="3733"/>
                  </a:lnTo>
                  <a:lnTo>
                    <a:pt x="134" y="3746"/>
                  </a:lnTo>
                  <a:lnTo>
                    <a:pt x="148" y="3759"/>
                  </a:lnTo>
                  <a:lnTo>
                    <a:pt x="164" y="3773"/>
                  </a:lnTo>
                  <a:lnTo>
                    <a:pt x="179" y="3785"/>
                  </a:lnTo>
                  <a:lnTo>
                    <a:pt x="195" y="3796"/>
                  </a:lnTo>
                  <a:lnTo>
                    <a:pt x="212" y="3806"/>
                  </a:lnTo>
                  <a:lnTo>
                    <a:pt x="229" y="3815"/>
                  </a:lnTo>
                  <a:lnTo>
                    <a:pt x="246" y="3825"/>
                  </a:lnTo>
                  <a:lnTo>
                    <a:pt x="265" y="3833"/>
                  </a:lnTo>
                  <a:lnTo>
                    <a:pt x="283" y="3841"/>
                  </a:lnTo>
                  <a:lnTo>
                    <a:pt x="302" y="3847"/>
                  </a:lnTo>
                  <a:lnTo>
                    <a:pt x="322" y="3853"/>
                  </a:lnTo>
                  <a:lnTo>
                    <a:pt x="341" y="3858"/>
                  </a:lnTo>
                  <a:lnTo>
                    <a:pt x="362" y="3862"/>
                  </a:lnTo>
                  <a:lnTo>
                    <a:pt x="382" y="3865"/>
                  </a:lnTo>
                  <a:lnTo>
                    <a:pt x="707" y="3907"/>
                  </a:lnTo>
                  <a:lnTo>
                    <a:pt x="719" y="3944"/>
                  </a:lnTo>
                  <a:lnTo>
                    <a:pt x="729" y="3981"/>
                  </a:lnTo>
                  <a:lnTo>
                    <a:pt x="741" y="4017"/>
                  </a:lnTo>
                  <a:lnTo>
                    <a:pt x="753" y="4054"/>
                  </a:lnTo>
                  <a:lnTo>
                    <a:pt x="766" y="4090"/>
                  </a:lnTo>
                  <a:lnTo>
                    <a:pt x="779" y="4126"/>
                  </a:lnTo>
                  <a:lnTo>
                    <a:pt x="792" y="4161"/>
                  </a:lnTo>
                  <a:lnTo>
                    <a:pt x="806" y="4197"/>
                  </a:lnTo>
                  <a:lnTo>
                    <a:pt x="821" y="4233"/>
                  </a:lnTo>
                  <a:lnTo>
                    <a:pt x="836" y="4267"/>
                  </a:lnTo>
                  <a:lnTo>
                    <a:pt x="852" y="4302"/>
                  </a:lnTo>
                  <a:lnTo>
                    <a:pt x="869" y="4337"/>
                  </a:lnTo>
                  <a:lnTo>
                    <a:pt x="885" y="4371"/>
                  </a:lnTo>
                  <a:lnTo>
                    <a:pt x="902" y="4405"/>
                  </a:lnTo>
                  <a:lnTo>
                    <a:pt x="921" y="4439"/>
                  </a:lnTo>
                  <a:lnTo>
                    <a:pt x="939" y="4472"/>
                  </a:lnTo>
                  <a:lnTo>
                    <a:pt x="729" y="4732"/>
                  </a:lnTo>
                  <a:lnTo>
                    <a:pt x="717" y="4748"/>
                  </a:lnTo>
                  <a:lnTo>
                    <a:pt x="704" y="4765"/>
                  </a:lnTo>
                  <a:lnTo>
                    <a:pt x="693" y="4783"/>
                  </a:lnTo>
                  <a:lnTo>
                    <a:pt x="683" y="4800"/>
                  </a:lnTo>
                  <a:lnTo>
                    <a:pt x="674" y="4818"/>
                  </a:lnTo>
                  <a:lnTo>
                    <a:pt x="666" y="4837"/>
                  </a:lnTo>
                  <a:lnTo>
                    <a:pt x="658" y="4855"/>
                  </a:lnTo>
                  <a:lnTo>
                    <a:pt x="652" y="4873"/>
                  </a:lnTo>
                  <a:lnTo>
                    <a:pt x="646" y="4893"/>
                  </a:lnTo>
                  <a:lnTo>
                    <a:pt x="641" y="4911"/>
                  </a:lnTo>
                  <a:lnTo>
                    <a:pt x="638" y="4931"/>
                  </a:lnTo>
                  <a:lnTo>
                    <a:pt x="635" y="4950"/>
                  </a:lnTo>
                  <a:lnTo>
                    <a:pt x="632" y="4969"/>
                  </a:lnTo>
                  <a:lnTo>
                    <a:pt x="631" y="4989"/>
                  </a:lnTo>
                  <a:lnTo>
                    <a:pt x="631" y="5008"/>
                  </a:lnTo>
                  <a:lnTo>
                    <a:pt x="631" y="5028"/>
                  </a:lnTo>
                  <a:lnTo>
                    <a:pt x="632" y="5047"/>
                  </a:lnTo>
                  <a:lnTo>
                    <a:pt x="635" y="5066"/>
                  </a:lnTo>
                  <a:lnTo>
                    <a:pt x="637" y="5086"/>
                  </a:lnTo>
                  <a:lnTo>
                    <a:pt x="641" y="5105"/>
                  </a:lnTo>
                  <a:lnTo>
                    <a:pt x="646" y="5124"/>
                  </a:lnTo>
                  <a:lnTo>
                    <a:pt x="651" y="5143"/>
                  </a:lnTo>
                  <a:lnTo>
                    <a:pt x="658" y="5161"/>
                  </a:lnTo>
                  <a:lnTo>
                    <a:pt x="666" y="5180"/>
                  </a:lnTo>
                  <a:lnTo>
                    <a:pt x="674" y="5198"/>
                  </a:lnTo>
                  <a:lnTo>
                    <a:pt x="683" y="5215"/>
                  </a:lnTo>
                  <a:lnTo>
                    <a:pt x="693" y="5233"/>
                  </a:lnTo>
                  <a:lnTo>
                    <a:pt x="703" y="5250"/>
                  </a:lnTo>
                  <a:lnTo>
                    <a:pt x="716" y="5266"/>
                  </a:lnTo>
                  <a:lnTo>
                    <a:pt x="728" y="5283"/>
                  </a:lnTo>
                  <a:lnTo>
                    <a:pt x="741" y="5298"/>
                  </a:lnTo>
                  <a:lnTo>
                    <a:pt x="755" y="5313"/>
                  </a:lnTo>
                  <a:lnTo>
                    <a:pt x="1066" y="5631"/>
                  </a:lnTo>
                  <a:lnTo>
                    <a:pt x="1080" y="5645"/>
                  </a:lnTo>
                  <a:lnTo>
                    <a:pt x="1095" y="5658"/>
                  </a:lnTo>
                  <a:lnTo>
                    <a:pt x="1111" y="5671"/>
                  </a:lnTo>
                  <a:lnTo>
                    <a:pt x="1128" y="5684"/>
                  </a:lnTo>
                  <a:lnTo>
                    <a:pt x="1144" y="5695"/>
                  </a:lnTo>
                  <a:lnTo>
                    <a:pt x="1161" y="5705"/>
                  </a:lnTo>
                  <a:lnTo>
                    <a:pt x="1179" y="5714"/>
                  </a:lnTo>
                  <a:lnTo>
                    <a:pt x="1197" y="5723"/>
                  </a:lnTo>
                  <a:lnTo>
                    <a:pt x="1214" y="5731"/>
                  </a:lnTo>
                  <a:lnTo>
                    <a:pt x="1234" y="5738"/>
                  </a:lnTo>
                  <a:lnTo>
                    <a:pt x="1252" y="5744"/>
                  </a:lnTo>
                  <a:lnTo>
                    <a:pt x="1271" y="5749"/>
                  </a:lnTo>
                  <a:lnTo>
                    <a:pt x="1290" y="5754"/>
                  </a:lnTo>
                  <a:lnTo>
                    <a:pt x="1309" y="5757"/>
                  </a:lnTo>
                  <a:lnTo>
                    <a:pt x="1329" y="5760"/>
                  </a:lnTo>
                  <a:lnTo>
                    <a:pt x="1348" y="5761"/>
                  </a:lnTo>
                  <a:lnTo>
                    <a:pt x="1367" y="5762"/>
                  </a:lnTo>
                  <a:lnTo>
                    <a:pt x="1387" y="5762"/>
                  </a:lnTo>
                  <a:lnTo>
                    <a:pt x="1406" y="5761"/>
                  </a:lnTo>
                  <a:lnTo>
                    <a:pt x="1426" y="5760"/>
                  </a:lnTo>
                  <a:lnTo>
                    <a:pt x="1445" y="5757"/>
                  </a:lnTo>
                  <a:lnTo>
                    <a:pt x="1464" y="5754"/>
                  </a:lnTo>
                  <a:lnTo>
                    <a:pt x="1484" y="5750"/>
                  </a:lnTo>
                  <a:lnTo>
                    <a:pt x="1503" y="5745"/>
                  </a:lnTo>
                  <a:lnTo>
                    <a:pt x="1522" y="5739"/>
                  </a:lnTo>
                  <a:lnTo>
                    <a:pt x="1541" y="5732"/>
                  </a:lnTo>
                  <a:lnTo>
                    <a:pt x="1559" y="5723"/>
                  </a:lnTo>
                  <a:lnTo>
                    <a:pt x="1577" y="5714"/>
                  </a:lnTo>
                  <a:lnTo>
                    <a:pt x="1595" y="5705"/>
                  </a:lnTo>
                  <a:lnTo>
                    <a:pt x="1612" y="5695"/>
                  </a:lnTo>
                  <a:lnTo>
                    <a:pt x="1630" y="5683"/>
                  </a:lnTo>
                  <a:lnTo>
                    <a:pt x="1646" y="5670"/>
                  </a:lnTo>
                  <a:lnTo>
                    <a:pt x="1907" y="5469"/>
                  </a:lnTo>
                  <a:lnTo>
                    <a:pt x="1942" y="5490"/>
                  </a:lnTo>
                  <a:lnTo>
                    <a:pt x="1977" y="5509"/>
                  </a:lnTo>
                  <a:lnTo>
                    <a:pt x="2012" y="5527"/>
                  </a:lnTo>
                  <a:lnTo>
                    <a:pt x="2047" y="5546"/>
                  </a:lnTo>
                  <a:lnTo>
                    <a:pt x="2083" y="5564"/>
                  </a:lnTo>
                  <a:lnTo>
                    <a:pt x="2118" y="5582"/>
                  </a:lnTo>
                  <a:lnTo>
                    <a:pt x="2154" y="5598"/>
                  </a:lnTo>
                  <a:lnTo>
                    <a:pt x="2191" y="5614"/>
                  </a:lnTo>
                  <a:lnTo>
                    <a:pt x="2228" y="5631"/>
                  </a:lnTo>
                  <a:lnTo>
                    <a:pt x="2264" y="5645"/>
                  </a:lnTo>
                  <a:lnTo>
                    <a:pt x="2301" y="5660"/>
                  </a:lnTo>
                  <a:lnTo>
                    <a:pt x="2338" y="5673"/>
                  </a:lnTo>
                  <a:lnTo>
                    <a:pt x="2376" y="5687"/>
                  </a:lnTo>
                  <a:lnTo>
                    <a:pt x="2413" y="5700"/>
                  </a:lnTo>
                  <a:lnTo>
                    <a:pt x="2451" y="5712"/>
                  </a:lnTo>
                  <a:lnTo>
                    <a:pt x="2489" y="5723"/>
                  </a:lnTo>
                  <a:lnTo>
                    <a:pt x="2523" y="6059"/>
                  </a:lnTo>
                  <a:lnTo>
                    <a:pt x="2527" y="6079"/>
                  </a:lnTo>
                  <a:lnTo>
                    <a:pt x="2530" y="6100"/>
                  </a:lnTo>
                  <a:lnTo>
                    <a:pt x="2535" y="6120"/>
                  </a:lnTo>
                  <a:lnTo>
                    <a:pt x="2540" y="6140"/>
                  </a:lnTo>
                  <a:lnTo>
                    <a:pt x="2546" y="6159"/>
                  </a:lnTo>
                  <a:lnTo>
                    <a:pt x="2553" y="6177"/>
                  </a:lnTo>
                  <a:lnTo>
                    <a:pt x="2561" y="6196"/>
                  </a:lnTo>
                  <a:lnTo>
                    <a:pt x="2569" y="6213"/>
                  </a:lnTo>
                  <a:lnTo>
                    <a:pt x="2579" y="6230"/>
                  </a:lnTo>
                  <a:lnTo>
                    <a:pt x="2589" y="6248"/>
                  </a:lnTo>
                  <a:lnTo>
                    <a:pt x="2600" y="6264"/>
                  </a:lnTo>
                  <a:lnTo>
                    <a:pt x="2611" y="6280"/>
                  </a:lnTo>
                  <a:lnTo>
                    <a:pt x="2623" y="6296"/>
                  </a:lnTo>
                  <a:lnTo>
                    <a:pt x="2637" y="6310"/>
                  </a:lnTo>
                  <a:lnTo>
                    <a:pt x="2650" y="6324"/>
                  </a:lnTo>
                  <a:lnTo>
                    <a:pt x="2664" y="6338"/>
                  </a:lnTo>
                  <a:lnTo>
                    <a:pt x="2680" y="6351"/>
                  </a:lnTo>
                  <a:lnTo>
                    <a:pt x="2695" y="6363"/>
                  </a:lnTo>
                  <a:lnTo>
                    <a:pt x="2710" y="6374"/>
                  </a:lnTo>
                  <a:lnTo>
                    <a:pt x="2726" y="6385"/>
                  </a:lnTo>
                  <a:lnTo>
                    <a:pt x="2744" y="6395"/>
                  </a:lnTo>
                  <a:lnTo>
                    <a:pt x="2761" y="6404"/>
                  </a:lnTo>
                  <a:lnTo>
                    <a:pt x="2779" y="6413"/>
                  </a:lnTo>
                  <a:lnTo>
                    <a:pt x="2797" y="6420"/>
                  </a:lnTo>
                  <a:lnTo>
                    <a:pt x="2815" y="6427"/>
                  </a:lnTo>
                  <a:lnTo>
                    <a:pt x="2835" y="6434"/>
                  </a:lnTo>
                  <a:lnTo>
                    <a:pt x="2854" y="6439"/>
                  </a:lnTo>
                  <a:lnTo>
                    <a:pt x="2873" y="6444"/>
                  </a:lnTo>
                  <a:lnTo>
                    <a:pt x="2893" y="6447"/>
                  </a:lnTo>
                  <a:lnTo>
                    <a:pt x="2913" y="6450"/>
                  </a:lnTo>
                  <a:lnTo>
                    <a:pt x="2934" y="6451"/>
                  </a:lnTo>
                  <a:lnTo>
                    <a:pt x="2955" y="6452"/>
                  </a:lnTo>
                  <a:lnTo>
                    <a:pt x="3398" y="6457"/>
                  </a:lnTo>
                  <a:lnTo>
                    <a:pt x="3418" y="6457"/>
                  </a:lnTo>
                  <a:lnTo>
                    <a:pt x="3439" y="6456"/>
                  </a:lnTo>
                  <a:lnTo>
                    <a:pt x="3459" y="6454"/>
                  </a:lnTo>
                  <a:lnTo>
                    <a:pt x="3479" y="6451"/>
                  </a:lnTo>
                  <a:lnTo>
                    <a:pt x="3499" y="6447"/>
                  </a:lnTo>
                  <a:lnTo>
                    <a:pt x="3518" y="6442"/>
                  </a:lnTo>
                  <a:lnTo>
                    <a:pt x="3538" y="6437"/>
                  </a:lnTo>
                  <a:lnTo>
                    <a:pt x="3556" y="6429"/>
                  </a:lnTo>
                  <a:lnTo>
                    <a:pt x="3574" y="6422"/>
                  </a:lnTo>
                  <a:lnTo>
                    <a:pt x="3593" y="6414"/>
                  </a:lnTo>
                  <a:lnTo>
                    <a:pt x="3610" y="6406"/>
                  </a:lnTo>
                  <a:lnTo>
                    <a:pt x="3627" y="6396"/>
                  </a:lnTo>
                  <a:lnTo>
                    <a:pt x="3644" y="6386"/>
                  </a:lnTo>
                  <a:lnTo>
                    <a:pt x="3660" y="6374"/>
                  </a:lnTo>
                  <a:lnTo>
                    <a:pt x="3675" y="6362"/>
                  </a:lnTo>
                  <a:lnTo>
                    <a:pt x="3691" y="6350"/>
                  </a:lnTo>
                  <a:lnTo>
                    <a:pt x="3705" y="6337"/>
                  </a:lnTo>
                  <a:lnTo>
                    <a:pt x="3718" y="6323"/>
                  </a:lnTo>
                  <a:lnTo>
                    <a:pt x="3731" y="6309"/>
                  </a:lnTo>
                  <a:lnTo>
                    <a:pt x="3745" y="6294"/>
                  </a:lnTo>
                  <a:lnTo>
                    <a:pt x="3756" y="6278"/>
                  </a:lnTo>
                  <a:lnTo>
                    <a:pt x="3767" y="6262"/>
                  </a:lnTo>
                  <a:lnTo>
                    <a:pt x="3778" y="6246"/>
                  </a:lnTo>
                  <a:lnTo>
                    <a:pt x="3788" y="6228"/>
                  </a:lnTo>
                  <a:lnTo>
                    <a:pt x="3797" y="6211"/>
                  </a:lnTo>
                  <a:lnTo>
                    <a:pt x="3805" y="6193"/>
                  </a:lnTo>
                  <a:lnTo>
                    <a:pt x="3813" y="6174"/>
                  </a:lnTo>
                  <a:lnTo>
                    <a:pt x="3819" y="6155"/>
                  </a:lnTo>
                  <a:lnTo>
                    <a:pt x="3825" y="6136"/>
                  </a:lnTo>
                  <a:lnTo>
                    <a:pt x="3830" y="6116"/>
                  </a:lnTo>
                  <a:lnTo>
                    <a:pt x="3834" y="6096"/>
                  </a:lnTo>
                  <a:lnTo>
                    <a:pt x="3838" y="6075"/>
                  </a:lnTo>
                  <a:lnTo>
                    <a:pt x="3877" y="5756"/>
                  </a:lnTo>
                  <a:lnTo>
                    <a:pt x="3919" y="5746"/>
                  </a:lnTo>
                  <a:lnTo>
                    <a:pt x="3960" y="5735"/>
                  </a:lnTo>
                  <a:lnTo>
                    <a:pt x="4001" y="5723"/>
                  </a:lnTo>
                  <a:lnTo>
                    <a:pt x="4041" y="5710"/>
                  </a:lnTo>
                  <a:lnTo>
                    <a:pt x="4081" y="5698"/>
                  </a:lnTo>
                  <a:lnTo>
                    <a:pt x="4121" y="5684"/>
                  </a:lnTo>
                  <a:lnTo>
                    <a:pt x="4161" y="5669"/>
                  </a:lnTo>
                  <a:lnTo>
                    <a:pt x="4201" y="5654"/>
                  </a:lnTo>
                  <a:lnTo>
                    <a:pt x="4240" y="5639"/>
                  </a:lnTo>
                  <a:lnTo>
                    <a:pt x="4279" y="5622"/>
                  </a:lnTo>
                  <a:lnTo>
                    <a:pt x="4318" y="5605"/>
                  </a:lnTo>
                  <a:lnTo>
                    <a:pt x="4356" y="5588"/>
                  </a:lnTo>
                  <a:lnTo>
                    <a:pt x="4395" y="5569"/>
                  </a:lnTo>
                  <a:lnTo>
                    <a:pt x="4432" y="5551"/>
                  </a:lnTo>
                  <a:lnTo>
                    <a:pt x="4470" y="5532"/>
                  </a:lnTo>
                  <a:lnTo>
                    <a:pt x="4508" y="5511"/>
                  </a:lnTo>
                  <a:lnTo>
                    <a:pt x="4753" y="5709"/>
                  </a:lnTo>
                  <a:lnTo>
                    <a:pt x="4769" y="5721"/>
                  </a:lnTo>
                  <a:lnTo>
                    <a:pt x="4786" y="5734"/>
                  </a:lnTo>
                  <a:lnTo>
                    <a:pt x="4804" y="5745"/>
                  </a:lnTo>
                  <a:lnTo>
                    <a:pt x="4821" y="5755"/>
                  </a:lnTo>
                  <a:lnTo>
                    <a:pt x="4839" y="5764"/>
                  </a:lnTo>
                  <a:lnTo>
                    <a:pt x="4858" y="5772"/>
                  </a:lnTo>
                  <a:lnTo>
                    <a:pt x="4876" y="5779"/>
                  </a:lnTo>
                  <a:lnTo>
                    <a:pt x="4895" y="5786"/>
                  </a:lnTo>
                  <a:lnTo>
                    <a:pt x="4914" y="5792"/>
                  </a:lnTo>
                  <a:lnTo>
                    <a:pt x="4932" y="5797"/>
                  </a:lnTo>
                  <a:lnTo>
                    <a:pt x="4952" y="5801"/>
                  </a:lnTo>
                  <a:lnTo>
                    <a:pt x="4971" y="5804"/>
                  </a:lnTo>
                  <a:lnTo>
                    <a:pt x="4990" y="5806"/>
                  </a:lnTo>
                  <a:lnTo>
                    <a:pt x="5010" y="5807"/>
                  </a:lnTo>
                  <a:lnTo>
                    <a:pt x="5029" y="5807"/>
                  </a:lnTo>
                  <a:lnTo>
                    <a:pt x="5049" y="5807"/>
                  </a:lnTo>
                  <a:lnTo>
                    <a:pt x="5068" y="5806"/>
                  </a:lnTo>
                  <a:lnTo>
                    <a:pt x="5087" y="5804"/>
                  </a:lnTo>
                  <a:lnTo>
                    <a:pt x="5107" y="5801"/>
                  </a:lnTo>
                  <a:lnTo>
                    <a:pt x="5126" y="5797"/>
                  </a:lnTo>
                  <a:lnTo>
                    <a:pt x="5145" y="5792"/>
                  </a:lnTo>
                  <a:lnTo>
                    <a:pt x="5164" y="5787"/>
                  </a:lnTo>
                  <a:lnTo>
                    <a:pt x="5182" y="5779"/>
                  </a:lnTo>
                  <a:lnTo>
                    <a:pt x="5201" y="5772"/>
                  </a:lnTo>
                  <a:lnTo>
                    <a:pt x="5219" y="5764"/>
                  </a:lnTo>
                  <a:lnTo>
                    <a:pt x="5236" y="5755"/>
                  </a:lnTo>
                  <a:lnTo>
                    <a:pt x="5254" y="5745"/>
                  </a:lnTo>
                  <a:lnTo>
                    <a:pt x="5271" y="5735"/>
                  </a:lnTo>
                  <a:lnTo>
                    <a:pt x="5287" y="5723"/>
                  </a:lnTo>
                  <a:lnTo>
                    <a:pt x="5304" y="5710"/>
                  </a:lnTo>
                  <a:lnTo>
                    <a:pt x="5319" y="5697"/>
                  </a:lnTo>
                  <a:lnTo>
                    <a:pt x="5334" y="5683"/>
                  </a:lnTo>
                  <a:lnTo>
                    <a:pt x="5652" y="5373"/>
                  </a:lnTo>
                  <a:lnTo>
                    <a:pt x="5666" y="5358"/>
                  </a:lnTo>
                  <a:lnTo>
                    <a:pt x="5680" y="5343"/>
                  </a:lnTo>
                  <a:lnTo>
                    <a:pt x="5692" y="5326"/>
                  </a:lnTo>
                  <a:lnTo>
                    <a:pt x="5705" y="5310"/>
                  </a:lnTo>
                  <a:lnTo>
                    <a:pt x="5716" y="5294"/>
                  </a:lnTo>
                  <a:lnTo>
                    <a:pt x="5726" y="5276"/>
                  </a:lnTo>
                  <a:lnTo>
                    <a:pt x="5735" y="5259"/>
                  </a:lnTo>
                  <a:lnTo>
                    <a:pt x="5744" y="5241"/>
                  </a:lnTo>
                  <a:lnTo>
                    <a:pt x="5752" y="5223"/>
                  </a:lnTo>
                  <a:lnTo>
                    <a:pt x="5759" y="5205"/>
                  </a:lnTo>
                  <a:lnTo>
                    <a:pt x="5765" y="5186"/>
                  </a:lnTo>
                  <a:lnTo>
                    <a:pt x="5770" y="5167"/>
                  </a:lnTo>
                  <a:lnTo>
                    <a:pt x="5775" y="5148"/>
                  </a:lnTo>
                  <a:lnTo>
                    <a:pt x="5778" y="5129"/>
                  </a:lnTo>
                  <a:lnTo>
                    <a:pt x="5781" y="5109"/>
                  </a:lnTo>
                  <a:lnTo>
                    <a:pt x="5782" y="5090"/>
                  </a:lnTo>
                  <a:lnTo>
                    <a:pt x="5783" y="5070"/>
                  </a:lnTo>
                  <a:lnTo>
                    <a:pt x="5783" y="5051"/>
                  </a:lnTo>
                  <a:lnTo>
                    <a:pt x="5783" y="5032"/>
                  </a:lnTo>
                  <a:lnTo>
                    <a:pt x="5781" y="5012"/>
                  </a:lnTo>
                  <a:lnTo>
                    <a:pt x="5778" y="4993"/>
                  </a:lnTo>
                  <a:lnTo>
                    <a:pt x="5775" y="4973"/>
                  </a:lnTo>
                  <a:lnTo>
                    <a:pt x="5771" y="4954"/>
                  </a:lnTo>
                  <a:lnTo>
                    <a:pt x="5766" y="4935"/>
                  </a:lnTo>
                  <a:lnTo>
                    <a:pt x="5760" y="4916"/>
                  </a:lnTo>
                  <a:lnTo>
                    <a:pt x="5753" y="4898"/>
                  </a:lnTo>
                  <a:lnTo>
                    <a:pt x="5744" y="4879"/>
                  </a:lnTo>
                  <a:lnTo>
                    <a:pt x="5736" y="4861"/>
                  </a:lnTo>
                  <a:lnTo>
                    <a:pt x="5726" y="4843"/>
                  </a:lnTo>
                  <a:lnTo>
                    <a:pt x="5716" y="4825"/>
                  </a:lnTo>
                  <a:lnTo>
                    <a:pt x="5704" y="4808"/>
                  </a:lnTo>
                  <a:lnTo>
                    <a:pt x="5691" y="4792"/>
                  </a:lnTo>
                  <a:lnTo>
                    <a:pt x="5505" y="4548"/>
                  </a:lnTo>
                  <a:lnTo>
                    <a:pt x="5526" y="4512"/>
                  </a:lnTo>
                  <a:lnTo>
                    <a:pt x="5546" y="4476"/>
                  </a:lnTo>
                  <a:lnTo>
                    <a:pt x="5567" y="4439"/>
                  </a:lnTo>
                  <a:lnTo>
                    <a:pt x="5586" y="4401"/>
                  </a:lnTo>
                  <a:lnTo>
                    <a:pt x="5605" y="4364"/>
                  </a:lnTo>
                  <a:lnTo>
                    <a:pt x="5623" y="4327"/>
                  </a:lnTo>
                  <a:lnTo>
                    <a:pt x="5640" y="4289"/>
                  </a:lnTo>
                  <a:lnTo>
                    <a:pt x="5658" y="4250"/>
                  </a:lnTo>
                  <a:lnTo>
                    <a:pt x="5674" y="4211"/>
                  </a:lnTo>
                  <a:lnTo>
                    <a:pt x="5690" y="4172"/>
                  </a:lnTo>
                  <a:lnTo>
                    <a:pt x="5705" y="4134"/>
                  </a:lnTo>
                  <a:lnTo>
                    <a:pt x="5719" y="4095"/>
                  </a:lnTo>
                  <a:lnTo>
                    <a:pt x="5733" y="4055"/>
                  </a:lnTo>
                  <a:lnTo>
                    <a:pt x="5746" y="4015"/>
                  </a:lnTo>
                  <a:lnTo>
                    <a:pt x="5759" y="3976"/>
                  </a:lnTo>
                  <a:lnTo>
                    <a:pt x="5771" y="3935"/>
                  </a:lnTo>
                  <a:lnTo>
                    <a:pt x="6062" y="3905"/>
                  </a:lnTo>
                  <a:lnTo>
                    <a:pt x="6082" y="3903"/>
                  </a:lnTo>
                  <a:lnTo>
                    <a:pt x="6101" y="3899"/>
                  </a:lnTo>
                  <a:lnTo>
                    <a:pt x="6122" y="3895"/>
                  </a:lnTo>
                  <a:lnTo>
                    <a:pt x="6141" y="3890"/>
                  </a:lnTo>
                  <a:lnTo>
                    <a:pt x="6161" y="3883"/>
                  </a:lnTo>
                  <a:lnTo>
                    <a:pt x="6179" y="3877"/>
                  </a:lnTo>
                  <a:lnTo>
                    <a:pt x="6197" y="3868"/>
                  </a:lnTo>
                  <a:lnTo>
                    <a:pt x="6216" y="3859"/>
                  </a:lnTo>
                  <a:lnTo>
                    <a:pt x="6233" y="3850"/>
                  </a:lnTo>
                  <a:lnTo>
                    <a:pt x="6249" y="3840"/>
                  </a:lnTo>
                  <a:lnTo>
                    <a:pt x="6266" y="3830"/>
                  </a:lnTo>
                  <a:lnTo>
                    <a:pt x="6282" y="3817"/>
                  </a:lnTo>
                  <a:lnTo>
                    <a:pt x="6297" y="3805"/>
                  </a:lnTo>
                  <a:lnTo>
                    <a:pt x="6312" y="3793"/>
                  </a:lnTo>
                  <a:lnTo>
                    <a:pt x="6326" y="3779"/>
                  </a:lnTo>
                  <a:lnTo>
                    <a:pt x="6339" y="3764"/>
                  </a:lnTo>
                  <a:lnTo>
                    <a:pt x="6352" y="3750"/>
                  </a:lnTo>
                  <a:lnTo>
                    <a:pt x="6365" y="3735"/>
                  </a:lnTo>
                  <a:lnTo>
                    <a:pt x="6376" y="3718"/>
                  </a:lnTo>
                  <a:lnTo>
                    <a:pt x="6387" y="3702"/>
                  </a:lnTo>
                  <a:lnTo>
                    <a:pt x="6396" y="3686"/>
                  </a:lnTo>
                  <a:lnTo>
                    <a:pt x="6407" y="3668"/>
                  </a:lnTo>
                  <a:lnTo>
                    <a:pt x="6415" y="3651"/>
                  </a:lnTo>
                  <a:lnTo>
                    <a:pt x="6423" y="3633"/>
                  </a:lnTo>
                  <a:lnTo>
                    <a:pt x="6429" y="3614"/>
                  </a:lnTo>
                  <a:lnTo>
                    <a:pt x="6435" y="3595"/>
                  </a:lnTo>
                  <a:lnTo>
                    <a:pt x="6441" y="3576"/>
                  </a:lnTo>
                  <a:lnTo>
                    <a:pt x="6445" y="3556"/>
                  </a:lnTo>
                  <a:lnTo>
                    <a:pt x="6448" y="3536"/>
                  </a:lnTo>
                  <a:lnTo>
                    <a:pt x="6451" y="3515"/>
                  </a:lnTo>
                  <a:lnTo>
                    <a:pt x="6452" y="3495"/>
                  </a:lnTo>
                  <a:lnTo>
                    <a:pt x="6453" y="3475"/>
                  </a:lnTo>
                  <a:lnTo>
                    <a:pt x="6459" y="3032"/>
                  </a:lnTo>
                  <a:lnTo>
                    <a:pt x="6459" y="3010"/>
                  </a:lnTo>
                  <a:lnTo>
                    <a:pt x="6458" y="2990"/>
                  </a:lnTo>
                  <a:lnTo>
                    <a:pt x="6455" y="2970"/>
                  </a:lnTo>
                  <a:lnTo>
                    <a:pt x="6452" y="2950"/>
                  </a:lnTo>
                  <a:lnTo>
                    <a:pt x="6448" y="2930"/>
                  </a:lnTo>
                  <a:lnTo>
                    <a:pt x="6443" y="2910"/>
                  </a:lnTo>
                  <a:lnTo>
                    <a:pt x="6438" y="2892"/>
                  </a:lnTo>
                  <a:lnTo>
                    <a:pt x="6432" y="2873"/>
                  </a:lnTo>
                  <a:lnTo>
                    <a:pt x="6424" y="2854"/>
                  </a:lnTo>
                  <a:lnTo>
                    <a:pt x="6416" y="2837"/>
                  </a:lnTo>
                  <a:lnTo>
                    <a:pt x="6408" y="2820"/>
                  </a:lnTo>
                  <a:lnTo>
                    <a:pt x="6397" y="2802"/>
                  </a:lnTo>
                  <a:lnTo>
                    <a:pt x="6387" y="2786"/>
                  </a:lnTo>
                  <a:lnTo>
                    <a:pt x="6376" y="2770"/>
                  </a:lnTo>
                  <a:lnTo>
                    <a:pt x="6365" y="2754"/>
                  </a:lnTo>
                  <a:lnTo>
                    <a:pt x="6351" y="2739"/>
                  </a:lnTo>
                  <a:lnTo>
                    <a:pt x="6339" y="2725"/>
                  </a:lnTo>
                  <a:lnTo>
                    <a:pt x="6325" y="2710"/>
                  </a:lnTo>
                  <a:lnTo>
                    <a:pt x="6311" y="2697"/>
                  </a:lnTo>
                  <a:lnTo>
                    <a:pt x="6295" y="2685"/>
                  </a:lnTo>
                  <a:lnTo>
                    <a:pt x="6280" y="2673"/>
                  </a:lnTo>
                  <a:lnTo>
                    <a:pt x="6264" y="2661"/>
                  </a:lnTo>
                  <a:lnTo>
                    <a:pt x="6247" y="2651"/>
                  </a:lnTo>
                  <a:lnTo>
                    <a:pt x="6230" y="2641"/>
                  </a:lnTo>
                  <a:lnTo>
                    <a:pt x="6213" y="2632"/>
                  </a:lnTo>
                  <a:lnTo>
                    <a:pt x="6194" y="2624"/>
                  </a:lnTo>
                  <a:lnTo>
                    <a:pt x="6176" y="2616"/>
                  </a:lnTo>
                  <a:lnTo>
                    <a:pt x="6157" y="2609"/>
                  </a:lnTo>
                  <a:lnTo>
                    <a:pt x="6137" y="2604"/>
                  </a:lnTo>
                  <a:lnTo>
                    <a:pt x="6118" y="2599"/>
                  </a:lnTo>
                  <a:lnTo>
                    <a:pt x="6097" y="2595"/>
                  </a:lnTo>
                  <a:lnTo>
                    <a:pt x="6077" y="2592"/>
                  </a:lnTo>
                  <a:lnTo>
                    <a:pt x="5793" y="2555"/>
                  </a:lnTo>
                  <a:lnTo>
                    <a:pt x="5783" y="2515"/>
                  </a:lnTo>
                  <a:lnTo>
                    <a:pt x="5772" y="2476"/>
                  </a:lnTo>
                  <a:lnTo>
                    <a:pt x="5760" y="2436"/>
                  </a:lnTo>
                  <a:lnTo>
                    <a:pt x="5747" y="2396"/>
                  </a:lnTo>
                  <a:lnTo>
                    <a:pt x="5735" y="2357"/>
                  </a:lnTo>
                  <a:lnTo>
                    <a:pt x="5721" y="2319"/>
                  </a:lnTo>
                  <a:lnTo>
                    <a:pt x="5707" y="2280"/>
                  </a:lnTo>
                  <a:lnTo>
                    <a:pt x="5692" y="2241"/>
                  </a:lnTo>
                  <a:lnTo>
                    <a:pt x="5677" y="2202"/>
                  </a:lnTo>
                  <a:lnTo>
                    <a:pt x="5661" y="2164"/>
                  </a:lnTo>
                  <a:lnTo>
                    <a:pt x="5644" y="2127"/>
                  </a:lnTo>
                  <a:lnTo>
                    <a:pt x="5627" y="2089"/>
                  </a:lnTo>
                  <a:lnTo>
                    <a:pt x="5610" y="2052"/>
                  </a:lnTo>
                  <a:lnTo>
                    <a:pt x="5591" y="2015"/>
                  </a:lnTo>
                  <a:lnTo>
                    <a:pt x="5573" y="1979"/>
                  </a:lnTo>
                  <a:lnTo>
                    <a:pt x="5554" y="1942"/>
                  </a:lnTo>
                  <a:lnTo>
                    <a:pt x="5730" y="1725"/>
                  </a:lnTo>
                  <a:lnTo>
                    <a:pt x="5743" y="1708"/>
                  </a:lnTo>
                  <a:lnTo>
                    <a:pt x="5755" y="1692"/>
                  </a:lnTo>
                  <a:lnTo>
                    <a:pt x="5766" y="1675"/>
                  </a:lnTo>
                  <a:lnTo>
                    <a:pt x="5776" y="1656"/>
                  </a:lnTo>
                  <a:lnTo>
                    <a:pt x="5785" y="1639"/>
                  </a:lnTo>
                  <a:lnTo>
                    <a:pt x="5793" y="1621"/>
                  </a:lnTo>
                  <a:lnTo>
                    <a:pt x="5800" y="1602"/>
                  </a:lnTo>
                  <a:lnTo>
                    <a:pt x="5808" y="1584"/>
                  </a:lnTo>
                  <a:lnTo>
                    <a:pt x="5813" y="1565"/>
                  </a:lnTo>
                  <a:lnTo>
                    <a:pt x="5818" y="1545"/>
                  </a:lnTo>
                  <a:lnTo>
                    <a:pt x="5822" y="1526"/>
                  </a:lnTo>
                  <a:lnTo>
                    <a:pt x="5825" y="1506"/>
                  </a:lnTo>
                  <a:lnTo>
                    <a:pt x="5827" y="1487"/>
                  </a:lnTo>
                  <a:lnTo>
                    <a:pt x="5828" y="1468"/>
                  </a:lnTo>
                  <a:lnTo>
                    <a:pt x="5828" y="1448"/>
                  </a:lnTo>
                  <a:lnTo>
                    <a:pt x="5828" y="1429"/>
                  </a:lnTo>
                  <a:lnTo>
                    <a:pt x="5827" y="1409"/>
                  </a:lnTo>
                  <a:lnTo>
                    <a:pt x="5825" y="1390"/>
                  </a:lnTo>
                  <a:lnTo>
                    <a:pt x="5822" y="1371"/>
                  </a:lnTo>
                  <a:lnTo>
                    <a:pt x="5818" y="1352"/>
                  </a:lnTo>
                  <a:lnTo>
                    <a:pt x="5813" y="1333"/>
                  </a:lnTo>
                  <a:lnTo>
                    <a:pt x="5808" y="1315"/>
                  </a:lnTo>
                  <a:lnTo>
                    <a:pt x="5800" y="1295"/>
                  </a:lnTo>
                  <a:lnTo>
                    <a:pt x="5793" y="1277"/>
                  </a:lnTo>
                  <a:lnTo>
                    <a:pt x="5785" y="1259"/>
                  </a:lnTo>
                  <a:lnTo>
                    <a:pt x="5776" y="1241"/>
                  </a:lnTo>
                  <a:lnTo>
                    <a:pt x="5767" y="1224"/>
                  </a:lnTo>
                  <a:lnTo>
                    <a:pt x="5756" y="1207"/>
                  </a:lnTo>
                  <a:lnTo>
                    <a:pt x="5744" y="1191"/>
                  </a:lnTo>
                  <a:lnTo>
                    <a:pt x="5731" y="1175"/>
                  </a:lnTo>
                  <a:lnTo>
                    <a:pt x="5718" y="1158"/>
                  </a:lnTo>
                  <a:lnTo>
                    <a:pt x="5704" y="1143"/>
                  </a:lnTo>
                  <a:lnTo>
                    <a:pt x="5394" y="827"/>
                  </a:lnTo>
                  <a:lnTo>
                    <a:pt x="5379" y="813"/>
                  </a:lnTo>
                  <a:lnTo>
                    <a:pt x="5364" y="798"/>
                  </a:lnTo>
                  <a:lnTo>
                    <a:pt x="5347" y="786"/>
                  </a:lnTo>
                  <a:lnTo>
                    <a:pt x="5331" y="774"/>
                  </a:lnTo>
                  <a:lnTo>
                    <a:pt x="5315" y="763"/>
                  </a:lnTo>
                  <a:lnTo>
                    <a:pt x="5298" y="752"/>
                  </a:lnTo>
                  <a:lnTo>
                    <a:pt x="5280" y="742"/>
                  </a:lnTo>
                  <a:lnTo>
                    <a:pt x="5262" y="734"/>
                  </a:lnTo>
                  <a:lnTo>
                    <a:pt x="5244" y="726"/>
                  </a:lnTo>
                  <a:lnTo>
                    <a:pt x="5226" y="719"/>
                  </a:lnTo>
                  <a:lnTo>
                    <a:pt x="5207" y="713"/>
                  </a:lnTo>
                  <a:lnTo>
                    <a:pt x="5188" y="707"/>
                  </a:lnTo>
                  <a:lnTo>
                    <a:pt x="5169" y="703"/>
                  </a:lnTo>
                  <a:lnTo>
                    <a:pt x="5150" y="700"/>
                  </a:lnTo>
                  <a:lnTo>
                    <a:pt x="5130" y="697"/>
                  </a:lnTo>
                  <a:lnTo>
                    <a:pt x="5111" y="695"/>
                  </a:lnTo>
                  <a:lnTo>
                    <a:pt x="5091" y="694"/>
                  </a:lnTo>
                  <a:lnTo>
                    <a:pt x="5072" y="694"/>
                  </a:lnTo>
                  <a:lnTo>
                    <a:pt x="5053" y="695"/>
                  </a:lnTo>
                  <a:lnTo>
                    <a:pt x="5033" y="697"/>
                  </a:lnTo>
                  <a:lnTo>
                    <a:pt x="5014" y="699"/>
                  </a:lnTo>
                  <a:lnTo>
                    <a:pt x="4994" y="703"/>
                  </a:lnTo>
                  <a:lnTo>
                    <a:pt x="4975" y="707"/>
                  </a:lnTo>
                  <a:lnTo>
                    <a:pt x="4956" y="713"/>
                  </a:lnTo>
                  <a:lnTo>
                    <a:pt x="4937" y="719"/>
                  </a:lnTo>
                  <a:lnTo>
                    <a:pt x="4919" y="726"/>
                  </a:lnTo>
                  <a:lnTo>
                    <a:pt x="4901" y="734"/>
                  </a:lnTo>
                  <a:lnTo>
                    <a:pt x="4882" y="742"/>
                  </a:lnTo>
                  <a:lnTo>
                    <a:pt x="4864" y="752"/>
                  </a:lnTo>
                  <a:lnTo>
                    <a:pt x="4847" y="763"/>
                  </a:lnTo>
                  <a:lnTo>
                    <a:pt x="4829" y="774"/>
                  </a:lnTo>
                  <a:lnTo>
                    <a:pt x="4813" y="786"/>
                  </a:lnTo>
                  <a:lnTo>
                    <a:pt x="4601" y="949"/>
                  </a:lnTo>
                  <a:lnTo>
                    <a:pt x="4563" y="927"/>
                  </a:lnTo>
                  <a:lnTo>
                    <a:pt x="4525" y="905"/>
                  </a:lnTo>
                  <a:lnTo>
                    <a:pt x="4487" y="884"/>
                  </a:lnTo>
                  <a:lnTo>
                    <a:pt x="4449" y="864"/>
                  </a:lnTo>
                  <a:lnTo>
                    <a:pt x="4410" y="844"/>
                  </a:lnTo>
                  <a:lnTo>
                    <a:pt x="4370" y="825"/>
                  </a:lnTo>
                  <a:lnTo>
                    <a:pt x="4331" y="806"/>
                  </a:lnTo>
                  <a:lnTo>
                    <a:pt x="4292" y="789"/>
                  </a:lnTo>
                  <a:lnTo>
                    <a:pt x="4251" y="772"/>
                  </a:lnTo>
                  <a:lnTo>
                    <a:pt x="4211" y="755"/>
                  </a:lnTo>
                  <a:lnTo>
                    <a:pt x="4170" y="740"/>
                  </a:lnTo>
                  <a:lnTo>
                    <a:pt x="4129" y="726"/>
                  </a:lnTo>
                  <a:lnTo>
                    <a:pt x="4089" y="712"/>
                  </a:lnTo>
                  <a:lnTo>
                    <a:pt x="4047" y="697"/>
                  </a:lnTo>
                  <a:lnTo>
                    <a:pt x="4005" y="685"/>
                  </a:lnTo>
                  <a:lnTo>
                    <a:pt x="3963" y="673"/>
                  </a:lnTo>
                  <a:lnTo>
                    <a:pt x="3935" y="397"/>
                  </a:lnTo>
                  <a:lnTo>
                    <a:pt x="3932" y="377"/>
                  </a:lnTo>
                  <a:lnTo>
                    <a:pt x="3929" y="356"/>
                  </a:lnTo>
                  <a:lnTo>
                    <a:pt x="3924" y="337"/>
                  </a:lnTo>
                  <a:lnTo>
                    <a:pt x="3919" y="318"/>
                  </a:lnTo>
                  <a:lnTo>
                    <a:pt x="3913" y="298"/>
                  </a:lnTo>
                  <a:lnTo>
                    <a:pt x="3906" y="280"/>
                  </a:lnTo>
                  <a:lnTo>
                    <a:pt x="3898" y="262"/>
                  </a:lnTo>
                  <a:lnTo>
                    <a:pt x="3890" y="243"/>
                  </a:lnTo>
                  <a:lnTo>
                    <a:pt x="3880" y="226"/>
                  </a:lnTo>
                  <a:lnTo>
                    <a:pt x="3870" y="210"/>
                  </a:lnTo>
                  <a:lnTo>
                    <a:pt x="3859" y="193"/>
                  </a:lnTo>
                  <a:lnTo>
                    <a:pt x="3848" y="177"/>
                  </a:lnTo>
                  <a:lnTo>
                    <a:pt x="3835" y="162"/>
                  </a:lnTo>
                  <a:lnTo>
                    <a:pt x="3822" y="147"/>
                  </a:lnTo>
                  <a:lnTo>
                    <a:pt x="3809" y="133"/>
                  </a:lnTo>
                  <a:lnTo>
                    <a:pt x="3795" y="120"/>
                  </a:lnTo>
                  <a:lnTo>
                    <a:pt x="3780" y="106"/>
                  </a:lnTo>
                  <a:lnTo>
                    <a:pt x="3765" y="94"/>
                  </a:lnTo>
                  <a:lnTo>
                    <a:pt x="3749" y="83"/>
                  </a:lnTo>
                  <a:lnTo>
                    <a:pt x="3732" y="72"/>
                  </a:lnTo>
                  <a:lnTo>
                    <a:pt x="3716" y="62"/>
                  </a:lnTo>
                  <a:lnTo>
                    <a:pt x="3699" y="52"/>
                  </a:lnTo>
                  <a:lnTo>
                    <a:pt x="3680" y="44"/>
                  </a:lnTo>
                  <a:lnTo>
                    <a:pt x="3662" y="36"/>
                  </a:lnTo>
                  <a:lnTo>
                    <a:pt x="3644" y="29"/>
                  </a:lnTo>
                  <a:lnTo>
                    <a:pt x="3625" y="23"/>
                  </a:lnTo>
                  <a:lnTo>
                    <a:pt x="3606" y="18"/>
                  </a:lnTo>
                  <a:lnTo>
                    <a:pt x="3586" y="14"/>
                  </a:lnTo>
                  <a:lnTo>
                    <a:pt x="3566" y="11"/>
                  </a:lnTo>
                  <a:lnTo>
                    <a:pt x="3546" y="7"/>
                  </a:lnTo>
                  <a:lnTo>
                    <a:pt x="3525" y="5"/>
                  </a:lnTo>
                  <a:lnTo>
                    <a:pt x="3505" y="5"/>
                  </a:lnTo>
                  <a:lnTo>
                    <a:pt x="3061" y="0"/>
                  </a:lnTo>
                  <a:lnTo>
                    <a:pt x="3041" y="0"/>
                  </a:lnTo>
                  <a:lnTo>
                    <a:pt x="3020" y="1"/>
                  </a:lnTo>
                  <a:lnTo>
                    <a:pt x="3000" y="3"/>
                  </a:lnTo>
                  <a:lnTo>
                    <a:pt x="2979" y="6"/>
                  </a:lnTo>
                  <a:lnTo>
                    <a:pt x="2960" y="11"/>
                  </a:lnTo>
                  <a:lnTo>
                    <a:pt x="2941" y="15"/>
                  </a:lnTo>
                  <a:lnTo>
                    <a:pt x="2921" y="21"/>
                  </a:lnTo>
                  <a:lnTo>
                    <a:pt x="2903" y="27"/>
                  </a:lnTo>
                  <a:lnTo>
                    <a:pt x="2885" y="34"/>
                  </a:lnTo>
                  <a:lnTo>
                    <a:pt x="2866" y="42"/>
                  </a:lnTo>
                  <a:lnTo>
                    <a:pt x="2849" y="51"/>
                  </a:lnTo>
                  <a:lnTo>
                    <a:pt x="2832" y="62"/>
                  </a:lnTo>
                  <a:lnTo>
                    <a:pt x="2815" y="72"/>
                  </a:lnTo>
                  <a:lnTo>
                    <a:pt x="2799" y="83"/>
                  </a:lnTo>
                  <a:lnTo>
                    <a:pt x="2784" y="94"/>
                  </a:lnTo>
                  <a:lnTo>
                    <a:pt x="2768" y="106"/>
                  </a:lnTo>
                  <a:lnTo>
                    <a:pt x="2754" y="120"/>
                  </a:lnTo>
                  <a:lnTo>
                    <a:pt x="2741" y="134"/>
                  </a:lnTo>
                  <a:lnTo>
                    <a:pt x="2727" y="148"/>
                  </a:lnTo>
                  <a:lnTo>
                    <a:pt x="2714" y="163"/>
                  </a:lnTo>
                  <a:lnTo>
                    <a:pt x="2703" y="179"/>
                  </a:lnTo>
                  <a:lnTo>
                    <a:pt x="2692" y="195"/>
                  </a:lnTo>
                  <a:lnTo>
                    <a:pt x="2681" y="212"/>
                  </a:lnTo>
                  <a:lnTo>
                    <a:pt x="2671" y="229"/>
                  </a:lnTo>
                  <a:lnTo>
                    <a:pt x="2662" y="246"/>
                  </a:lnTo>
                  <a:lnTo>
                    <a:pt x="2654" y="265"/>
                  </a:lnTo>
                  <a:lnTo>
                    <a:pt x="2646" y="283"/>
                  </a:lnTo>
                  <a:lnTo>
                    <a:pt x="2640" y="302"/>
                  </a:lnTo>
                  <a:lnTo>
                    <a:pt x="2634" y="322"/>
                  </a:lnTo>
                  <a:lnTo>
                    <a:pt x="2629" y="341"/>
                  </a:lnTo>
                  <a:lnTo>
                    <a:pt x="2624" y="362"/>
                  </a:lnTo>
                  <a:lnTo>
                    <a:pt x="2621" y="382"/>
                  </a:lnTo>
                  <a:lnTo>
                    <a:pt x="2587" y="655"/>
                  </a:lnTo>
                  <a:lnTo>
                    <a:pt x="2544" y="667"/>
                  </a:lnTo>
                  <a:lnTo>
                    <a:pt x="2501" y="679"/>
                  </a:lnTo>
                  <a:lnTo>
                    <a:pt x="2458" y="692"/>
                  </a:lnTo>
                  <a:lnTo>
                    <a:pt x="2415" y="705"/>
                  </a:lnTo>
                  <a:lnTo>
                    <a:pt x="2372" y="720"/>
                  </a:lnTo>
                  <a:lnTo>
                    <a:pt x="2331" y="735"/>
                  </a:lnTo>
                  <a:lnTo>
                    <a:pt x="2289" y="751"/>
                  </a:lnTo>
                  <a:lnTo>
                    <a:pt x="2248" y="768"/>
                  </a:lnTo>
                  <a:lnTo>
                    <a:pt x="2206" y="785"/>
                  </a:lnTo>
                  <a:lnTo>
                    <a:pt x="2165" y="802"/>
                  </a:lnTo>
                  <a:lnTo>
                    <a:pt x="2125" y="822"/>
                  </a:lnTo>
                  <a:lnTo>
                    <a:pt x="2085" y="841"/>
                  </a:lnTo>
                  <a:lnTo>
                    <a:pt x="2045" y="860"/>
                  </a:lnTo>
                  <a:lnTo>
                    <a:pt x="2005" y="881"/>
                  </a:lnTo>
                  <a:lnTo>
                    <a:pt x="1965" y="902"/>
                  </a:lnTo>
                  <a:lnTo>
                    <a:pt x="1927" y="925"/>
                  </a:lnTo>
                  <a:lnTo>
                    <a:pt x="1707" y="746"/>
                  </a:lnTo>
                  <a:lnTo>
                    <a:pt x="1691" y="733"/>
                  </a:lnTo>
                  <a:lnTo>
                    <a:pt x="1675" y="722"/>
                  </a:lnTo>
                  <a:lnTo>
                    <a:pt x="1657" y="710"/>
                  </a:lnTo>
                  <a:lnTo>
                    <a:pt x="1640" y="700"/>
                  </a:lnTo>
                  <a:lnTo>
                    <a:pt x="1622" y="691"/>
                  </a:lnTo>
                  <a:lnTo>
                    <a:pt x="1603" y="683"/>
                  </a:lnTo>
                  <a:lnTo>
                    <a:pt x="1585" y="676"/>
                  </a:lnTo>
                  <a:lnTo>
                    <a:pt x="1566" y="669"/>
                  </a:lnTo>
                  <a:lnTo>
                    <a:pt x="1547" y="664"/>
                  </a:lnTo>
                  <a:lnTo>
                    <a:pt x="1528" y="658"/>
                  </a:lnTo>
                  <a:lnTo>
                    <a:pt x="1509" y="654"/>
                  </a:lnTo>
                  <a:lnTo>
                    <a:pt x="1490" y="651"/>
                  </a:lnTo>
                  <a:lnTo>
                    <a:pt x="1471" y="649"/>
                  </a:lnTo>
                  <a:lnTo>
                    <a:pt x="1451" y="648"/>
                  </a:lnTo>
                  <a:lnTo>
                    <a:pt x="1431" y="648"/>
                  </a:lnTo>
                  <a:lnTo>
                    <a:pt x="1411" y="648"/>
                  </a:lnTo>
                  <a:lnTo>
                    <a:pt x="1392" y="649"/>
                  </a:lnTo>
                  <a:lnTo>
                    <a:pt x="1373" y="651"/>
                  </a:lnTo>
                  <a:lnTo>
                    <a:pt x="1354" y="654"/>
                  </a:lnTo>
                  <a:lnTo>
                    <a:pt x="1335" y="658"/>
                  </a:lnTo>
                  <a:lnTo>
                    <a:pt x="1315" y="664"/>
                  </a:lnTo>
                  <a:lnTo>
                    <a:pt x="1297" y="669"/>
                  </a:lnTo>
                  <a:lnTo>
                    <a:pt x="1279" y="676"/>
                  </a:lnTo>
                  <a:lnTo>
                    <a:pt x="1260" y="683"/>
                  </a:lnTo>
                  <a:lnTo>
                    <a:pt x="1242" y="691"/>
                  </a:lnTo>
                  <a:lnTo>
                    <a:pt x="1225" y="700"/>
                  </a:lnTo>
                  <a:lnTo>
                    <a:pt x="1207" y="709"/>
                  </a:lnTo>
                  <a:lnTo>
                    <a:pt x="1190" y="721"/>
                  </a:lnTo>
                  <a:lnTo>
                    <a:pt x="1174" y="732"/>
                  </a:lnTo>
                  <a:lnTo>
                    <a:pt x="1157" y="745"/>
                  </a:lnTo>
                  <a:lnTo>
                    <a:pt x="1142" y="758"/>
                  </a:lnTo>
                  <a:lnTo>
                    <a:pt x="1127" y="773"/>
                  </a:lnTo>
                  <a:lnTo>
                    <a:pt x="807" y="1084"/>
                  </a:lnTo>
                  <a:lnTo>
                    <a:pt x="793" y="1099"/>
                  </a:lnTo>
                  <a:lnTo>
                    <a:pt x="780" y="1115"/>
                  </a:lnTo>
                  <a:lnTo>
                    <a:pt x="767" y="1130"/>
                  </a:lnTo>
                  <a:lnTo>
                    <a:pt x="754" y="1146"/>
                  </a:lnTo>
                  <a:lnTo>
                    <a:pt x="743" y="1164"/>
                  </a:lnTo>
                  <a:lnTo>
                    <a:pt x="733" y="1181"/>
                  </a:lnTo>
                  <a:lnTo>
                    <a:pt x="724" y="1198"/>
                  </a:lnTo>
                  <a:lnTo>
                    <a:pt x="715" y="1216"/>
                  </a:lnTo>
                  <a:lnTo>
                    <a:pt x="707" y="1234"/>
                  </a:lnTo>
                  <a:lnTo>
                    <a:pt x="700" y="1252"/>
                  </a:lnTo>
                  <a:lnTo>
                    <a:pt x="694" y="1271"/>
                  </a:lnTo>
                  <a:lnTo>
                    <a:pt x="689" y="1290"/>
                  </a:lnTo>
                  <a:lnTo>
                    <a:pt x="685" y="1308"/>
                  </a:lnTo>
                  <a:lnTo>
                    <a:pt x="681" y="1328"/>
                  </a:lnTo>
                  <a:lnTo>
                    <a:pt x="678" y="1347"/>
                  </a:lnTo>
                  <a:lnTo>
                    <a:pt x="677" y="1367"/>
                  </a:lnTo>
                  <a:lnTo>
                    <a:pt x="676" y="1386"/>
                  </a:lnTo>
                  <a:lnTo>
                    <a:pt x="676" y="1406"/>
                  </a:lnTo>
                  <a:lnTo>
                    <a:pt x="677" y="1426"/>
                  </a:lnTo>
                  <a:lnTo>
                    <a:pt x="678" y="1445"/>
                  </a:lnTo>
                  <a:lnTo>
                    <a:pt x="681" y="1465"/>
                  </a:lnTo>
                  <a:lnTo>
                    <a:pt x="684" y="1484"/>
                  </a:lnTo>
                  <a:lnTo>
                    <a:pt x="688" y="1503"/>
                  </a:lnTo>
                  <a:lnTo>
                    <a:pt x="693" y="1522"/>
                  </a:lnTo>
                  <a:lnTo>
                    <a:pt x="699" y="1541"/>
                  </a:lnTo>
                  <a:lnTo>
                    <a:pt x="706" y="1559"/>
                  </a:lnTo>
                  <a:lnTo>
                    <a:pt x="715" y="1578"/>
                  </a:lnTo>
                  <a:lnTo>
                    <a:pt x="724" y="1596"/>
                  </a:lnTo>
                  <a:lnTo>
                    <a:pt x="733" y="1613"/>
                  </a:lnTo>
                  <a:lnTo>
                    <a:pt x="743" y="1632"/>
                  </a:lnTo>
                  <a:lnTo>
                    <a:pt x="755" y="1648"/>
                  </a:lnTo>
                  <a:lnTo>
                    <a:pt x="768" y="1666"/>
                  </a:lnTo>
                  <a:lnTo>
                    <a:pt x="954" y="1907"/>
                  </a:lnTo>
                  <a:lnTo>
                    <a:pt x="935" y="1943"/>
                  </a:lnTo>
                  <a:lnTo>
                    <a:pt x="916" y="1980"/>
                  </a:lnTo>
                  <a:lnTo>
                    <a:pt x="896" y="2017"/>
                  </a:lnTo>
                  <a:lnTo>
                    <a:pt x="878" y="2054"/>
                  </a:lnTo>
                  <a:lnTo>
                    <a:pt x="859" y="2091"/>
                  </a:lnTo>
                  <a:lnTo>
                    <a:pt x="842" y="2129"/>
                  </a:lnTo>
                  <a:lnTo>
                    <a:pt x="826" y="2167"/>
                  </a:lnTo>
                  <a:lnTo>
                    <a:pt x="809" y="2205"/>
                  </a:lnTo>
                  <a:lnTo>
                    <a:pt x="794" y="2243"/>
                  </a:lnTo>
                  <a:lnTo>
                    <a:pt x="780" y="2282"/>
                  </a:lnTo>
                  <a:lnTo>
                    <a:pt x="766" y="2322"/>
                  </a:lnTo>
                  <a:lnTo>
                    <a:pt x="752" y="2360"/>
                  </a:lnTo>
                  <a:lnTo>
                    <a:pt x="739" y="2400"/>
                  </a:lnTo>
                  <a:lnTo>
                    <a:pt x="727" y="2440"/>
                  </a:lnTo>
                  <a:lnTo>
                    <a:pt x="716" y="2480"/>
                  </a:lnTo>
                  <a:lnTo>
                    <a:pt x="704" y="2521"/>
                  </a:lnTo>
                  <a:lnTo>
                    <a:pt x="398" y="2551"/>
                  </a:lnTo>
                  <a:close/>
                  <a:moveTo>
                    <a:pt x="3258" y="2051"/>
                  </a:moveTo>
                  <a:lnTo>
                    <a:pt x="3317" y="2053"/>
                  </a:lnTo>
                  <a:lnTo>
                    <a:pt x="3375" y="2058"/>
                  </a:lnTo>
                  <a:lnTo>
                    <a:pt x="3432" y="2065"/>
                  </a:lnTo>
                  <a:lnTo>
                    <a:pt x="3490" y="2077"/>
                  </a:lnTo>
                  <a:lnTo>
                    <a:pt x="3545" y="2090"/>
                  </a:lnTo>
                  <a:lnTo>
                    <a:pt x="3599" y="2106"/>
                  </a:lnTo>
                  <a:lnTo>
                    <a:pt x="3653" y="2126"/>
                  </a:lnTo>
                  <a:lnTo>
                    <a:pt x="3705" y="2146"/>
                  </a:lnTo>
                  <a:lnTo>
                    <a:pt x="3755" y="2171"/>
                  </a:lnTo>
                  <a:lnTo>
                    <a:pt x="3805" y="2196"/>
                  </a:lnTo>
                  <a:lnTo>
                    <a:pt x="3853" y="2225"/>
                  </a:lnTo>
                  <a:lnTo>
                    <a:pt x="3899" y="2255"/>
                  </a:lnTo>
                  <a:lnTo>
                    <a:pt x="3944" y="2288"/>
                  </a:lnTo>
                  <a:lnTo>
                    <a:pt x="3986" y="2323"/>
                  </a:lnTo>
                  <a:lnTo>
                    <a:pt x="4028" y="2359"/>
                  </a:lnTo>
                  <a:lnTo>
                    <a:pt x="4068" y="2398"/>
                  </a:lnTo>
                  <a:lnTo>
                    <a:pt x="4105" y="2439"/>
                  </a:lnTo>
                  <a:lnTo>
                    <a:pt x="4141" y="2481"/>
                  </a:lnTo>
                  <a:lnTo>
                    <a:pt x="4175" y="2525"/>
                  </a:lnTo>
                  <a:lnTo>
                    <a:pt x="4206" y="2571"/>
                  </a:lnTo>
                  <a:lnTo>
                    <a:pt x="4235" y="2617"/>
                  </a:lnTo>
                  <a:lnTo>
                    <a:pt x="4263" y="2666"/>
                  </a:lnTo>
                  <a:lnTo>
                    <a:pt x="4287" y="2716"/>
                  </a:lnTo>
                  <a:lnTo>
                    <a:pt x="4310" y="2767"/>
                  </a:lnTo>
                  <a:lnTo>
                    <a:pt x="4330" y="2821"/>
                  </a:lnTo>
                  <a:lnTo>
                    <a:pt x="4348" y="2874"/>
                  </a:lnTo>
                  <a:lnTo>
                    <a:pt x="4363" y="2929"/>
                  </a:lnTo>
                  <a:lnTo>
                    <a:pt x="4375" y="2985"/>
                  </a:lnTo>
                  <a:lnTo>
                    <a:pt x="4384" y="3042"/>
                  </a:lnTo>
                  <a:lnTo>
                    <a:pt x="4392" y="3099"/>
                  </a:lnTo>
                  <a:lnTo>
                    <a:pt x="4395" y="3158"/>
                  </a:lnTo>
                  <a:lnTo>
                    <a:pt x="4396" y="3217"/>
                  </a:lnTo>
                  <a:lnTo>
                    <a:pt x="4394" y="3277"/>
                  </a:lnTo>
                  <a:lnTo>
                    <a:pt x="4388" y="3335"/>
                  </a:lnTo>
                  <a:lnTo>
                    <a:pt x="4380" y="3392"/>
                  </a:lnTo>
                  <a:lnTo>
                    <a:pt x="4370" y="3449"/>
                  </a:lnTo>
                  <a:lnTo>
                    <a:pt x="4356" y="3504"/>
                  </a:lnTo>
                  <a:lnTo>
                    <a:pt x="4341" y="3559"/>
                  </a:lnTo>
                  <a:lnTo>
                    <a:pt x="4321" y="3612"/>
                  </a:lnTo>
                  <a:lnTo>
                    <a:pt x="4300" y="3664"/>
                  </a:lnTo>
                  <a:lnTo>
                    <a:pt x="4276" y="3714"/>
                  </a:lnTo>
                  <a:lnTo>
                    <a:pt x="4251" y="3764"/>
                  </a:lnTo>
                  <a:lnTo>
                    <a:pt x="4222" y="3812"/>
                  </a:lnTo>
                  <a:lnTo>
                    <a:pt x="4192" y="3858"/>
                  </a:lnTo>
                  <a:lnTo>
                    <a:pt x="4159" y="3903"/>
                  </a:lnTo>
                  <a:lnTo>
                    <a:pt x="4124" y="3946"/>
                  </a:lnTo>
                  <a:lnTo>
                    <a:pt x="4087" y="3988"/>
                  </a:lnTo>
                  <a:lnTo>
                    <a:pt x="4049" y="4028"/>
                  </a:lnTo>
                  <a:lnTo>
                    <a:pt x="4008" y="4065"/>
                  </a:lnTo>
                  <a:lnTo>
                    <a:pt x="3966" y="4101"/>
                  </a:lnTo>
                  <a:lnTo>
                    <a:pt x="3921" y="4135"/>
                  </a:lnTo>
                  <a:lnTo>
                    <a:pt x="3876" y="4166"/>
                  </a:lnTo>
                  <a:lnTo>
                    <a:pt x="3829" y="4195"/>
                  </a:lnTo>
                  <a:lnTo>
                    <a:pt x="3780" y="4222"/>
                  </a:lnTo>
                  <a:lnTo>
                    <a:pt x="3730" y="4247"/>
                  </a:lnTo>
                  <a:lnTo>
                    <a:pt x="3679" y="4269"/>
                  </a:lnTo>
                  <a:lnTo>
                    <a:pt x="3626" y="4290"/>
                  </a:lnTo>
                  <a:lnTo>
                    <a:pt x="3572" y="4307"/>
                  </a:lnTo>
                  <a:lnTo>
                    <a:pt x="3518" y="4322"/>
                  </a:lnTo>
                  <a:lnTo>
                    <a:pt x="3462" y="4335"/>
                  </a:lnTo>
                  <a:lnTo>
                    <a:pt x="3405" y="4344"/>
                  </a:lnTo>
                  <a:lnTo>
                    <a:pt x="3347" y="4351"/>
                  </a:lnTo>
                  <a:lnTo>
                    <a:pt x="3289" y="4354"/>
                  </a:lnTo>
                  <a:lnTo>
                    <a:pt x="3229" y="4355"/>
                  </a:lnTo>
                  <a:lnTo>
                    <a:pt x="3170" y="4353"/>
                  </a:lnTo>
                  <a:lnTo>
                    <a:pt x="3112" y="4348"/>
                  </a:lnTo>
                  <a:lnTo>
                    <a:pt x="3054" y="4340"/>
                  </a:lnTo>
                  <a:lnTo>
                    <a:pt x="2998" y="4330"/>
                  </a:lnTo>
                  <a:lnTo>
                    <a:pt x="2942" y="4315"/>
                  </a:lnTo>
                  <a:lnTo>
                    <a:pt x="2888" y="4300"/>
                  </a:lnTo>
                  <a:lnTo>
                    <a:pt x="2835" y="4281"/>
                  </a:lnTo>
                  <a:lnTo>
                    <a:pt x="2783" y="4259"/>
                  </a:lnTo>
                  <a:lnTo>
                    <a:pt x="2732" y="4236"/>
                  </a:lnTo>
                  <a:lnTo>
                    <a:pt x="2683" y="4210"/>
                  </a:lnTo>
                  <a:lnTo>
                    <a:pt x="2635" y="4182"/>
                  </a:lnTo>
                  <a:lnTo>
                    <a:pt x="2588" y="4151"/>
                  </a:lnTo>
                  <a:lnTo>
                    <a:pt x="2544" y="4118"/>
                  </a:lnTo>
                  <a:lnTo>
                    <a:pt x="2500" y="4084"/>
                  </a:lnTo>
                  <a:lnTo>
                    <a:pt x="2459" y="4047"/>
                  </a:lnTo>
                  <a:lnTo>
                    <a:pt x="2419" y="4008"/>
                  </a:lnTo>
                  <a:lnTo>
                    <a:pt x="2382" y="3967"/>
                  </a:lnTo>
                  <a:lnTo>
                    <a:pt x="2346" y="3926"/>
                  </a:lnTo>
                  <a:lnTo>
                    <a:pt x="2312" y="3882"/>
                  </a:lnTo>
                  <a:lnTo>
                    <a:pt x="2281" y="3836"/>
                  </a:lnTo>
                  <a:lnTo>
                    <a:pt x="2251" y="3789"/>
                  </a:lnTo>
                  <a:lnTo>
                    <a:pt x="2225" y="3740"/>
                  </a:lnTo>
                  <a:lnTo>
                    <a:pt x="2199" y="3690"/>
                  </a:lnTo>
                  <a:lnTo>
                    <a:pt x="2177" y="3639"/>
                  </a:lnTo>
                  <a:lnTo>
                    <a:pt x="2157" y="3586"/>
                  </a:lnTo>
                  <a:lnTo>
                    <a:pt x="2139" y="3532"/>
                  </a:lnTo>
                  <a:lnTo>
                    <a:pt x="2125" y="3478"/>
                  </a:lnTo>
                  <a:lnTo>
                    <a:pt x="2112" y="3422"/>
                  </a:lnTo>
                  <a:lnTo>
                    <a:pt x="2102" y="3364"/>
                  </a:lnTo>
                  <a:lnTo>
                    <a:pt x="2096" y="3307"/>
                  </a:lnTo>
                  <a:lnTo>
                    <a:pt x="2092" y="3248"/>
                  </a:lnTo>
                  <a:lnTo>
                    <a:pt x="2091" y="3189"/>
                  </a:lnTo>
                  <a:lnTo>
                    <a:pt x="2093" y="3130"/>
                  </a:lnTo>
                  <a:lnTo>
                    <a:pt x="2098" y="3072"/>
                  </a:lnTo>
                  <a:lnTo>
                    <a:pt x="2106" y="3014"/>
                  </a:lnTo>
                  <a:lnTo>
                    <a:pt x="2117" y="2957"/>
                  </a:lnTo>
                  <a:lnTo>
                    <a:pt x="2131" y="2902"/>
                  </a:lnTo>
                  <a:lnTo>
                    <a:pt x="2147" y="2847"/>
                  </a:lnTo>
                  <a:lnTo>
                    <a:pt x="2165" y="2794"/>
                  </a:lnTo>
                  <a:lnTo>
                    <a:pt x="2187" y="2742"/>
                  </a:lnTo>
                  <a:lnTo>
                    <a:pt x="2211" y="2691"/>
                  </a:lnTo>
                  <a:lnTo>
                    <a:pt x="2237" y="2642"/>
                  </a:lnTo>
                  <a:lnTo>
                    <a:pt x="2265" y="2594"/>
                  </a:lnTo>
                  <a:lnTo>
                    <a:pt x="2296" y="2548"/>
                  </a:lnTo>
                  <a:lnTo>
                    <a:pt x="2329" y="2503"/>
                  </a:lnTo>
                  <a:lnTo>
                    <a:pt x="2363" y="2459"/>
                  </a:lnTo>
                  <a:lnTo>
                    <a:pt x="2400" y="2419"/>
                  </a:lnTo>
                  <a:lnTo>
                    <a:pt x="2439" y="2379"/>
                  </a:lnTo>
                  <a:lnTo>
                    <a:pt x="2480" y="2341"/>
                  </a:lnTo>
                  <a:lnTo>
                    <a:pt x="2521" y="2305"/>
                  </a:lnTo>
                  <a:lnTo>
                    <a:pt x="2565" y="2272"/>
                  </a:lnTo>
                  <a:lnTo>
                    <a:pt x="2611" y="2240"/>
                  </a:lnTo>
                  <a:lnTo>
                    <a:pt x="2658" y="2210"/>
                  </a:lnTo>
                  <a:lnTo>
                    <a:pt x="2707" y="2184"/>
                  </a:lnTo>
                  <a:lnTo>
                    <a:pt x="2757" y="2158"/>
                  </a:lnTo>
                  <a:lnTo>
                    <a:pt x="2808" y="2136"/>
                  </a:lnTo>
                  <a:lnTo>
                    <a:pt x="2861" y="2117"/>
                  </a:lnTo>
                  <a:lnTo>
                    <a:pt x="2914" y="2099"/>
                  </a:lnTo>
                  <a:lnTo>
                    <a:pt x="2969" y="2084"/>
                  </a:lnTo>
                  <a:lnTo>
                    <a:pt x="3025" y="2072"/>
                  </a:lnTo>
                  <a:lnTo>
                    <a:pt x="3083" y="2062"/>
                  </a:lnTo>
                  <a:lnTo>
                    <a:pt x="3140" y="2055"/>
                  </a:lnTo>
                  <a:lnTo>
                    <a:pt x="3198" y="2051"/>
                  </a:lnTo>
                  <a:lnTo>
                    <a:pt x="3258" y="2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58496" tIns="79248" rIns="158496" bIns="79248" numCol="1" anchor="t" anchorCtr="0" compatLnSpc="1">
              <a:prstTxWarp prst="textNoShape">
                <a:avLst/>
              </a:prstTxWarp>
            </a:bodyPr>
            <a:lstStyle/>
            <a:p>
              <a:pPr marL="0" marR="0" lvl="0" indent="0" algn="l"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srgbClr val="50B3CF"/>
                </a:solidFill>
                <a:effectLst/>
                <a:uLnTx/>
                <a:uFillTx/>
                <a:latin typeface="Arial" panose="020B0604020202020204"/>
                <a:ea typeface="+mn-ea"/>
                <a:cs typeface="+mn-cs"/>
              </a:endParaRPr>
            </a:p>
          </p:txBody>
        </p:sp>
      </p:grpSp>
      <p:pic>
        <p:nvPicPr>
          <p:cNvPr id="105" name="Picture 104"/>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4933" y="1304867"/>
            <a:ext cx="842863" cy="842863"/>
          </a:xfrm>
          <a:prstGeom prst="rect">
            <a:avLst/>
          </a:prstGeom>
        </p:spPr>
      </p:pic>
      <p:pic>
        <p:nvPicPr>
          <p:cNvPr id="106" name="Picture 2" descr="Image result for data on cloud icon"/>
          <p:cNvPicPr>
            <a:picLocks noChangeAspect="1" noChangeArrowheads="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653398" y="1404321"/>
            <a:ext cx="888216" cy="643956"/>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p:nvPr/>
        </p:nvGrpSpPr>
        <p:grpSpPr>
          <a:xfrm>
            <a:off x="303941" y="775165"/>
            <a:ext cx="5428399" cy="358196"/>
            <a:chOff x="292674" y="2223596"/>
            <a:chExt cx="8089326" cy="275535"/>
          </a:xfrm>
        </p:grpSpPr>
        <p:cxnSp>
          <p:nvCxnSpPr>
            <p:cNvPr id="98" name="Straight Connector 97"/>
            <p:cNvCxnSpPr/>
            <p:nvPr/>
          </p:nvCxnSpPr>
          <p:spPr>
            <a:xfrm>
              <a:off x="292674" y="2369553"/>
              <a:ext cx="8089326" cy="1729"/>
            </a:xfrm>
            <a:prstGeom prst="line">
              <a:avLst/>
            </a:prstGeom>
            <a:ln w="762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9" name="Rounded Rectangle 98"/>
            <p:cNvSpPr/>
            <p:nvPr/>
          </p:nvSpPr>
          <p:spPr>
            <a:xfrm>
              <a:off x="1403535" y="2223596"/>
              <a:ext cx="5695778" cy="275535"/>
            </a:xfrm>
            <a:prstGeom prst="roundRect">
              <a:avLst>
                <a:gd name="adj" fmla="val 5000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55" rtl="0" eaLnBrk="1" latinLnBrk="0" hangingPunct="1">
                <a:defRPr sz="1800" kern="1200">
                  <a:solidFill>
                    <a:schemeClr val="lt1"/>
                  </a:solidFill>
                  <a:latin typeface="+mn-lt"/>
                  <a:ea typeface="+mn-ea"/>
                  <a:cs typeface="+mn-cs"/>
                </a:defRPr>
              </a:lvl1pPr>
              <a:lvl2pPr marL="457178" algn="l" defTabSz="914355" rtl="0" eaLnBrk="1" latinLnBrk="0" hangingPunct="1">
                <a:defRPr sz="1800" kern="1200">
                  <a:solidFill>
                    <a:schemeClr val="lt1"/>
                  </a:solidFill>
                  <a:latin typeface="+mn-lt"/>
                  <a:ea typeface="+mn-ea"/>
                  <a:cs typeface="+mn-cs"/>
                </a:defRPr>
              </a:lvl2pPr>
              <a:lvl3pPr marL="914355" algn="l" defTabSz="914355" rtl="0" eaLnBrk="1" latinLnBrk="0" hangingPunct="1">
                <a:defRPr sz="1800" kern="1200">
                  <a:solidFill>
                    <a:schemeClr val="lt1"/>
                  </a:solidFill>
                  <a:latin typeface="+mn-lt"/>
                  <a:ea typeface="+mn-ea"/>
                  <a:cs typeface="+mn-cs"/>
                </a:defRPr>
              </a:lvl3pPr>
              <a:lvl4pPr marL="1371532" algn="l" defTabSz="914355" rtl="0" eaLnBrk="1" latinLnBrk="0" hangingPunct="1">
                <a:defRPr sz="1800" kern="1200">
                  <a:solidFill>
                    <a:schemeClr val="lt1"/>
                  </a:solidFill>
                  <a:latin typeface="+mn-lt"/>
                  <a:ea typeface="+mn-ea"/>
                  <a:cs typeface="+mn-cs"/>
                </a:defRPr>
              </a:lvl4pPr>
              <a:lvl5pPr marL="1828709" algn="l" defTabSz="914355" rtl="0" eaLnBrk="1" latinLnBrk="0" hangingPunct="1">
                <a:defRPr sz="1800" kern="1200">
                  <a:solidFill>
                    <a:schemeClr val="lt1"/>
                  </a:solidFill>
                  <a:latin typeface="+mn-lt"/>
                  <a:ea typeface="+mn-ea"/>
                  <a:cs typeface="+mn-cs"/>
                </a:defRPr>
              </a:lvl5pPr>
              <a:lvl6pPr marL="2285886" algn="l" defTabSz="914355" rtl="0" eaLnBrk="1" latinLnBrk="0" hangingPunct="1">
                <a:defRPr sz="1800" kern="1200">
                  <a:solidFill>
                    <a:schemeClr val="lt1"/>
                  </a:solidFill>
                  <a:latin typeface="+mn-lt"/>
                  <a:ea typeface="+mn-ea"/>
                  <a:cs typeface="+mn-cs"/>
                </a:defRPr>
              </a:lvl6pPr>
              <a:lvl7pPr marL="2743064" algn="l" defTabSz="914355" rtl="0" eaLnBrk="1" latinLnBrk="0" hangingPunct="1">
                <a:defRPr sz="1800" kern="1200">
                  <a:solidFill>
                    <a:schemeClr val="lt1"/>
                  </a:solidFill>
                  <a:latin typeface="+mn-lt"/>
                  <a:ea typeface="+mn-ea"/>
                  <a:cs typeface="+mn-cs"/>
                </a:defRPr>
              </a:lvl7pPr>
              <a:lvl8pPr marL="3200240" algn="l" defTabSz="914355" rtl="0" eaLnBrk="1" latinLnBrk="0" hangingPunct="1">
                <a:defRPr sz="1800" kern="1200">
                  <a:solidFill>
                    <a:schemeClr val="lt1"/>
                  </a:solidFill>
                  <a:latin typeface="+mn-lt"/>
                  <a:ea typeface="+mn-ea"/>
                  <a:cs typeface="+mn-cs"/>
                </a:defRPr>
              </a:lvl8pPr>
              <a:lvl9pPr marL="3657418" algn="l" defTabSz="914355" rtl="0" eaLnBrk="1" latinLnBrk="0" hangingPunct="1">
                <a:defRPr sz="1800" kern="1200">
                  <a:solidFill>
                    <a:schemeClr val="lt1"/>
                  </a:solidFill>
                  <a:latin typeface="+mn-lt"/>
                  <a:ea typeface="+mn-ea"/>
                  <a:cs typeface="+mn-cs"/>
                </a:defRPr>
              </a:lvl9pPr>
            </a:lstStyle>
            <a:p>
              <a:pPr marL="0" marR="0" lvl="0" indent="0" algn="ctr" defTabSz="118869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1414"/>
                  </a:solidFill>
                  <a:effectLst/>
                  <a:uLnTx/>
                  <a:uFillTx/>
                  <a:latin typeface="Arial" panose="020B0604020202020204"/>
                  <a:ea typeface="+mn-ea"/>
                  <a:cs typeface="+mn-cs"/>
                </a:rPr>
                <a:t>Snowflake recognized as a Niche Player</a:t>
              </a:r>
              <a:endParaRPr kumimoji="0" lang="en-US" sz="1800" b="1" i="0" u="none" strike="noStrike" kern="1200" cap="none" spc="0" normalizeH="0" baseline="0" noProof="0" dirty="0">
                <a:ln>
                  <a:noFill/>
                </a:ln>
                <a:solidFill>
                  <a:srgbClr val="141414"/>
                </a:solidFill>
                <a:effectLst/>
                <a:uLnTx/>
                <a:uFillTx/>
                <a:latin typeface="Arial" panose="020B0604020202020204"/>
                <a:ea typeface="+mn-ea"/>
                <a:cs typeface="+mn-cs"/>
              </a:endParaRPr>
            </a:p>
          </p:txBody>
        </p:sp>
      </p:grpSp>
      <p:sp>
        <p:nvSpPr>
          <p:cNvPr id="78" name="Rectangle 77"/>
          <p:cNvSpPr/>
          <p:nvPr/>
        </p:nvSpPr>
        <p:spPr>
          <a:xfrm>
            <a:off x="3940448" y="4118308"/>
            <a:ext cx="1787891" cy="1963641"/>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9" name="Rectangle 78"/>
          <p:cNvSpPr/>
          <p:nvPr/>
        </p:nvSpPr>
        <p:spPr>
          <a:xfrm>
            <a:off x="2063718" y="4122048"/>
            <a:ext cx="1787891" cy="1963641"/>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1" name="Rectangle 80"/>
          <p:cNvSpPr/>
          <p:nvPr/>
        </p:nvSpPr>
        <p:spPr>
          <a:xfrm>
            <a:off x="281320" y="4121764"/>
            <a:ext cx="1693559" cy="1963641"/>
          </a:xfrm>
          <a:prstGeom prst="rect">
            <a:avLst/>
          </a:prstGeom>
          <a:solidFill>
            <a:schemeClr val="bg1"/>
          </a:solidFill>
          <a:ln>
            <a:solidFill>
              <a:schemeClr val="bg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92442"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82" name="Group 81"/>
          <p:cNvGrpSpPr/>
          <p:nvPr/>
        </p:nvGrpSpPr>
        <p:grpSpPr>
          <a:xfrm>
            <a:off x="301998" y="5100130"/>
            <a:ext cx="5510656" cy="1087114"/>
            <a:chOff x="4904049" y="2616617"/>
            <a:chExt cx="4238966" cy="882764"/>
          </a:xfrm>
        </p:grpSpPr>
        <p:sp>
          <p:nvSpPr>
            <p:cNvPr id="95" name="Text Placeholder 2"/>
            <p:cNvSpPr txBox="1">
              <a:spLocks/>
            </p:cNvSpPr>
            <p:nvPr/>
          </p:nvSpPr>
          <p:spPr bwMode="auto">
            <a:xfrm>
              <a:off x="6266677" y="2620666"/>
              <a:ext cx="1453427" cy="830273"/>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Multiple groups access </a:t>
              </a:r>
              <a:b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data simultaneously </a:t>
              </a:r>
              <a:b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with no performance degradation</a:t>
              </a:r>
            </a:p>
          </p:txBody>
        </p:sp>
        <p:sp>
          <p:nvSpPr>
            <p:cNvPr id="96" name="Text Placeholder 2"/>
            <p:cNvSpPr txBox="1">
              <a:spLocks/>
            </p:cNvSpPr>
            <p:nvPr/>
          </p:nvSpPr>
          <p:spPr bwMode="auto">
            <a:xfrm>
              <a:off x="7695215" y="2669107"/>
              <a:ext cx="1447800" cy="830274"/>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Fully managed with a </a:t>
              </a:r>
              <a:b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pay-as-you-go model. </a:t>
              </a:r>
              <a:b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Works on any data</a:t>
              </a:r>
            </a:p>
          </p:txBody>
        </p:sp>
        <p:sp>
          <p:nvSpPr>
            <p:cNvPr id="97" name="Text Placeholder 2"/>
            <p:cNvSpPr txBox="1">
              <a:spLocks/>
            </p:cNvSpPr>
            <p:nvPr/>
          </p:nvSpPr>
          <p:spPr bwMode="auto">
            <a:xfrm>
              <a:off x="4904049" y="2616617"/>
              <a:ext cx="1340846" cy="830141"/>
            </a:xfrm>
            <a:prstGeom prst="rect">
              <a:avLst/>
            </a:prstGeom>
            <a:noFill/>
            <a:ln w="9525">
              <a:noFill/>
              <a:miter lim="800000"/>
              <a:headEnd/>
              <a:tailEnd/>
            </a:ln>
          </p:spPr>
          <p:txBody>
            <a:bodyPr vert="horz" wrap="square" lIns="158496" tIns="79248" rIns="158496" bIns="79248" numCol="1" anchor="t" anchorCtr="0" compatLnSpc="1">
              <a:prstTxWarp prst="textNoShape">
                <a:avLst/>
              </a:prstTxWarp>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Multi petabyte-scale, up to 200x faster performance</a:t>
              </a:r>
              <a:b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br>
              <a:r>
                <a:rPr kumimoji="0" lang="en-US" sz="1100" b="0" i="0" u="none" strike="noStrike" kern="1200" cap="none" spc="0" normalizeH="0" baseline="0" noProof="0" dirty="0">
                  <a:ln>
                    <a:noFill/>
                  </a:ln>
                  <a:solidFill>
                    <a:srgbClr val="141414"/>
                  </a:solidFill>
                  <a:effectLst/>
                  <a:uLnTx/>
                  <a:uFillTx/>
                  <a:latin typeface="Arial" panose="020B0604020202020204"/>
                  <a:ea typeface="+mn-ea"/>
                  <a:cs typeface="+mn-cs"/>
                </a:rPr>
                <a:t>and 1/10th the cost</a:t>
              </a:r>
            </a:p>
          </p:txBody>
        </p:sp>
      </p:grpSp>
      <p:pic>
        <p:nvPicPr>
          <p:cNvPr id="84" name="Picture 83"/>
          <p:cNvPicPr>
            <a:picLocks noChangeAspect="1"/>
          </p:cNvPicPr>
          <p:nvPr/>
        </p:nvPicPr>
        <p:blipFill>
          <a:blip r:embed="rId4">
            <a:duotone>
              <a:prstClr val="black"/>
              <a:schemeClr val="accent1">
                <a:tint val="45000"/>
                <a:satMod val="400000"/>
              </a:schemeClr>
            </a:duotone>
          </a:blip>
          <a:stretch>
            <a:fillRect/>
          </a:stretch>
        </p:blipFill>
        <p:spPr>
          <a:xfrm>
            <a:off x="816166" y="4384427"/>
            <a:ext cx="688538" cy="780343"/>
          </a:xfrm>
          <a:prstGeom prst="rect">
            <a:avLst/>
          </a:prstGeom>
        </p:spPr>
      </p:pic>
      <p:sp>
        <p:nvSpPr>
          <p:cNvPr id="85" name="Rectangle 84"/>
          <p:cNvSpPr/>
          <p:nvPr/>
        </p:nvSpPr>
        <p:spPr>
          <a:xfrm>
            <a:off x="613376" y="4116524"/>
            <a:ext cx="1122423" cy="276999"/>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1414"/>
                </a:solidFill>
                <a:effectLst/>
                <a:uLnTx/>
                <a:uFillTx/>
                <a:latin typeface="Arial" panose="020B0604020202020204"/>
                <a:ea typeface="+mn-ea"/>
                <a:cs typeface="+mn-cs"/>
              </a:rPr>
              <a:t>Performance</a:t>
            </a:r>
            <a:endParaRPr kumimoji="0" lang="en-US" sz="120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86" name="Rectangle 85"/>
          <p:cNvSpPr/>
          <p:nvPr/>
        </p:nvSpPr>
        <p:spPr>
          <a:xfrm>
            <a:off x="2444715" y="4097463"/>
            <a:ext cx="1132041" cy="276999"/>
          </a:xfrm>
          <a:prstGeom prst="rect">
            <a:avLst/>
          </a:prstGeom>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1414"/>
                </a:solidFill>
                <a:effectLst/>
                <a:uLnTx/>
                <a:uFillTx/>
                <a:latin typeface="Arial" panose="020B0604020202020204"/>
                <a:ea typeface="+mn-ea"/>
                <a:cs typeface="+mn-cs"/>
              </a:rPr>
              <a:t>Concurrency</a:t>
            </a:r>
          </a:p>
        </p:txBody>
      </p:sp>
      <p:sp>
        <p:nvSpPr>
          <p:cNvPr id="89" name="Rectangle 88"/>
          <p:cNvSpPr/>
          <p:nvPr/>
        </p:nvSpPr>
        <p:spPr>
          <a:xfrm>
            <a:off x="4445127" y="4101911"/>
            <a:ext cx="912429" cy="276999"/>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41414"/>
                </a:solidFill>
                <a:effectLst/>
                <a:uLnTx/>
                <a:uFillTx/>
                <a:latin typeface="Arial" panose="020B0604020202020204"/>
                <a:ea typeface="+mn-ea"/>
                <a:cs typeface="+mn-cs"/>
              </a:rPr>
              <a:t>Simplicity</a:t>
            </a:r>
          </a:p>
        </p:txBody>
      </p:sp>
      <p:pic>
        <p:nvPicPr>
          <p:cNvPr id="90" name="Picture 89"/>
          <p:cNvPicPr>
            <a:picLocks noChangeAspect="1"/>
          </p:cNvPicPr>
          <p:nvPr/>
        </p:nvPicPr>
        <p:blipFill>
          <a:blip r:embed="rId5">
            <a:duotone>
              <a:schemeClr val="accent1">
                <a:shade val="45000"/>
                <a:satMod val="135000"/>
              </a:schemeClr>
              <a:prstClr val="white"/>
            </a:duotone>
          </a:blip>
          <a:stretch>
            <a:fillRect/>
          </a:stretch>
        </p:blipFill>
        <p:spPr>
          <a:xfrm>
            <a:off x="2792938" y="4504457"/>
            <a:ext cx="405519" cy="473438"/>
          </a:xfrm>
          <a:prstGeom prst="rect">
            <a:avLst/>
          </a:prstGeom>
        </p:spPr>
      </p:pic>
      <p:pic>
        <p:nvPicPr>
          <p:cNvPr id="91" name="Picture 90"/>
          <p:cNvPicPr>
            <a:picLocks noChangeAspect="1"/>
          </p:cNvPicPr>
          <p:nvPr/>
        </p:nvPicPr>
        <p:blipFill>
          <a:blip r:embed="rId6">
            <a:duotone>
              <a:schemeClr val="accent1">
                <a:shade val="45000"/>
                <a:satMod val="135000"/>
              </a:schemeClr>
              <a:prstClr val="white"/>
            </a:duotone>
          </a:blip>
          <a:stretch>
            <a:fillRect/>
          </a:stretch>
        </p:blipFill>
        <p:spPr>
          <a:xfrm>
            <a:off x="4556533" y="4495246"/>
            <a:ext cx="644962" cy="630818"/>
          </a:xfrm>
          <a:prstGeom prst="rect">
            <a:avLst/>
          </a:prstGeom>
        </p:spPr>
      </p:pic>
      <p:grpSp>
        <p:nvGrpSpPr>
          <p:cNvPr id="92" name="Group 91"/>
          <p:cNvGrpSpPr/>
          <p:nvPr/>
        </p:nvGrpSpPr>
        <p:grpSpPr>
          <a:xfrm>
            <a:off x="272841" y="3610417"/>
            <a:ext cx="5431536" cy="358196"/>
            <a:chOff x="292674" y="2312399"/>
            <a:chExt cx="8089326" cy="275535"/>
          </a:xfrm>
        </p:grpSpPr>
        <p:cxnSp>
          <p:nvCxnSpPr>
            <p:cNvPr id="93" name="Straight Connector 92"/>
            <p:cNvCxnSpPr/>
            <p:nvPr/>
          </p:nvCxnSpPr>
          <p:spPr>
            <a:xfrm>
              <a:off x="292674" y="2460308"/>
              <a:ext cx="8089326" cy="1729"/>
            </a:xfrm>
            <a:prstGeom prst="line">
              <a:avLst/>
            </a:prstGeom>
            <a:ln w="762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4" name="Rounded Rectangle 93"/>
            <p:cNvSpPr/>
            <p:nvPr/>
          </p:nvSpPr>
          <p:spPr>
            <a:xfrm>
              <a:off x="1646048" y="2312399"/>
              <a:ext cx="5716010" cy="275535"/>
            </a:xfrm>
            <a:prstGeom prst="roundRect">
              <a:avLst>
                <a:gd name="adj" fmla="val 5000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55" rtl="0" eaLnBrk="1" latinLnBrk="0" hangingPunct="1">
                <a:defRPr sz="1800" kern="1200">
                  <a:solidFill>
                    <a:schemeClr val="lt1"/>
                  </a:solidFill>
                  <a:latin typeface="+mn-lt"/>
                  <a:ea typeface="+mn-ea"/>
                  <a:cs typeface="+mn-cs"/>
                </a:defRPr>
              </a:lvl1pPr>
              <a:lvl2pPr marL="457178" algn="l" defTabSz="914355" rtl="0" eaLnBrk="1" latinLnBrk="0" hangingPunct="1">
                <a:defRPr sz="1800" kern="1200">
                  <a:solidFill>
                    <a:schemeClr val="lt1"/>
                  </a:solidFill>
                  <a:latin typeface="+mn-lt"/>
                  <a:ea typeface="+mn-ea"/>
                  <a:cs typeface="+mn-cs"/>
                </a:defRPr>
              </a:lvl2pPr>
              <a:lvl3pPr marL="914355" algn="l" defTabSz="914355" rtl="0" eaLnBrk="1" latinLnBrk="0" hangingPunct="1">
                <a:defRPr sz="1800" kern="1200">
                  <a:solidFill>
                    <a:schemeClr val="lt1"/>
                  </a:solidFill>
                  <a:latin typeface="+mn-lt"/>
                  <a:ea typeface="+mn-ea"/>
                  <a:cs typeface="+mn-cs"/>
                </a:defRPr>
              </a:lvl3pPr>
              <a:lvl4pPr marL="1371532" algn="l" defTabSz="914355" rtl="0" eaLnBrk="1" latinLnBrk="0" hangingPunct="1">
                <a:defRPr sz="1800" kern="1200">
                  <a:solidFill>
                    <a:schemeClr val="lt1"/>
                  </a:solidFill>
                  <a:latin typeface="+mn-lt"/>
                  <a:ea typeface="+mn-ea"/>
                  <a:cs typeface="+mn-cs"/>
                </a:defRPr>
              </a:lvl4pPr>
              <a:lvl5pPr marL="1828709" algn="l" defTabSz="914355" rtl="0" eaLnBrk="1" latinLnBrk="0" hangingPunct="1">
                <a:defRPr sz="1800" kern="1200">
                  <a:solidFill>
                    <a:schemeClr val="lt1"/>
                  </a:solidFill>
                  <a:latin typeface="+mn-lt"/>
                  <a:ea typeface="+mn-ea"/>
                  <a:cs typeface="+mn-cs"/>
                </a:defRPr>
              </a:lvl5pPr>
              <a:lvl6pPr marL="2285886" algn="l" defTabSz="914355" rtl="0" eaLnBrk="1" latinLnBrk="0" hangingPunct="1">
                <a:defRPr sz="1800" kern="1200">
                  <a:solidFill>
                    <a:schemeClr val="lt1"/>
                  </a:solidFill>
                  <a:latin typeface="+mn-lt"/>
                  <a:ea typeface="+mn-ea"/>
                  <a:cs typeface="+mn-cs"/>
                </a:defRPr>
              </a:lvl6pPr>
              <a:lvl7pPr marL="2743064" algn="l" defTabSz="914355" rtl="0" eaLnBrk="1" latinLnBrk="0" hangingPunct="1">
                <a:defRPr sz="1800" kern="1200">
                  <a:solidFill>
                    <a:schemeClr val="lt1"/>
                  </a:solidFill>
                  <a:latin typeface="+mn-lt"/>
                  <a:ea typeface="+mn-ea"/>
                  <a:cs typeface="+mn-cs"/>
                </a:defRPr>
              </a:lvl7pPr>
              <a:lvl8pPr marL="3200240" algn="l" defTabSz="914355" rtl="0" eaLnBrk="1" latinLnBrk="0" hangingPunct="1">
                <a:defRPr sz="1800" kern="1200">
                  <a:solidFill>
                    <a:schemeClr val="lt1"/>
                  </a:solidFill>
                  <a:latin typeface="+mn-lt"/>
                  <a:ea typeface="+mn-ea"/>
                  <a:cs typeface="+mn-cs"/>
                </a:defRPr>
              </a:lvl8pPr>
              <a:lvl9pPr marL="3657418" algn="l" defTabSz="914355" rtl="0" eaLnBrk="1" latinLnBrk="0" hangingPunct="1">
                <a:defRPr sz="1800" kern="1200">
                  <a:solidFill>
                    <a:schemeClr val="lt1"/>
                  </a:solidFill>
                  <a:latin typeface="+mn-lt"/>
                  <a:ea typeface="+mn-ea"/>
                  <a:cs typeface="+mn-cs"/>
                </a:defRPr>
              </a:lvl9pPr>
            </a:lstStyle>
            <a:p>
              <a:pPr marL="0" marR="0" lvl="0" indent="0" algn="ctr" defTabSz="118869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1414"/>
                  </a:solidFill>
                  <a:effectLst/>
                  <a:uLnTx/>
                  <a:uFillTx/>
                  <a:latin typeface="Arial" panose="020B0604020202020204"/>
                  <a:ea typeface="+mn-ea"/>
                  <a:cs typeface="+mn-cs"/>
                </a:rPr>
                <a:t>Why customers choose Snowflake?</a:t>
              </a:r>
            </a:p>
          </p:txBody>
        </p:sp>
      </p:grpSp>
      <p:sp>
        <p:nvSpPr>
          <p:cNvPr id="113" name="Rectangle 112"/>
          <p:cNvSpPr/>
          <p:nvPr/>
        </p:nvSpPr>
        <p:spPr>
          <a:xfrm>
            <a:off x="7305727" y="2270221"/>
            <a:ext cx="3592397"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Remove</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Data Silos and Data Redundancy</a:t>
            </a:r>
            <a:endPar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p:txBody>
      </p:sp>
      <p:sp>
        <p:nvSpPr>
          <p:cNvPr id="114" name="Freeform 5"/>
          <p:cNvSpPr>
            <a:spLocks/>
          </p:cNvSpPr>
          <p:nvPr/>
        </p:nvSpPr>
        <p:spPr bwMode="auto">
          <a:xfrm>
            <a:off x="6067022" y="1348889"/>
            <a:ext cx="976377" cy="2058063"/>
          </a:xfrm>
          <a:custGeom>
            <a:avLst/>
            <a:gdLst>
              <a:gd name="T0" fmla="*/ 156 w 8291"/>
              <a:gd name="T1" fmla="*/ 0 h 16270"/>
              <a:gd name="T2" fmla="*/ 8291 w 8291"/>
              <a:gd name="T3" fmla="*/ 8135 h 16270"/>
              <a:gd name="T4" fmla="*/ 156 w 8291"/>
              <a:gd name="T5" fmla="*/ 16270 h 16270"/>
              <a:gd name="T6" fmla="*/ 0 w 8291"/>
              <a:gd name="T7" fmla="*/ 16269 h 16270"/>
              <a:gd name="T8" fmla="*/ 0 w 8291"/>
              <a:gd name="T9" fmla="*/ 2 h 16270"/>
              <a:gd name="T10" fmla="*/ 156 w 8291"/>
              <a:gd name="T11" fmla="*/ 0 h 16270"/>
            </a:gdLst>
            <a:ahLst/>
            <a:cxnLst>
              <a:cxn ang="0">
                <a:pos x="T0" y="T1"/>
              </a:cxn>
              <a:cxn ang="0">
                <a:pos x="T2" y="T3"/>
              </a:cxn>
              <a:cxn ang="0">
                <a:pos x="T4" y="T5"/>
              </a:cxn>
              <a:cxn ang="0">
                <a:pos x="T6" y="T7"/>
              </a:cxn>
              <a:cxn ang="0">
                <a:pos x="T8" y="T9"/>
              </a:cxn>
              <a:cxn ang="0">
                <a:pos x="T10" y="T11"/>
              </a:cxn>
            </a:cxnLst>
            <a:rect l="0" t="0" r="r" b="b"/>
            <a:pathLst>
              <a:path w="8291" h="16270">
                <a:moveTo>
                  <a:pt x="156" y="0"/>
                </a:moveTo>
                <a:cubicBezTo>
                  <a:pt x="4647" y="0"/>
                  <a:pt x="8291" y="3643"/>
                  <a:pt x="8291" y="8135"/>
                </a:cubicBezTo>
                <a:cubicBezTo>
                  <a:pt x="8291" y="12627"/>
                  <a:pt x="4647" y="16270"/>
                  <a:pt x="156" y="16270"/>
                </a:cubicBezTo>
                <a:cubicBezTo>
                  <a:pt x="104" y="16270"/>
                  <a:pt x="52" y="16270"/>
                  <a:pt x="0" y="16269"/>
                </a:cubicBezTo>
                <a:lnTo>
                  <a:pt x="0" y="2"/>
                </a:lnTo>
                <a:cubicBezTo>
                  <a:pt x="52" y="1"/>
                  <a:pt x="104" y="0"/>
                  <a:pt x="156" y="0"/>
                </a:cubicBezTo>
                <a:close/>
              </a:path>
            </a:pathLst>
          </a:custGeom>
          <a:noFill/>
          <a:ln w="31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15" name="Freeform 6"/>
          <p:cNvSpPr>
            <a:spLocks/>
          </p:cNvSpPr>
          <p:nvPr/>
        </p:nvSpPr>
        <p:spPr bwMode="auto">
          <a:xfrm>
            <a:off x="6079721" y="1728154"/>
            <a:ext cx="509240" cy="1299535"/>
          </a:xfrm>
          <a:custGeom>
            <a:avLst/>
            <a:gdLst>
              <a:gd name="T0" fmla="*/ 104 w 5239"/>
              <a:gd name="T1" fmla="*/ 0 h 10270"/>
              <a:gd name="T2" fmla="*/ 5239 w 5239"/>
              <a:gd name="T3" fmla="*/ 5135 h 10270"/>
              <a:gd name="T4" fmla="*/ 104 w 5239"/>
              <a:gd name="T5" fmla="*/ 10270 h 10270"/>
              <a:gd name="T6" fmla="*/ 0 w 5239"/>
              <a:gd name="T7" fmla="*/ 10269 h 10270"/>
              <a:gd name="T8" fmla="*/ 0 w 5239"/>
              <a:gd name="T9" fmla="*/ 1 h 10270"/>
              <a:gd name="T10" fmla="*/ 104 w 5239"/>
              <a:gd name="T11" fmla="*/ 0 h 10270"/>
            </a:gdLst>
            <a:ahLst/>
            <a:cxnLst>
              <a:cxn ang="0">
                <a:pos x="T0" y="T1"/>
              </a:cxn>
              <a:cxn ang="0">
                <a:pos x="T2" y="T3"/>
              </a:cxn>
              <a:cxn ang="0">
                <a:pos x="T4" y="T5"/>
              </a:cxn>
              <a:cxn ang="0">
                <a:pos x="T6" y="T7"/>
              </a:cxn>
              <a:cxn ang="0">
                <a:pos x="T8" y="T9"/>
              </a:cxn>
              <a:cxn ang="0">
                <a:pos x="T10" y="T11"/>
              </a:cxn>
            </a:cxnLst>
            <a:rect l="0" t="0" r="r" b="b"/>
            <a:pathLst>
              <a:path w="5239" h="10270">
                <a:moveTo>
                  <a:pt x="104" y="0"/>
                </a:moveTo>
                <a:cubicBezTo>
                  <a:pt x="2940" y="0"/>
                  <a:pt x="5239" y="2299"/>
                  <a:pt x="5239" y="5135"/>
                </a:cubicBezTo>
                <a:cubicBezTo>
                  <a:pt x="5239" y="7971"/>
                  <a:pt x="2940" y="10270"/>
                  <a:pt x="104" y="10270"/>
                </a:cubicBezTo>
                <a:cubicBezTo>
                  <a:pt x="69" y="10270"/>
                  <a:pt x="34" y="10270"/>
                  <a:pt x="0" y="10269"/>
                </a:cubicBezTo>
                <a:lnTo>
                  <a:pt x="0" y="1"/>
                </a:lnTo>
                <a:cubicBezTo>
                  <a:pt x="34" y="1"/>
                  <a:pt x="69" y="0"/>
                  <a:pt x="104" y="0"/>
                </a:cubicBezTo>
                <a:close/>
              </a:path>
            </a:pathLst>
          </a:custGeom>
          <a:solidFill>
            <a:schemeClr val="accent2">
              <a:lumMod val="25000"/>
              <a:lumOff val="7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16" name="Oval 115"/>
          <p:cNvSpPr/>
          <p:nvPr/>
        </p:nvSpPr>
        <p:spPr>
          <a:xfrm>
            <a:off x="6313537" y="1267618"/>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1</a:t>
            </a:r>
          </a:p>
        </p:txBody>
      </p:sp>
      <p:sp>
        <p:nvSpPr>
          <p:cNvPr id="117" name="Oval 116"/>
          <p:cNvSpPr/>
          <p:nvPr/>
        </p:nvSpPr>
        <p:spPr>
          <a:xfrm>
            <a:off x="6674124" y="1535853"/>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2</a:t>
            </a:r>
          </a:p>
        </p:txBody>
      </p:sp>
      <p:sp>
        <p:nvSpPr>
          <p:cNvPr id="118" name="Oval 117"/>
          <p:cNvSpPr/>
          <p:nvPr/>
        </p:nvSpPr>
        <p:spPr>
          <a:xfrm>
            <a:off x="6873312" y="1850039"/>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3</a:t>
            </a:r>
          </a:p>
        </p:txBody>
      </p:sp>
      <p:sp>
        <p:nvSpPr>
          <p:cNvPr id="119" name="Oval 118"/>
          <p:cNvSpPr/>
          <p:nvPr/>
        </p:nvSpPr>
        <p:spPr>
          <a:xfrm>
            <a:off x="6955937" y="2242469"/>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4</a:t>
            </a:r>
          </a:p>
        </p:txBody>
      </p:sp>
      <p:sp>
        <p:nvSpPr>
          <p:cNvPr id="120" name="Oval 119"/>
          <p:cNvSpPr/>
          <p:nvPr/>
        </p:nvSpPr>
        <p:spPr>
          <a:xfrm>
            <a:off x="6849873" y="2602558"/>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5</a:t>
            </a:r>
          </a:p>
        </p:txBody>
      </p:sp>
      <p:sp>
        <p:nvSpPr>
          <p:cNvPr id="121" name="Oval 120"/>
          <p:cNvSpPr/>
          <p:nvPr/>
        </p:nvSpPr>
        <p:spPr>
          <a:xfrm>
            <a:off x="6636716" y="2987687"/>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6</a:t>
            </a:r>
          </a:p>
        </p:txBody>
      </p:sp>
      <p:sp>
        <p:nvSpPr>
          <p:cNvPr id="122" name="Oval 121"/>
          <p:cNvSpPr/>
          <p:nvPr/>
        </p:nvSpPr>
        <p:spPr>
          <a:xfrm>
            <a:off x="6292517" y="3197122"/>
            <a:ext cx="274320" cy="27090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1"/>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Calibri" panose="020F0502020204030204" pitchFamily="34" charset="0"/>
              </a:rPr>
              <a:t>7</a:t>
            </a:r>
          </a:p>
        </p:txBody>
      </p:sp>
      <p:sp>
        <p:nvSpPr>
          <p:cNvPr id="123" name="Rectangle 122"/>
          <p:cNvSpPr/>
          <p:nvPr/>
        </p:nvSpPr>
        <p:spPr>
          <a:xfrm>
            <a:off x="6987567" y="1526287"/>
            <a:ext cx="3592397"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Provide </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consistency</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 in meaning, usage and data entry</a:t>
            </a:r>
          </a:p>
        </p:txBody>
      </p:sp>
      <p:sp>
        <p:nvSpPr>
          <p:cNvPr id="124" name="Rectangle 123"/>
          <p:cNvSpPr/>
          <p:nvPr/>
        </p:nvSpPr>
        <p:spPr>
          <a:xfrm>
            <a:off x="6663224" y="1239419"/>
            <a:ext cx="3592397"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Complete and correct data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with minimal rework</a:t>
            </a:r>
          </a:p>
        </p:txBody>
      </p:sp>
      <p:sp>
        <p:nvSpPr>
          <p:cNvPr id="125" name="Rectangle 124"/>
          <p:cNvSpPr/>
          <p:nvPr/>
        </p:nvSpPr>
        <p:spPr>
          <a:xfrm>
            <a:off x="6678111" y="3316286"/>
            <a:ext cx="3592397"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Reduce the </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Total Cost of Ownership</a:t>
            </a:r>
          </a:p>
        </p:txBody>
      </p:sp>
      <p:sp>
        <p:nvSpPr>
          <p:cNvPr id="126" name="Rectangle 125"/>
          <p:cNvSpPr/>
          <p:nvPr/>
        </p:nvSpPr>
        <p:spPr>
          <a:xfrm>
            <a:off x="7249858" y="1879891"/>
            <a:ext cx="4536775"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Reduce efforts through an </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automated migration and testing approach</a:t>
            </a:r>
          </a:p>
        </p:txBody>
      </p:sp>
      <p:sp>
        <p:nvSpPr>
          <p:cNvPr id="127" name="Right Arrow 126"/>
          <p:cNvSpPr/>
          <p:nvPr/>
        </p:nvSpPr>
        <p:spPr>
          <a:xfrm>
            <a:off x="6139163" y="1806720"/>
            <a:ext cx="600813" cy="279979"/>
          </a:xfrm>
          <a:prstGeom prst="rightArrow">
            <a:avLst/>
          </a:prstGeom>
          <a:solidFill>
            <a:schemeClr val="accent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8" name="Rectangle 127"/>
          <p:cNvSpPr/>
          <p:nvPr/>
        </p:nvSpPr>
        <p:spPr>
          <a:xfrm>
            <a:off x="7030625" y="3037575"/>
            <a:ext cx="4899984" cy="169277"/>
          </a:xfrm>
          <a:prstGeom prst="rect">
            <a:avLst/>
          </a:prstGeom>
          <a:noFill/>
          <a:ln w="28575">
            <a:noFill/>
            <a:prstDash val="dashDot"/>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l" defTabSz="609585"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Risk mitigated implementation approach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with an assurance of better ROI</a:t>
            </a:r>
          </a:p>
        </p:txBody>
      </p:sp>
      <p:sp>
        <p:nvSpPr>
          <p:cNvPr id="129" name="Rectangle 128"/>
          <p:cNvSpPr/>
          <p:nvPr/>
        </p:nvSpPr>
        <p:spPr>
          <a:xfrm>
            <a:off x="7165478" y="2534538"/>
            <a:ext cx="4765133" cy="430887"/>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Have </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seamless collaboration among multiple stakeholders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and resolve dependencies on time</a:t>
            </a:r>
          </a:p>
        </p:txBody>
      </p:sp>
      <p:grpSp>
        <p:nvGrpSpPr>
          <p:cNvPr id="130" name="Group 129"/>
          <p:cNvGrpSpPr/>
          <p:nvPr/>
        </p:nvGrpSpPr>
        <p:grpSpPr>
          <a:xfrm>
            <a:off x="5827153" y="788983"/>
            <a:ext cx="5959479" cy="358196"/>
            <a:chOff x="292674" y="2221643"/>
            <a:chExt cx="8089326" cy="275535"/>
          </a:xfrm>
        </p:grpSpPr>
        <p:cxnSp>
          <p:nvCxnSpPr>
            <p:cNvPr id="131" name="Straight Connector 130"/>
            <p:cNvCxnSpPr/>
            <p:nvPr/>
          </p:nvCxnSpPr>
          <p:spPr>
            <a:xfrm>
              <a:off x="292674" y="2369553"/>
              <a:ext cx="8089326" cy="1729"/>
            </a:xfrm>
            <a:prstGeom prst="line">
              <a:avLst/>
            </a:prstGeom>
            <a:ln w="762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2" name="Rounded Rectangle 131"/>
            <p:cNvSpPr/>
            <p:nvPr/>
          </p:nvSpPr>
          <p:spPr>
            <a:xfrm>
              <a:off x="1646048" y="2221643"/>
              <a:ext cx="5716011" cy="275535"/>
            </a:xfrm>
            <a:prstGeom prst="roundRect">
              <a:avLst>
                <a:gd name="adj" fmla="val 5000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55" rtl="0" eaLnBrk="1" latinLnBrk="0" hangingPunct="1">
                <a:defRPr sz="1800" kern="1200">
                  <a:solidFill>
                    <a:schemeClr val="lt1"/>
                  </a:solidFill>
                  <a:latin typeface="+mn-lt"/>
                  <a:ea typeface="+mn-ea"/>
                  <a:cs typeface="+mn-cs"/>
                </a:defRPr>
              </a:lvl1pPr>
              <a:lvl2pPr marL="457178" algn="l" defTabSz="914355" rtl="0" eaLnBrk="1" latinLnBrk="0" hangingPunct="1">
                <a:defRPr sz="1800" kern="1200">
                  <a:solidFill>
                    <a:schemeClr val="lt1"/>
                  </a:solidFill>
                  <a:latin typeface="+mn-lt"/>
                  <a:ea typeface="+mn-ea"/>
                  <a:cs typeface="+mn-cs"/>
                </a:defRPr>
              </a:lvl2pPr>
              <a:lvl3pPr marL="914355" algn="l" defTabSz="914355" rtl="0" eaLnBrk="1" latinLnBrk="0" hangingPunct="1">
                <a:defRPr sz="1800" kern="1200">
                  <a:solidFill>
                    <a:schemeClr val="lt1"/>
                  </a:solidFill>
                  <a:latin typeface="+mn-lt"/>
                  <a:ea typeface="+mn-ea"/>
                  <a:cs typeface="+mn-cs"/>
                </a:defRPr>
              </a:lvl3pPr>
              <a:lvl4pPr marL="1371532" algn="l" defTabSz="914355" rtl="0" eaLnBrk="1" latinLnBrk="0" hangingPunct="1">
                <a:defRPr sz="1800" kern="1200">
                  <a:solidFill>
                    <a:schemeClr val="lt1"/>
                  </a:solidFill>
                  <a:latin typeface="+mn-lt"/>
                  <a:ea typeface="+mn-ea"/>
                  <a:cs typeface="+mn-cs"/>
                </a:defRPr>
              </a:lvl4pPr>
              <a:lvl5pPr marL="1828709" algn="l" defTabSz="914355" rtl="0" eaLnBrk="1" latinLnBrk="0" hangingPunct="1">
                <a:defRPr sz="1800" kern="1200">
                  <a:solidFill>
                    <a:schemeClr val="lt1"/>
                  </a:solidFill>
                  <a:latin typeface="+mn-lt"/>
                  <a:ea typeface="+mn-ea"/>
                  <a:cs typeface="+mn-cs"/>
                </a:defRPr>
              </a:lvl5pPr>
              <a:lvl6pPr marL="2285886" algn="l" defTabSz="914355" rtl="0" eaLnBrk="1" latinLnBrk="0" hangingPunct="1">
                <a:defRPr sz="1800" kern="1200">
                  <a:solidFill>
                    <a:schemeClr val="lt1"/>
                  </a:solidFill>
                  <a:latin typeface="+mn-lt"/>
                  <a:ea typeface="+mn-ea"/>
                  <a:cs typeface="+mn-cs"/>
                </a:defRPr>
              </a:lvl6pPr>
              <a:lvl7pPr marL="2743064" algn="l" defTabSz="914355" rtl="0" eaLnBrk="1" latinLnBrk="0" hangingPunct="1">
                <a:defRPr sz="1800" kern="1200">
                  <a:solidFill>
                    <a:schemeClr val="lt1"/>
                  </a:solidFill>
                  <a:latin typeface="+mn-lt"/>
                  <a:ea typeface="+mn-ea"/>
                  <a:cs typeface="+mn-cs"/>
                </a:defRPr>
              </a:lvl7pPr>
              <a:lvl8pPr marL="3200240" algn="l" defTabSz="914355" rtl="0" eaLnBrk="1" latinLnBrk="0" hangingPunct="1">
                <a:defRPr sz="1800" kern="1200">
                  <a:solidFill>
                    <a:schemeClr val="lt1"/>
                  </a:solidFill>
                  <a:latin typeface="+mn-lt"/>
                  <a:ea typeface="+mn-ea"/>
                  <a:cs typeface="+mn-cs"/>
                </a:defRPr>
              </a:lvl8pPr>
              <a:lvl9pPr marL="3657418" algn="l" defTabSz="914355" rtl="0" eaLnBrk="1" latinLnBrk="0" hangingPunct="1">
                <a:defRPr sz="1800" kern="1200">
                  <a:solidFill>
                    <a:schemeClr val="lt1"/>
                  </a:solidFill>
                  <a:latin typeface="+mn-lt"/>
                  <a:ea typeface="+mn-ea"/>
                  <a:cs typeface="+mn-cs"/>
                </a:defRPr>
              </a:lvl9pPr>
            </a:lstStyle>
            <a:p>
              <a:pPr marL="0" marR="0" lvl="0" indent="0" algn="ctr" defTabSz="118869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41414"/>
                  </a:solidFill>
                  <a:effectLst/>
                  <a:uLnTx/>
                  <a:uFillTx/>
                  <a:latin typeface="Arial" panose="020B0604020202020204"/>
                  <a:ea typeface="+mn-ea"/>
                  <a:cs typeface="+mn-cs"/>
                </a:rPr>
                <a:t>Key Architectural Considerations</a:t>
              </a:r>
            </a:p>
          </p:txBody>
        </p:sp>
      </p:grpSp>
      <p:sp>
        <p:nvSpPr>
          <p:cNvPr id="133" name="Right Arrow 132"/>
          <p:cNvSpPr/>
          <p:nvPr/>
        </p:nvSpPr>
        <p:spPr>
          <a:xfrm>
            <a:off x="6279655" y="2208353"/>
            <a:ext cx="600813" cy="279979"/>
          </a:xfrm>
          <a:prstGeom prst="rightArrow">
            <a:avLst/>
          </a:prstGeom>
          <a:solidFill>
            <a:schemeClr val="accent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4" name="Right Arrow 133"/>
          <p:cNvSpPr/>
          <p:nvPr/>
        </p:nvSpPr>
        <p:spPr>
          <a:xfrm>
            <a:off x="6143063" y="2643733"/>
            <a:ext cx="600813" cy="279979"/>
          </a:xfrm>
          <a:prstGeom prst="rightArrow">
            <a:avLst/>
          </a:prstGeom>
          <a:solidFill>
            <a:schemeClr val="accent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35" name="Group 134"/>
          <p:cNvGrpSpPr/>
          <p:nvPr/>
        </p:nvGrpSpPr>
        <p:grpSpPr>
          <a:xfrm>
            <a:off x="6013699" y="3605790"/>
            <a:ext cx="5959479" cy="358196"/>
            <a:chOff x="292674" y="2221643"/>
            <a:chExt cx="8089326" cy="275535"/>
          </a:xfrm>
        </p:grpSpPr>
        <p:cxnSp>
          <p:nvCxnSpPr>
            <p:cNvPr id="136" name="Straight Connector 135"/>
            <p:cNvCxnSpPr/>
            <p:nvPr/>
          </p:nvCxnSpPr>
          <p:spPr>
            <a:xfrm>
              <a:off x="292674" y="2369553"/>
              <a:ext cx="8089326" cy="1729"/>
            </a:xfrm>
            <a:prstGeom prst="line">
              <a:avLst/>
            </a:prstGeom>
            <a:ln w="762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7" name="Rounded Rectangle 136"/>
            <p:cNvSpPr/>
            <p:nvPr/>
          </p:nvSpPr>
          <p:spPr>
            <a:xfrm>
              <a:off x="1646048" y="2221643"/>
              <a:ext cx="5716011" cy="275535"/>
            </a:xfrm>
            <a:prstGeom prst="roundRect">
              <a:avLst>
                <a:gd name="adj" fmla="val 5000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55" rtl="0" eaLnBrk="1" latinLnBrk="0" hangingPunct="1">
                <a:defRPr sz="1800" kern="1200">
                  <a:solidFill>
                    <a:schemeClr val="lt1"/>
                  </a:solidFill>
                  <a:latin typeface="+mn-lt"/>
                  <a:ea typeface="+mn-ea"/>
                  <a:cs typeface="+mn-cs"/>
                </a:defRPr>
              </a:lvl1pPr>
              <a:lvl2pPr marL="457178" algn="l" defTabSz="914355" rtl="0" eaLnBrk="1" latinLnBrk="0" hangingPunct="1">
                <a:defRPr sz="1800" kern="1200">
                  <a:solidFill>
                    <a:schemeClr val="lt1"/>
                  </a:solidFill>
                  <a:latin typeface="+mn-lt"/>
                  <a:ea typeface="+mn-ea"/>
                  <a:cs typeface="+mn-cs"/>
                </a:defRPr>
              </a:lvl2pPr>
              <a:lvl3pPr marL="914355" algn="l" defTabSz="914355" rtl="0" eaLnBrk="1" latinLnBrk="0" hangingPunct="1">
                <a:defRPr sz="1800" kern="1200">
                  <a:solidFill>
                    <a:schemeClr val="lt1"/>
                  </a:solidFill>
                  <a:latin typeface="+mn-lt"/>
                  <a:ea typeface="+mn-ea"/>
                  <a:cs typeface="+mn-cs"/>
                </a:defRPr>
              </a:lvl3pPr>
              <a:lvl4pPr marL="1371532" algn="l" defTabSz="914355" rtl="0" eaLnBrk="1" latinLnBrk="0" hangingPunct="1">
                <a:defRPr sz="1800" kern="1200">
                  <a:solidFill>
                    <a:schemeClr val="lt1"/>
                  </a:solidFill>
                  <a:latin typeface="+mn-lt"/>
                  <a:ea typeface="+mn-ea"/>
                  <a:cs typeface="+mn-cs"/>
                </a:defRPr>
              </a:lvl4pPr>
              <a:lvl5pPr marL="1828709" algn="l" defTabSz="914355" rtl="0" eaLnBrk="1" latinLnBrk="0" hangingPunct="1">
                <a:defRPr sz="1800" kern="1200">
                  <a:solidFill>
                    <a:schemeClr val="lt1"/>
                  </a:solidFill>
                  <a:latin typeface="+mn-lt"/>
                  <a:ea typeface="+mn-ea"/>
                  <a:cs typeface="+mn-cs"/>
                </a:defRPr>
              </a:lvl5pPr>
              <a:lvl6pPr marL="2285886" algn="l" defTabSz="914355" rtl="0" eaLnBrk="1" latinLnBrk="0" hangingPunct="1">
                <a:defRPr sz="1800" kern="1200">
                  <a:solidFill>
                    <a:schemeClr val="lt1"/>
                  </a:solidFill>
                  <a:latin typeface="+mn-lt"/>
                  <a:ea typeface="+mn-ea"/>
                  <a:cs typeface="+mn-cs"/>
                </a:defRPr>
              </a:lvl6pPr>
              <a:lvl7pPr marL="2743064" algn="l" defTabSz="914355" rtl="0" eaLnBrk="1" latinLnBrk="0" hangingPunct="1">
                <a:defRPr sz="1800" kern="1200">
                  <a:solidFill>
                    <a:schemeClr val="lt1"/>
                  </a:solidFill>
                  <a:latin typeface="+mn-lt"/>
                  <a:ea typeface="+mn-ea"/>
                  <a:cs typeface="+mn-cs"/>
                </a:defRPr>
              </a:lvl7pPr>
              <a:lvl8pPr marL="3200240" algn="l" defTabSz="914355" rtl="0" eaLnBrk="1" latinLnBrk="0" hangingPunct="1">
                <a:defRPr sz="1800" kern="1200">
                  <a:solidFill>
                    <a:schemeClr val="lt1"/>
                  </a:solidFill>
                  <a:latin typeface="+mn-lt"/>
                  <a:ea typeface="+mn-ea"/>
                  <a:cs typeface="+mn-cs"/>
                </a:defRPr>
              </a:lvl8pPr>
              <a:lvl9pPr marL="3657418" algn="l" defTabSz="914355" rtl="0" eaLnBrk="1" latinLnBrk="0" hangingPunct="1">
                <a:defRPr sz="1800" kern="1200">
                  <a:solidFill>
                    <a:schemeClr val="lt1"/>
                  </a:solidFill>
                  <a:latin typeface="+mn-lt"/>
                  <a:ea typeface="+mn-ea"/>
                  <a:cs typeface="+mn-cs"/>
                </a:defRPr>
              </a:lvl9p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Snowflake Partnership Overview</a:t>
              </a:r>
            </a:p>
          </p:txBody>
        </p:sp>
      </p:grpSp>
      <p:sp>
        <p:nvSpPr>
          <p:cNvPr id="139" name="TextBox 138"/>
          <p:cNvSpPr txBox="1">
            <a:spLocks noChangeAspect="1"/>
          </p:cNvSpPr>
          <p:nvPr/>
        </p:nvSpPr>
        <p:spPr>
          <a:xfrm>
            <a:off x="9458434" y="5442735"/>
            <a:ext cx="2445272" cy="744510"/>
          </a:xfrm>
          <a:prstGeom prst="rect">
            <a:avLst/>
          </a:prstGeom>
          <a:solidFill>
            <a:schemeClr val="accent3">
              <a:lumMod val="20000"/>
              <a:lumOff val="80000"/>
            </a:schemeClr>
          </a:solidFill>
          <a:ln>
            <a:solidFill>
              <a:schemeClr val="tx1"/>
            </a:solidFill>
            <a:prstDash val="dash"/>
          </a:ln>
        </p:spPr>
        <p:txBody>
          <a:bodyPr wrap="square" rtlCol="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Solution implementation</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Calibri" panose="020F0502020204030204" pitchFamily="34" charset="0"/>
              </a:rPr>
              <a:t>Implement and integrate complete data analytics solutions—data acquisition, data integration, analytics</a:t>
            </a:r>
          </a:p>
        </p:txBody>
      </p:sp>
      <p:sp>
        <p:nvSpPr>
          <p:cNvPr id="140" name="TextBox 139"/>
          <p:cNvSpPr txBox="1">
            <a:spLocks noChangeAspect="1"/>
          </p:cNvSpPr>
          <p:nvPr/>
        </p:nvSpPr>
        <p:spPr>
          <a:xfrm>
            <a:off x="9461257" y="4535355"/>
            <a:ext cx="2442454" cy="726398"/>
          </a:xfrm>
          <a:prstGeom prst="rect">
            <a:avLst/>
          </a:prstGeom>
          <a:solidFill>
            <a:schemeClr val="accent3">
              <a:lumMod val="20000"/>
              <a:lumOff val="80000"/>
            </a:schemeClr>
          </a:solidFill>
          <a:ln>
            <a:solidFill>
              <a:schemeClr val="tx1"/>
            </a:solidFill>
            <a:prstDash val="dash"/>
          </a:ln>
        </p:spPr>
        <p:txBody>
          <a:bodyPr wrap="square" rtlCol="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Data platform migration</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Calibri" panose="020F0502020204030204" pitchFamily="34" charset="0"/>
              </a:rPr>
              <a:t>Help customers plan and execute data migration from legacy systems to Snowflake</a:t>
            </a:r>
          </a:p>
        </p:txBody>
      </p:sp>
      <p:sp>
        <p:nvSpPr>
          <p:cNvPr id="141" name="TextBox 140"/>
          <p:cNvSpPr txBox="1">
            <a:spLocks noChangeAspect="1"/>
          </p:cNvSpPr>
          <p:nvPr/>
        </p:nvSpPr>
        <p:spPr>
          <a:xfrm>
            <a:off x="5848285" y="4550210"/>
            <a:ext cx="2411790" cy="639532"/>
          </a:xfrm>
          <a:prstGeom prst="rect">
            <a:avLst/>
          </a:prstGeom>
          <a:solidFill>
            <a:schemeClr val="accent3">
              <a:lumMod val="20000"/>
              <a:lumOff val="80000"/>
            </a:schemeClr>
          </a:solidFill>
          <a:ln>
            <a:solidFill>
              <a:schemeClr val="tx1"/>
            </a:solidFill>
            <a:prstDash val="dash"/>
          </a:ln>
        </p:spPr>
        <p:txBody>
          <a:bodyPr wrap="square" rtlCol="0">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Solution architecture</a:t>
            </a:r>
          </a:p>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Calibri" panose="020F0502020204030204" pitchFamily="34" charset="0"/>
              </a:rPr>
              <a:t>Design integrated data pipelines, data models, and analytics solutions</a:t>
            </a:r>
          </a:p>
        </p:txBody>
      </p:sp>
      <p:sp>
        <p:nvSpPr>
          <p:cNvPr id="142" name="TextBox 141"/>
          <p:cNvSpPr txBox="1">
            <a:spLocks noChangeAspect="1"/>
          </p:cNvSpPr>
          <p:nvPr/>
        </p:nvSpPr>
        <p:spPr>
          <a:xfrm>
            <a:off x="5848285" y="5439647"/>
            <a:ext cx="2424901" cy="642304"/>
          </a:xfrm>
          <a:prstGeom prst="rect">
            <a:avLst/>
          </a:prstGeom>
          <a:solidFill>
            <a:schemeClr val="accent3">
              <a:lumMod val="20000"/>
              <a:lumOff val="80000"/>
            </a:schemeClr>
          </a:solidFill>
          <a:ln>
            <a:solidFill>
              <a:schemeClr val="tx1"/>
            </a:solidFill>
            <a:prstDash val="dash"/>
          </a:ln>
        </p:spPr>
        <p:txBody>
          <a:bodyPr wrap="square" rtlCol="0">
            <a:noAutofit/>
          </a:bodyPr>
          <a:lstStyle/>
          <a:p>
            <a:pPr marL="0" marR="0" lvl="0" indent="0" algn="ctr" defTabSz="609585" rtl="0" eaLnBrk="1" fontAlgn="auto" latinLnBrk="0" hangingPunct="1">
              <a:lnSpc>
                <a:spcPts val="15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Snowflake POC &amp; </a:t>
            </a: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Calibri" panose="020F0502020204030204" pitchFamily="34" charset="0"/>
              </a:rPr>
              <a:t>pilot</a:t>
            </a:r>
          </a:p>
          <a:p>
            <a:pPr marL="0" marR="0" lvl="0" indent="0" algn="l" defTabSz="609585" rtl="0" eaLnBrk="1" fontAlgn="auto" latinLnBrk="0" hangingPunct="1">
              <a:lnSpc>
                <a:spcPts val="15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0000">
                    <a:lumMod val="75000"/>
                    <a:lumOff val="25000"/>
                  </a:srgbClr>
                </a:solidFill>
                <a:effectLst/>
                <a:uLnTx/>
                <a:uFillTx/>
                <a:latin typeface="Arial" panose="020B0604020202020204"/>
                <a:ea typeface="+mn-ea"/>
                <a:cs typeface="Calibri" panose="020F0502020204030204" pitchFamily="34" charset="0"/>
              </a:rPr>
              <a:t>Guide customers while Snowflake solution through paid engagement</a:t>
            </a:r>
            <a:endPar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Calibri" panose="020F0502020204030204" pitchFamily="34" charset="0"/>
            </a:endParaRPr>
          </a:p>
        </p:txBody>
      </p:sp>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4937" y="5434100"/>
            <a:ext cx="1106486" cy="225283"/>
          </a:xfrm>
          <a:prstGeom prst="rect">
            <a:avLst/>
          </a:prstGeom>
        </p:spPr>
      </p:pic>
      <p:pic>
        <p:nvPicPr>
          <p:cNvPr id="144" name="Picture 143">
            <a:extLst>
              <a:ext uri="{FF2B5EF4-FFF2-40B4-BE49-F238E27FC236}">
                <a16:creationId xmlns:a16="http://schemas.microsoft.com/office/drawing/2014/main" id="{DB0FBDCD-BEEF-402D-8FD6-B67C618D658B}"/>
              </a:ext>
            </a:extLst>
          </p:cNvPr>
          <p:cNvPicPr>
            <a:picLocks noChangeAspect="1"/>
          </p:cNvPicPr>
          <p:nvPr/>
        </p:nvPicPr>
        <p:blipFill>
          <a:blip r:embed="rId8"/>
          <a:stretch>
            <a:fillRect/>
          </a:stretch>
        </p:blipFill>
        <p:spPr bwMode="black">
          <a:xfrm>
            <a:off x="8385738" y="4864840"/>
            <a:ext cx="922619" cy="150902"/>
          </a:xfrm>
          <a:prstGeom prst="rect">
            <a:avLst/>
          </a:prstGeom>
        </p:spPr>
      </p:pic>
      <p:pic>
        <p:nvPicPr>
          <p:cNvPr id="145" name="Picture 144"/>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570571" y="5031541"/>
            <a:ext cx="575223" cy="394774"/>
          </a:xfrm>
          <a:prstGeom prst="rect">
            <a:avLst/>
          </a:prstGeom>
        </p:spPr>
      </p:pic>
      <p:pic>
        <p:nvPicPr>
          <p:cNvPr id="147" name="Picture 146"/>
          <p:cNvPicPr>
            <a:picLocks noChangeAspect="1"/>
          </p:cNvPicPr>
          <p:nvPr/>
        </p:nvPicPr>
        <p:blipFill>
          <a:blip r:embed="rId10">
            <a:duotone>
              <a:schemeClr val="accent2">
                <a:shade val="45000"/>
                <a:satMod val="135000"/>
              </a:schemeClr>
              <a:prstClr val="white"/>
            </a:duotone>
          </a:blip>
          <a:stretch>
            <a:fillRect/>
          </a:stretch>
        </p:blipFill>
        <p:spPr>
          <a:xfrm>
            <a:off x="6225367" y="4001786"/>
            <a:ext cx="533481" cy="403094"/>
          </a:xfrm>
          <a:prstGeom prst="rect">
            <a:avLst/>
          </a:prstGeom>
        </p:spPr>
      </p:pic>
      <p:pic>
        <p:nvPicPr>
          <p:cNvPr id="148" name="Picture 147"/>
          <p:cNvPicPr>
            <a:picLocks noChangeAspect="1"/>
          </p:cNvPicPr>
          <p:nvPr/>
        </p:nvPicPr>
        <p:blipFill>
          <a:blip r:embed="rId11">
            <a:duotone>
              <a:schemeClr val="accent2">
                <a:shade val="45000"/>
                <a:satMod val="135000"/>
              </a:schemeClr>
              <a:prstClr val="white"/>
            </a:duotone>
          </a:blip>
          <a:stretch>
            <a:fillRect/>
          </a:stretch>
        </p:blipFill>
        <p:spPr>
          <a:xfrm>
            <a:off x="8003453" y="4018335"/>
            <a:ext cx="591513" cy="369996"/>
          </a:xfrm>
          <a:prstGeom prst="rect">
            <a:avLst/>
          </a:prstGeom>
        </p:spPr>
      </p:pic>
      <p:pic>
        <p:nvPicPr>
          <p:cNvPr id="149" name="Picture 148"/>
          <p:cNvPicPr>
            <a:picLocks noChangeAspect="1"/>
          </p:cNvPicPr>
          <p:nvPr/>
        </p:nvPicPr>
        <p:blipFill>
          <a:blip r:embed="rId12">
            <a:duotone>
              <a:schemeClr val="accent2">
                <a:shade val="45000"/>
                <a:satMod val="135000"/>
              </a:schemeClr>
              <a:prstClr val="white"/>
            </a:duotone>
          </a:blip>
          <a:stretch>
            <a:fillRect/>
          </a:stretch>
        </p:blipFill>
        <p:spPr>
          <a:xfrm>
            <a:off x="9625359" y="3994505"/>
            <a:ext cx="649780" cy="371062"/>
          </a:xfrm>
          <a:prstGeom prst="rect">
            <a:avLst/>
          </a:prstGeom>
        </p:spPr>
      </p:pic>
      <p:sp>
        <p:nvSpPr>
          <p:cNvPr id="173" name="Rectangle 172"/>
          <p:cNvSpPr/>
          <p:nvPr/>
        </p:nvSpPr>
        <p:spPr>
          <a:xfrm>
            <a:off x="10136670" y="3941071"/>
            <a:ext cx="1205493" cy="561691"/>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600" b="1" i="0" u="none" strike="noStrike" kern="1200" cap="none" spc="0" normalizeH="0" baseline="0" noProof="0" dirty="0" smtClean="0">
                <a:ln>
                  <a:noFill/>
                </a:ln>
                <a:solidFill>
                  <a:srgbClr val="6DB33F">
                    <a:lumMod val="75000"/>
                  </a:srgbClr>
                </a:solidFill>
                <a:effectLst/>
                <a:uLnTx/>
                <a:uFillTx/>
                <a:latin typeface="Arial" panose="020B0604020202020204"/>
                <a:ea typeface="+mn-ea"/>
                <a:cs typeface="Calibri" pitchFamily="34" charset="0"/>
              </a:rPr>
              <a:t>15+  </a:t>
            </a:r>
            <a:endParaRPr kumimoji="0" lang="en-US" sz="16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endParaRPr>
          </a:p>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1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rPr>
              <a:t>Clients</a:t>
            </a:r>
          </a:p>
        </p:txBody>
      </p:sp>
      <p:sp>
        <p:nvSpPr>
          <p:cNvPr id="174" name="Rectangle 173"/>
          <p:cNvSpPr/>
          <p:nvPr/>
        </p:nvSpPr>
        <p:spPr>
          <a:xfrm>
            <a:off x="6761377" y="3945650"/>
            <a:ext cx="1166209" cy="561691"/>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600" b="1" i="0" u="none" strike="noStrike" kern="1200" cap="none" spc="0" normalizeH="0" baseline="0" noProof="0" dirty="0" smtClean="0">
                <a:ln>
                  <a:noFill/>
                </a:ln>
                <a:solidFill>
                  <a:srgbClr val="6DB33F">
                    <a:lumMod val="75000"/>
                  </a:srgbClr>
                </a:solidFill>
                <a:effectLst/>
                <a:uLnTx/>
                <a:uFillTx/>
                <a:latin typeface="Arial" panose="020B0604020202020204"/>
                <a:ea typeface="+mn-ea"/>
                <a:cs typeface="Calibri" pitchFamily="34" charset="0"/>
              </a:rPr>
              <a:t>150+ </a:t>
            </a:r>
            <a:endParaRPr kumimoji="0" lang="en-US" sz="16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endParaRPr>
          </a:p>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1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rPr>
              <a:t>Resources</a:t>
            </a:r>
          </a:p>
        </p:txBody>
      </p:sp>
      <p:sp>
        <p:nvSpPr>
          <p:cNvPr id="175" name="Rectangle 174"/>
          <p:cNvSpPr/>
          <p:nvPr/>
        </p:nvSpPr>
        <p:spPr>
          <a:xfrm>
            <a:off x="8603434" y="3929657"/>
            <a:ext cx="1094829" cy="561691"/>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600" b="1" i="0" u="none" strike="noStrike" kern="1200" cap="none" spc="0" normalizeH="0" baseline="0" noProof="0" dirty="0" smtClean="0">
                <a:ln>
                  <a:noFill/>
                </a:ln>
                <a:solidFill>
                  <a:srgbClr val="6DB33F">
                    <a:lumMod val="75000"/>
                  </a:srgbClr>
                </a:solidFill>
                <a:effectLst/>
                <a:uLnTx/>
                <a:uFillTx/>
                <a:latin typeface="Arial" panose="020B0604020202020204"/>
                <a:ea typeface="+mn-ea"/>
                <a:cs typeface="Calibri" pitchFamily="34" charset="0"/>
              </a:rPr>
              <a:t>10 </a:t>
            </a:r>
            <a:endParaRPr kumimoji="0" lang="en-US" sz="16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endParaRPr>
          </a:p>
          <a:p>
            <a:pPr marL="0" marR="0" lvl="0" indent="0" algn="ctr" defTabSz="914317" rtl="0" eaLnBrk="1" fontAlgn="auto" latinLnBrk="0" hangingPunct="1">
              <a:lnSpc>
                <a:spcPct val="100000"/>
              </a:lnSpc>
              <a:spcBef>
                <a:spcPts val="0"/>
              </a:spcBef>
              <a:spcAft>
                <a:spcPts val="300"/>
              </a:spcAft>
              <a:buClr>
                <a:srgbClr val="000000"/>
              </a:buClr>
              <a:buSzPct val="100000"/>
              <a:buFontTx/>
              <a:buNone/>
              <a:tabLst>
                <a:tab pos="171434" algn="l"/>
              </a:tabLst>
              <a:defRPr/>
            </a:pPr>
            <a:r>
              <a:rPr kumimoji="0" lang="en-US" sz="1100" b="1" i="0" u="none" strike="noStrike" kern="1200" cap="none" spc="0" normalizeH="0" baseline="0" noProof="0" dirty="0">
                <a:ln>
                  <a:noFill/>
                </a:ln>
                <a:solidFill>
                  <a:srgbClr val="6DB33F">
                    <a:lumMod val="75000"/>
                  </a:srgbClr>
                </a:solidFill>
                <a:effectLst/>
                <a:uLnTx/>
                <a:uFillTx/>
                <a:latin typeface="Arial" panose="020B0604020202020204"/>
                <a:ea typeface="+mn-ea"/>
                <a:cs typeface="Calibri" pitchFamily="34" charset="0"/>
              </a:rPr>
              <a:t>Projects</a:t>
            </a:r>
          </a:p>
        </p:txBody>
      </p:sp>
      <p:sp>
        <p:nvSpPr>
          <p:cNvPr id="87" name="Footer Placeholder 2"/>
          <p:cNvSpPr>
            <a:spLocks noGrp="1"/>
          </p:cNvSpPr>
          <p:nvPr>
            <p:ph type="ftr" sz="quarter" idx="3"/>
          </p:nvPr>
        </p:nvSpPr>
        <p:spPr>
          <a:xfrm>
            <a:off x="880515" y="6260549"/>
            <a:ext cx="6096000" cy="249655"/>
          </a:xfrm>
        </p:spPr>
        <p:txBody>
          <a:bodyPr/>
          <a:lstStyle/>
          <a:p>
            <a:r>
              <a:rPr lang="en-US" dirty="0" smtClean="0"/>
              <a:t>© 2020 Cognizant</a:t>
            </a:r>
            <a:endParaRPr lang="en-US" dirty="0"/>
          </a:p>
        </p:txBody>
      </p:sp>
    </p:spTree>
    <p:extLst>
      <p:ext uri="{BB962C8B-B14F-4D97-AF65-F5344CB8AC3E}">
        <p14:creationId xmlns:p14="http://schemas.microsoft.com/office/powerpoint/2010/main" val="3227249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p:cNvSpPr>
            <a:spLocks noGrp="1"/>
          </p:cNvSpPr>
          <p:nvPr>
            <p:ph type="title"/>
          </p:nvPr>
        </p:nvSpPr>
        <p:spPr>
          <a:xfrm>
            <a:off x="318101" y="351906"/>
            <a:ext cx="11222736" cy="828040"/>
          </a:xfrm>
        </p:spPr>
        <p:txBody>
          <a:bodyPr/>
          <a:lstStyle/>
          <a:p>
            <a:r>
              <a:rPr lang="en-US" dirty="0"/>
              <a:t>Jumpstart Platform for Intelligent Test Engineering (</a:t>
            </a:r>
            <a:r>
              <a:rPr lang="en-US" dirty="0" err="1"/>
              <a:t>JUPiTER</a:t>
            </a:r>
            <a:r>
              <a:rPr lang="en-US" dirty="0"/>
              <a:t>) – Evaluation Dimensions</a:t>
            </a:r>
          </a:p>
        </p:txBody>
      </p:sp>
      <p:sp>
        <p:nvSpPr>
          <p:cNvPr id="2" name="Slide Number Placeholder 1"/>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2AB80A-78BA-6B42-BA0D-B44ACF890F5A}"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4199898" y="1552091"/>
            <a:ext cx="1828800" cy="4762812"/>
            <a:chOff x="3119478" y="1091331"/>
            <a:chExt cx="1371600" cy="3572109"/>
          </a:xfrm>
        </p:grpSpPr>
        <p:sp>
          <p:nvSpPr>
            <p:cNvPr id="6" name="Rounded Rectangle 5"/>
            <p:cNvSpPr/>
            <p:nvPr/>
          </p:nvSpPr>
          <p:spPr>
            <a:xfrm>
              <a:off x="3119478" y="1210203"/>
              <a:ext cx="1371600" cy="3453237"/>
            </a:xfrm>
            <a:prstGeom prst="roundRect">
              <a:avLst>
                <a:gd name="adj" fmla="val 39987"/>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Rounded Rectangle 6"/>
            <p:cNvSpPr/>
            <p:nvPr/>
          </p:nvSpPr>
          <p:spPr>
            <a:xfrm>
              <a:off x="3119478" y="1091331"/>
              <a:ext cx="1371600" cy="3508101"/>
            </a:xfrm>
            <a:prstGeom prst="roundRect">
              <a:avLst>
                <a:gd name="adj" fmla="val 39987"/>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8" name="Group 7"/>
          <p:cNvGrpSpPr/>
          <p:nvPr/>
        </p:nvGrpSpPr>
        <p:grpSpPr>
          <a:xfrm>
            <a:off x="2222293" y="1552091"/>
            <a:ext cx="1826292" cy="4762812"/>
            <a:chOff x="1675233" y="1091331"/>
            <a:chExt cx="1369719" cy="3572109"/>
          </a:xfrm>
          <a:solidFill>
            <a:srgbClr val="E2F1D7"/>
          </a:solidFill>
        </p:grpSpPr>
        <p:sp>
          <p:nvSpPr>
            <p:cNvPr id="9" name="Rounded Rectangle 8"/>
            <p:cNvSpPr/>
            <p:nvPr/>
          </p:nvSpPr>
          <p:spPr>
            <a:xfrm>
              <a:off x="1675233" y="1210203"/>
              <a:ext cx="1369719" cy="3453237"/>
            </a:xfrm>
            <a:prstGeom prst="roundRect">
              <a:avLst>
                <a:gd name="adj" fmla="val 39987"/>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Rounded Rectangle 9"/>
            <p:cNvSpPr/>
            <p:nvPr/>
          </p:nvSpPr>
          <p:spPr>
            <a:xfrm>
              <a:off x="1675233" y="1091331"/>
              <a:ext cx="1369719" cy="3508101"/>
            </a:xfrm>
            <a:prstGeom prst="roundRect">
              <a:avLst>
                <a:gd name="adj" fmla="val 39987"/>
              </a:avLst>
            </a:prstGeom>
            <a:solidFill>
              <a:schemeClr val="bg1"/>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1" name="Group 10"/>
          <p:cNvGrpSpPr/>
          <p:nvPr/>
        </p:nvGrpSpPr>
        <p:grpSpPr>
          <a:xfrm>
            <a:off x="122766" y="1552091"/>
            <a:ext cx="1948213" cy="4762812"/>
            <a:chOff x="102465" y="1091331"/>
            <a:chExt cx="1461160" cy="3572109"/>
          </a:xfrm>
        </p:grpSpPr>
        <p:sp>
          <p:nvSpPr>
            <p:cNvPr id="12" name="Rounded Rectangle 11"/>
            <p:cNvSpPr/>
            <p:nvPr/>
          </p:nvSpPr>
          <p:spPr>
            <a:xfrm>
              <a:off x="102465" y="1210203"/>
              <a:ext cx="1461160" cy="3453237"/>
            </a:xfrm>
            <a:prstGeom prst="roundRect">
              <a:avLst>
                <a:gd name="adj" fmla="val 39987"/>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 name="Rounded Rectangle 12"/>
            <p:cNvSpPr/>
            <p:nvPr/>
          </p:nvSpPr>
          <p:spPr>
            <a:xfrm>
              <a:off x="102465" y="1091331"/>
              <a:ext cx="1461160" cy="3508101"/>
            </a:xfrm>
            <a:prstGeom prst="roundRect">
              <a:avLst>
                <a:gd name="adj" fmla="val 39987"/>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4" name="Group 13"/>
          <p:cNvGrpSpPr/>
          <p:nvPr/>
        </p:nvGrpSpPr>
        <p:grpSpPr>
          <a:xfrm>
            <a:off x="6180012" y="1552091"/>
            <a:ext cx="1826292" cy="4762812"/>
            <a:chOff x="4619601" y="1091331"/>
            <a:chExt cx="1369719" cy="3572109"/>
          </a:xfrm>
          <a:solidFill>
            <a:schemeClr val="bg1"/>
          </a:solidFill>
        </p:grpSpPr>
        <p:sp>
          <p:nvSpPr>
            <p:cNvPr id="15" name="Rounded Rectangle 14"/>
            <p:cNvSpPr/>
            <p:nvPr/>
          </p:nvSpPr>
          <p:spPr>
            <a:xfrm>
              <a:off x="4619601" y="1210203"/>
              <a:ext cx="1369719" cy="3453237"/>
            </a:xfrm>
            <a:prstGeom prst="roundRect">
              <a:avLst>
                <a:gd name="adj" fmla="val 39987"/>
              </a:avLst>
            </a:prstGeom>
            <a:solidFill>
              <a:schemeClr val="tx2">
                <a:lumMod val="75000"/>
                <a:lumOff val="2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Rounded Rectangle 15"/>
            <p:cNvSpPr/>
            <p:nvPr/>
          </p:nvSpPr>
          <p:spPr>
            <a:xfrm>
              <a:off x="4619601" y="1091331"/>
              <a:ext cx="1369719" cy="3508101"/>
            </a:xfrm>
            <a:prstGeom prst="roundRect">
              <a:avLst>
                <a:gd name="adj" fmla="val 39987"/>
              </a:avLst>
            </a:prstGeom>
            <a:grp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7" name="Group 16"/>
          <p:cNvGrpSpPr/>
          <p:nvPr/>
        </p:nvGrpSpPr>
        <p:grpSpPr>
          <a:xfrm>
            <a:off x="10137731" y="1552091"/>
            <a:ext cx="1826292" cy="4762812"/>
            <a:chOff x="7682841" y="1091331"/>
            <a:chExt cx="1369719" cy="3572109"/>
          </a:xfrm>
          <a:solidFill>
            <a:schemeClr val="bg1"/>
          </a:solidFill>
        </p:grpSpPr>
        <p:sp>
          <p:nvSpPr>
            <p:cNvPr id="18" name="Rounded Rectangle 17"/>
            <p:cNvSpPr/>
            <p:nvPr/>
          </p:nvSpPr>
          <p:spPr>
            <a:xfrm>
              <a:off x="7682841" y="1210203"/>
              <a:ext cx="1369719" cy="3453237"/>
            </a:xfrm>
            <a:prstGeom prst="roundRect">
              <a:avLst>
                <a:gd name="adj" fmla="val 39987"/>
              </a:avLst>
            </a:prstGeom>
            <a:solidFill>
              <a:schemeClr val="tx2">
                <a:lumMod val="75000"/>
                <a:lumOff val="2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Rounded Rectangle 18"/>
            <p:cNvSpPr/>
            <p:nvPr/>
          </p:nvSpPr>
          <p:spPr>
            <a:xfrm>
              <a:off x="7682841" y="1091331"/>
              <a:ext cx="1369719" cy="3508101"/>
            </a:xfrm>
            <a:prstGeom prst="roundRect">
              <a:avLst>
                <a:gd name="adj" fmla="val 39987"/>
              </a:avLst>
            </a:prstGeom>
            <a:grp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0" name="Group 19"/>
          <p:cNvGrpSpPr/>
          <p:nvPr/>
        </p:nvGrpSpPr>
        <p:grpSpPr>
          <a:xfrm>
            <a:off x="8157617" y="1552091"/>
            <a:ext cx="1828800" cy="4762812"/>
            <a:chOff x="6118710" y="1091331"/>
            <a:chExt cx="1371600" cy="3572109"/>
          </a:xfrm>
        </p:grpSpPr>
        <p:sp>
          <p:nvSpPr>
            <p:cNvPr id="21" name="Rounded Rectangle 20"/>
            <p:cNvSpPr/>
            <p:nvPr/>
          </p:nvSpPr>
          <p:spPr>
            <a:xfrm>
              <a:off x="6118710" y="1210203"/>
              <a:ext cx="1371600" cy="3453237"/>
            </a:xfrm>
            <a:prstGeom prst="roundRect">
              <a:avLst>
                <a:gd name="adj" fmla="val 39987"/>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 name="Rounded Rectangle 21"/>
            <p:cNvSpPr/>
            <p:nvPr/>
          </p:nvSpPr>
          <p:spPr>
            <a:xfrm>
              <a:off x="6118710" y="1091331"/>
              <a:ext cx="1371600" cy="3508101"/>
            </a:xfrm>
            <a:prstGeom prst="roundRect">
              <a:avLst>
                <a:gd name="adj" fmla="val 39987"/>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3" name="Freeform 22"/>
          <p:cNvSpPr/>
          <p:nvPr/>
        </p:nvSpPr>
        <p:spPr>
          <a:xfrm>
            <a:off x="9058747" y="916524"/>
            <a:ext cx="1709787" cy="1428109"/>
          </a:xfrm>
          <a:custGeom>
            <a:avLst/>
            <a:gdLst>
              <a:gd name="connsiteX0" fmla="*/ 971550 w 971550"/>
              <a:gd name="connsiteY0" fmla="*/ 0 h 758825"/>
              <a:gd name="connsiteX1" fmla="*/ 0 w 971550"/>
              <a:gd name="connsiteY1" fmla="*/ 758825 h 758825"/>
              <a:gd name="connsiteX2" fmla="*/ 498475 w 971550"/>
              <a:gd name="connsiteY2" fmla="*/ 520700 h 758825"/>
              <a:gd name="connsiteX3" fmla="*/ 971550 w 971550"/>
              <a:gd name="connsiteY3" fmla="*/ 0 h 758825"/>
              <a:gd name="connsiteX0" fmla="*/ 971550 w 971550"/>
              <a:gd name="connsiteY0" fmla="*/ 267 h 759092"/>
              <a:gd name="connsiteX1" fmla="*/ 0 w 971550"/>
              <a:gd name="connsiteY1" fmla="*/ 759092 h 759092"/>
              <a:gd name="connsiteX2" fmla="*/ 498475 w 971550"/>
              <a:gd name="connsiteY2" fmla="*/ 520967 h 759092"/>
              <a:gd name="connsiteX3" fmla="*/ 971550 w 971550"/>
              <a:gd name="connsiteY3" fmla="*/ 267 h 759092"/>
              <a:gd name="connsiteX0" fmla="*/ 971550 w 971550"/>
              <a:gd name="connsiteY0" fmla="*/ 267 h 769029"/>
              <a:gd name="connsiteX1" fmla="*/ 0 w 971550"/>
              <a:gd name="connsiteY1" fmla="*/ 759092 h 769029"/>
              <a:gd name="connsiteX2" fmla="*/ 498475 w 971550"/>
              <a:gd name="connsiteY2" fmla="*/ 520967 h 769029"/>
              <a:gd name="connsiteX3" fmla="*/ 971550 w 971550"/>
              <a:gd name="connsiteY3" fmla="*/ 267 h 769029"/>
              <a:gd name="connsiteX0" fmla="*/ 971550 w 971550"/>
              <a:gd name="connsiteY0" fmla="*/ 267 h 759092"/>
              <a:gd name="connsiteX1" fmla="*/ 0 w 971550"/>
              <a:gd name="connsiteY1" fmla="*/ 759092 h 759092"/>
              <a:gd name="connsiteX2" fmla="*/ 971550 w 971550"/>
              <a:gd name="connsiteY2" fmla="*/ 267 h 759092"/>
              <a:gd name="connsiteX0" fmla="*/ 971550 w 971550"/>
              <a:gd name="connsiteY0" fmla="*/ 399 h 759224"/>
              <a:gd name="connsiteX1" fmla="*/ 0 w 971550"/>
              <a:gd name="connsiteY1" fmla="*/ 759224 h 759224"/>
              <a:gd name="connsiteX2" fmla="*/ 971550 w 971550"/>
              <a:gd name="connsiteY2" fmla="*/ 399 h 759224"/>
              <a:gd name="connsiteX0" fmla="*/ 971550 w 971550"/>
              <a:gd name="connsiteY0" fmla="*/ 399 h 767963"/>
              <a:gd name="connsiteX1" fmla="*/ 0 w 971550"/>
              <a:gd name="connsiteY1" fmla="*/ 759224 h 767963"/>
              <a:gd name="connsiteX2" fmla="*/ 971550 w 971550"/>
              <a:gd name="connsiteY2" fmla="*/ 399 h 767963"/>
              <a:gd name="connsiteX0" fmla="*/ 971550 w 971550"/>
              <a:gd name="connsiteY0" fmla="*/ 399 h 766657"/>
              <a:gd name="connsiteX1" fmla="*/ 0 w 971550"/>
              <a:gd name="connsiteY1" fmla="*/ 759224 h 766657"/>
              <a:gd name="connsiteX2" fmla="*/ 971550 w 971550"/>
              <a:gd name="connsiteY2" fmla="*/ 399 h 766657"/>
              <a:gd name="connsiteX0" fmla="*/ 971550 w 971550"/>
              <a:gd name="connsiteY0" fmla="*/ 399 h 766747"/>
              <a:gd name="connsiteX1" fmla="*/ 0 w 971550"/>
              <a:gd name="connsiteY1" fmla="*/ 759224 h 766747"/>
              <a:gd name="connsiteX2" fmla="*/ 971550 w 971550"/>
              <a:gd name="connsiteY2" fmla="*/ 399 h 766747"/>
              <a:gd name="connsiteX0" fmla="*/ 971550 w 971550"/>
              <a:gd name="connsiteY0" fmla="*/ 399 h 770782"/>
              <a:gd name="connsiteX1" fmla="*/ 0 w 971550"/>
              <a:gd name="connsiteY1" fmla="*/ 759224 h 770782"/>
              <a:gd name="connsiteX2" fmla="*/ 971550 w 971550"/>
              <a:gd name="connsiteY2" fmla="*/ 399 h 770782"/>
              <a:gd name="connsiteX0" fmla="*/ 971550 w 971550"/>
              <a:gd name="connsiteY0" fmla="*/ 399 h 770749"/>
              <a:gd name="connsiteX1" fmla="*/ 0 w 971550"/>
              <a:gd name="connsiteY1" fmla="*/ 759224 h 770749"/>
              <a:gd name="connsiteX2" fmla="*/ 971550 w 971550"/>
              <a:gd name="connsiteY2" fmla="*/ 399 h 770749"/>
              <a:gd name="connsiteX0" fmla="*/ 971550 w 971550"/>
              <a:gd name="connsiteY0" fmla="*/ 399 h 770883"/>
              <a:gd name="connsiteX1" fmla="*/ 0 w 971550"/>
              <a:gd name="connsiteY1" fmla="*/ 759224 h 770883"/>
              <a:gd name="connsiteX2" fmla="*/ 971550 w 971550"/>
              <a:gd name="connsiteY2" fmla="*/ 399 h 770883"/>
              <a:gd name="connsiteX0" fmla="*/ 971550 w 971550"/>
              <a:gd name="connsiteY0" fmla="*/ 332 h 770816"/>
              <a:gd name="connsiteX1" fmla="*/ 0 w 971550"/>
              <a:gd name="connsiteY1" fmla="*/ 759157 h 770816"/>
              <a:gd name="connsiteX2" fmla="*/ 971550 w 971550"/>
              <a:gd name="connsiteY2" fmla="*/ 332 h 770816"/>
              <a:gd name="connsiteX0" fmla="*/ 971550 w 971550"/>
              <a:gd name="connsiteY0" fmla="*/ 230 h 770714"/>
              <a:gd name="connsiteX1" fmla="*/ 0 w 971550"/>
              <a:gd name="connsiteY1" fmla="*/ 759055 h 770714"/>
              <a:gd name="connsiteX2" fmla="*/ 971550 w 971550"/>
              <a:gd name="connsiteY2" fmla="*/ 230 h 770714"/>
              <a:gd name="connsiteX0" fmla="*/ 971550 w 971550"/>
              <a:gd name="connsiteY0" fmla="*/ 100 h 770584"/>
              <a:gd name="connsiteX1" fmla="*/ 0 w 971550"/>
              <a:gd name="connsiteY1" fmla="*/ 758925 h 770584"/>
              <a:gd name="connsiteX2" fmla="*/ 971550 w 971550"/>
              <a:gd name="connsiteY2" fmla="*/ 100 h 770584"/>
              <a:gd name="connsiteX0" fmla="*/ 971550 w 971550"/>
              <a:gd name="connsiteY0" fmla="*/ 95 h 770579"/>
              <a:gd name="connsiteX1" fmla="*/ 0 w 971550"/>
              <a:gd name="connsiteY1" fmla="*/ 758920 h 770579"/>
              <a:gd name="connsiteX2" fmla="*/ 971550 w 971550"/>
              <a:gd name="connsiteY2" fmla="*/ 95 h 770579"/>
              <a:gd name="connsiteX0" fmla="*/ 971550 w 971550"/>
              <a:gd name="connsiteY0" fmla="*/ 0 h 770484"/>
              <a:gd name="connsiteX1" fmla="*/ 0 w 971550"/>
              <a:gd name="connsiteY1" fmla="*/ 758825 h 770484"/>
              <a:gd name="connsiteX2" fmla="*/ 971550 w 971550"/>
              <a:gd name="connsiteY2" fmla="*/ 0 h 770484"/>
              <a:gd name="connsiteX0" fmla="*/ 971550 w 971550"/>
              <a:gd name="connsiteY0" fmla="*/ 0 h 770655"/>
              <a:gd name="connsiteX1" fmla="*/ 0 w 971550"/>
              <a:gd name="connsiteY1" fmla="*/ 758825 h 770655"/>
              <a:gd name="connsiteX2" fmla="*/ 971550 w 971550"/>
              <a:gd name="connsiteY2" fmla="*/ 0 h 770655"/>
              <a:gd name="connsiteX0" fmla="*/ 971550 w 971550"/>
              <a:gd name="connsiteY0" fmla="*/ 0 h 772017"/>
              <a:gd name="connsiteX1" fmla="*/ 0 w 971550"/>
              <a:gd name="connsiteY1" fmla="*/ 758825 h 772017"/>
              <a:gd name="connsiteX2" fmla="*/ 971550 w 971550"/>
              <a:gd name="connsiteY2" fmla="*/ 0 h 772017"/>
              <a:gd name="connsiteX0" fmla="*/ 971550 w 971550"/>
              <a:gd name="connsiteY0" fmla="*/ 0 h 772093"/>
              <a:gd name="connsiteX1" fmla="*/ 0 w 971550"/>
              <a:gd name="connsiteY1" fmla="*/ 758825 h 772093"/>
              <a:gd name="connsiteX2" fmla="*/ 971550 w 971550"/>
              <a:gd name="connsiteY2" fmla="*/ 0 h 772093"/>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200"/>
              <a:gd name="connsiteX1" fmla="*/ 0 w 971550"/>
              <a:gd name="connsiteY1" fmla="*/ 758825 h 773200"/>
              <a:gd name="connsiteX2" fmla="*/ 971550 w 971550"/>
              <a:gd name="connsiteY2" fmla="*/ 0 h 773200"/>
            </a:gdLst>
            <a:ahLst/>
            <a:cxnLst>
              <a:cxn ang="0">
                <a:pos x="connsiteX0" y="connsiteY0"/>
              </a:cxn>
              <a:cxn ang="0">
                <a:pos x="connsiteX1" y="connsiteY1"/>
              </a:cxn>
              <a:cxn ang="0">
                <a:pos x="connsiteX2" y="connsiteY2"/>
              </a:cxn>
            </a:cxnLst>
            <a:rect l="l" t="t" r="r" b="b"/>
            <a:pathLst>
              <a:path w="971550" h="773200">
                <a:moveTo>
                  <a:pt x="971550" y="0"/>
                </a:moveTo>
                <a:cubicBezTo>
                  <a:pt x="280987" y="31485"/>
                  <a:pt x="347662" y="624945"/>
                  <a:pt x="0" y="758825"/>
                </a:cubicBezTo>
                <a:cubicBezTo>
                  <a:pt x="473870" y="882121"/>
                  <a:pt x="626268" y="176741"/>
                  <a:pt x="971550" y="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Freeform 23"/>
          <p:cNvSpPr/>
          <p:nvPr/>
        </p:nvSpPr>
        <p:spPr>
          <a:xfrm>
            <a:off x="9022437" y="958435"/>
            <a:ext cx="1760075" cy="1385432"/>
          </a:xfrm>
          <a:custGeom>
            <a:avLst/>
            <a:gdLst>
              <a:gd name="connsiteX0" fmla="*/ 0 w 1000125"/>
              <a:gd name="connsiteY0" fmla="*/ 723900 h 723900"/>
              <a:gd name="connsiteX1" fmla="*/ 1000125 w 1000125"/>
              <a:gd name="connsiteY1" fmla="*/ 0 h 723900"/>
              <a:gd name="connsiteX2" fmla="*/ 288131 w 1000125"/>
              <a:gd name="connsiteY2" fmla="*/ 716756 h 723900"/>
              <a:gd name="connsiteX3" fmla="*/ 0 w 1000125"/>
              <a:gd name="connsiteY3" fmla="*/ 723900 h 723900"/>
              <a:gd name="connsiteX0" fmla="*/ 0 w 1000125"/>
              <a:gd name="connsiteY0" fmla="*/ 723961 h 723961"/>
              <a:gd name="connsiteX1" fmla="*/ 1000125 w 1000125"/>
              <a:gd name="connsiteY1" fmla="*/ 61 h 723961"/>
              <a:gd name="connsiteX2" fmla="*/ 288131 w 1000125"/>
              <a:gd name="connsiteY2" fmla="*/ 716817 h 723961"/>
              <a:gd name="connsiteX3" fmla="*/ 0 w 1000125"/>
              <a:gd name="connsiteY3" fmla="*/ 723961 h 723961"/>
              <a:gd name="connsiteX0" fmla="*/ 0 w 1000125"/>
              <a:gd name="connsiteY0" fmla="*/ 723942 h 723942"/>
              <a:gd name="connsiteX1" fmla="*/ 1000125 w 1000125"/>
              <a:gd name="connsiteY1" fmla="*/ 42 h 723942"/>
              <a:gd name="connsiteX2" fmla="*/ 288131 w 1000125"/>
              <a:gd name="connsiteY2" fmla="*/ 716798 h 723942"/>
              <a:gd name="connsiteX3" fmla="*/ 0 w 1000125"/>
              <a:gd name="connsiteY3" fmla="*/ 723942 h 723942"/>
              <a:gd name="connsiteX0" fmla="*/ 0 w 1000125"/>
              <a:gd name="connsiteY0" fmla="*/ 727547 h 727547"/>
              <a:gd name="connsiteX1" fmla="*/ 1000125 w 1000125"/>
              <a:gd name="connsiteY1" fmla="*/ 3647 h 727547"/>
              <a:gd name="connsiteX2" fmla="*/ 288131 w 1000125"/>
              <a:gd name="connsiteY2" fmla="*/ 720403 h 727547"/>
              <a:gd name="connsiteX3" fmla="*/ 0 w 1000125"/>
              <a:gd name="connsiteY3"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37441"/>
              <a:gd name="connsiteX1" fmla="*/ 1000125 w 1000125"/>
              <a:gd name="connsiteY1" fmla="*/ 3647 h 737441"/>
              <a:gd name="connsiteX2" fmla="*/ 0 w 1000125"/>
              <a:gd name="connsiteY2" fmla="*/ 727547 h 737441"/>
              <a:gd name="connsiteX0" fmla="*/ 0 w 1000125"/>
              <a:gd name="connsiteY0" fmla="*/ 727547 h 746603"/>
              <a:gd name="connsiteX1" fmla="*/ 1000125 w 1000125"/>
              <a:gd name="connsiteY1" fmla="*/ 3647 h 746603"/>
              <a:gd name="connsiteX2" fmla="*/ 0 w 1000125"/>
              <a:gd name="connsiteY2" fmla="*/ 727547 h 746603"/>
              <a:gd name="connsiteX0" fmla="*/ 0 w 1000125"/>
              <a:gd name="connsiteY0" fmla="*/ 727547 h 744944"/>
              <a:gd name="connsiteX1" fmla="*/ 1000125 w 1000125"/>
              <a:gd name="connsiteY1" fmla="*/ 3647 h 744944"/>
              <a:gd name="connsiteX2" fmla="*/ 0 w 1000125"/>
              <a:gd name="connsiteY2" fmla="*/ 727547 h 744944"/>
              <a:gd name="connsiteX0" fmla="*/ 0 w 1000125"/>
              <a:gd name="connsiteY0" fmla="*/ 727517 h 744914"/>
              <a:gd name="connsiteX1" fmla="*/ 1000125 w 1000125"/>
              <a:gd name="connsiteY1" fmla="*/ 3617 h 744914"/>
              <a:gd name="connsiteX2" fmla="*/ 0 w 1000125"/>
              <a:gd name="connsiteY2" fmla="*/ 727517 h 744914"/>
              <a:gd name="connsiteX0" fmla="*/ 0 w 1000125"/>
              <a:gd name="connsiteY0" fmla="*/ 727517 h 747600"/>
              <a:gd name="connsiteX1" fmla="*/ 1000125 w 1000125"/>
              <a:gd name="connsiteY1" fmla="*/ 3617 h 747600"/>
              <a:gd name="connsiteX2" fmla="*/ 0 w 1000125"/>
              <a:gd name="connsiteY2" fmla="*/ 727517 h 747600"/>
              <a:gd name="connsiteX0" fmla="*/ 0 w 1000125"/>
              <a:gd name="connsiteY0" fmla="*/ 727517 h 746992"/>
              <a:gd name="connsiteX1" fmla="*/ 1000125 w 1000125"/>
              <a:gd name="connsiteY1" fmla="*/ 3617 h 746992"/>
              <a:gd name="connsiteX2" fmla="*/ 0 w 1000125"/>
              <a:gd name="connsiteY2" fmla="*/ 727517 h 746992"/>
              <a:gd name="connsiteX0" fmla="*/ 0 w 1000125"/>
              <a:gd name="connsiteY0" fmla="*/ 727517 h 746885"/>
              <a:gd name="connsiteX1" fmla="*/ 1000125 w 1000125"/>
              <a:gd name="connsiteY1" fmla="*/ 3617 h 746885"/>
              <a:gd name="connsiteX2" fmla="*/ 0 w 1000125"/>
              <a:gd name="connsiteY2" fmla="*/ 727517 h 746885"/>
            </a:gdLst>
            <a:ahLst/>
            <a:cxnLst>
              <a:cxn ang="0">
                <a:pos x="connsiteX0" y="connsiteY0"/>
              </a:cxn>
              <a:cxn ang="0">
                <a:pos x="connsiteX1" y="connsiteY1"/>
              </a:cxn>
              <a:cxn ang="0">
                <a:pos x="connsiteX2" y="connsiteY2"/>
              </a:cxn>
            </a:cxnLst>
            <a:rect l="l" t="t" r="r" b="b"/>
            <a:pathLst>
              <a:path w="1000125" h="746885">
                <a:moveTo>
                  <a:pt x="0" y="727517"/>
                </a:moveTo>
                <a:cubicBezTo>
                  <a:pt x="445293" y="733867"/>
                  <a:pt x="576262" y="-59883"/>
                  <a:pt x="1000125" y="3617"/>
                </a:cubicBezTo>
                <a:cubicBezTo>
                  <a:pt x="633412" y="142523"/>
                  <a:pt x="492918" y="874360"/>
                  <a:pt x="0" y="727517"/>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 name="Freeform 24"/>
          <p:cNvSpPr/>
          <p:nvPr/>
        </p:nvSpPr>
        <p:spPr>
          <a:xfrm>
            <a:off x="5050797" y="912336"/>
            <a:ext cx="1709787" cy="1432300"/>
          </a:xfrm>
          <a:custGeom>
            <a:avLst/>
            <a:gdLst>
              <a:gd name="connsiteX0" fmla="*/ 971550 w 971550"/>
              <a:gd name="connsiteY0" fmla="*/ 0 h 758825"/>
              <a:gd name="connsiteX1" fmla="*/ 0 w 971550"/>
              <a:gd name="connsiteY1" fmla="*/ 758825 h 758825"/>
              <a:gd name="connsiteX2" fmla="*/ 498475 w 971550"/>
              <a:gd name="connsiteY2" fmla="*/ 520700 h 758825"/>
              <a:gd name="connsiteX3" fmla="*/ 971550 w 971550"/>
              <a:gd name="connsiteY3" fmla="*/ 0 h 758825"/>
              <a:gd name="connsiteX0" fmla="*/ 971550 w 971550"/>
              <a:gd name="connsiteY0" fmla="*/ 267 h 759092"/>
              <a:gd name="connsiteX1" fmla="*/ 0 w 971550"/>
              <a:gd name="connsiteY1" fmla="*/ 759092 h 759092"/>
              <a:gd name="connsiteX2" fmla="*/ 498475 w 971550"/>
              <a:gd name="connsiteY2" fmla="*/ 520967 h 759092"/>
              <a:gd name="connsiteX3" fmla="*/ 971550 w 971550"/>
              <a:gd name="connsiteY3" fmla="*/ 267 h 759092"/>
              <a:gd name="connsiteX0" fmla="*/ 971550 w 971550"/>
              <a:gd name="connsiteY0" fmla="*/ 267 h 769029"/>
              <a:gd name="connsiteX1" fmla="*/ 0 w 971550"/>
              <a:gd name="connsiteY1" fmla="*/ 759092 h 769029"/>
              <a:gd name="connsiteX2" fmla="*/ 498475 w 971550"/>
              <a:gd name="connsiteY2" fmla="*/ 520967 h 769029"/>
              <a:gd name="connsiteX3" fmla="*/ 971550 w 971550"/>
              <a:gd name="connsiteY3" fmla="*/ 267 h 769029"/>
              <a:gd name="connsiteX0" fmla="*/ 971550 w 971550"/>
              <a:gd name="connsiteY0" fmla="*/ 267 h 759092"/>
              <a:gd name="connsiteX1" fmla="*/ 0 w 971550"/>
              <a:gd name="connsiteY1" fmla="*/ 759092 h 759092"/>
              <a:gd name="connsiteX2" fmla="*/ 971550 w 971550"/>
              <a:gd name="connsiteY2" fmla="*/ 267 h 759092"/>
              <a:gd name="connsiteX0" fmla="*/ 971550 w 971550"/>
              <a:gd name="connsiteY0" fmla="*/ 399 h 759224"/>
              <a:gd name="connsiteX1" fmla="*/ 0 w 971550"/>
              <a:gd name="connsiteY1" fmla="*/ 759224 h 759224"/>
              <a:gd name="connsiteX2" fmla="*/ 971550 w 971550"/>
              <a:gd name="connsiteY2" fmla="*/ 399 h 759224"/>
              <a:gd name="connsiteX0" fmla="*/ 971550 w 971550"/>
              <a:gd name="connsiteY0" fmla="*/ 399 h 767963"/>
              <a:gd name="connsiteX1" fmla="*/ 0 w 971550"/>
              <a:gd name="connsiteY1" fmla="*/ 759224 h 767963"/>
              <a:gd name="connsiteX2" fmla="*/ 971550 w 971550"/>
              <a:gd name="connsiteY2" fmla="*/ 399 h 767963"/>
              <a:gd name="connsiteX0" fmla="*/ 971550 w 971550"/>
              <a:gd name="connsiteY0" fmla="*/ 399 h 766657"/>
              <a:gd name="connsiteX1" fmla="*/ 0 w 971550"/>
              <a:gd name="connsiteY1" fmla="*/ 759224 h 766657"/>
              <a:gd name="connsiteX2" fmla="*/ 971550 w 971550"/>
              <a:gd name="connsiteY2" fmla="*/ 399 h 766657"/>
              <a:gd name="connsiteX0" fmla="*/ 971550 w 971550"/>
              <a:gd name="connsiteY0" fmla="*/ 399 h 766747"/>
              <a:gd name="connsiteX1" fmla="*/ 0 w 971550"/>
              <a:gd name="connsiteY1" fmla="*/ 759224 h 766747"/>
              <a:gd name="connsiteX2" fmla="*/ 971550 w 971550"/>
              <a:gd name="connsiteY2" fmla="*/ 399 h 766747"/>
              <a:gd name="connsiteX0" fmla="*/ 971550 w 971550"/>
              <a:gd name="connsiteY0" fmla="*/ 399 h 770782"/>
              <a:gd name="connsiteX1" fmla="*/ 0 w 971550"/>
              <a:gd name="connsiteY1" fmla="*/ 759224 h 770782"/>
              <a:gd name="connsiteX2" fmla="*/ 971550 w 971550"/>
              <a:gd name="connsiteY2" fmla="*/ 399 h 770782"/>
              <a:gd name="connsiteX0" fmla="*/ 971550 w 971550"/>
              <a:gd name="connsiteY0" fmla="*/ 399 h 770749"/>
              <a:gd name="connsiteX1" fmla="*/ 0 w 971550"/>
              <a:gd name="connsiteY1" fmla="*/ 759224 h 770749"/>
              <a:gd name="connsiteX2" fmla="*/ 971550 w 971550"/>
              <a:gd name="connsiteY2" fmla="*/ 399 h 770749"/>
              <a:gd name="connsiteX0" fmla="*/ 971550 w 971550"/>
              <a:gd name="connsiteY0" fmla="*/ 399 h 770883"/>
              <a:gd name="connsiteX1" fmla="*/ 0 w 971550"/>
              <a:gd name="connsiteY1" fmla="*/ 759224 h 770883"/>
              <a:gd name="connsiteX2" fmla="*/ 971550 w 971550"/>
              <a:gd name="connsiteY2" fmla="*/ 399 h 770883"/>
              <a:gd name="connsiteX0" fmla="*/ 971550 w 971550"/>
              <a:gd name="connsiteY0" fmla="*/ 332 h 770816"/>
              <a:gd name="connsiteX1" fmla="*/ 0 w 971550"/>
              <a:gd name="connsiteY1" fmla="*/ 759157 h 770816"/>
              <a:gd name="connsiteX2" fmla="*/ 971550 w 971550"/>
              <a:gd name="connsiteY2" fmla="*/ 332 h 770816"/>
              <a:gd name="connsiteX0" fmla="*/ 971550 w 971550"/>
              <a:gd name="connsiteY0" fmla="*/ 230 h 770714"/>
              <a:gd name="connsiteX1" fmla="*/ 0 w 971550"/>
              <a:gd name="connsiteY1" fmla="*/ 759055 h 770714"/>
              <a:gd name="connsiteX2" fmla="*/ 971550 w 971550"/>
              <a:gd name="connsiteY2" fmla="*/ 230 h 770714"/>
              <a:gd name="connsiteX0" fmla="*/ 971550 w 971550"/>
              <a:gd name="connsiteY0" fmla="*/ 100 h 770584"/>
              <a:gd name="connsiteX1" fmla="*/ 0 w 971550"/>
              <a:gd name="connsiteY1" fmla="*/ 758925 h 770584"/>
              <a:gd name="connsiteX2" fmla="*/ 971550 w 971550"/>
              <a:gd name="connsiteY2" fmla="*/ 100 h 770584"/>
              <a:gd name="connsiteX0" fmla="*/ 971550 w 971550"/>
              <a:gd name="connsiteY0" fmla="*/ 95 h 770579"/>
              <a:gd name="connsiteX1" fmla="*/ 0 w 971550"/>
              <a:gd name="connsiteY1" fmla="*/ 758920 h 770579"/>
              <a:gd name="connsiteX2" fmla="*/ 971550 w 971550"/>
              <a:gd name="connsiteY2" fmla="*/ 95 h 770579"/>
              <a:gd name="connsiteX0" fmla="*/ 971550 w 971550"/>
              <a:gd name="connsiteY0" fmla="*/ 0 h 770484"/>
              <a:gd name="connsiteX1" fmla="*/ 0 w 971550"/>
              <a:gd name="connsiteY1" fmla="*/ 758825 h 770484"/>
              <a:gd name="connsiteX2" fmla="*/ 971550 w 971550"/>
              <a:gd name="connsiteY2" fmla="*/ 0 h 770484"/>
              <a:gd name="connsiteX0" fmla="*/ 971550 w 971550"/>
              <a:gd name="connsiteY0" fmla="*/ 0 h 770655"/>
              <a:gd name="connsiteX1" fmla="*/ 0 w 971550"/>
              <a:gd name="connsiteY1" fmla="*/ 758825 h 770655"/>
              <a:gd name="connsiteX2" fmla="*/ 971550 w 971550"/>
              <a:gd name="connsiteY2" fmla="*/ 0 h 770655"/>
              <a:gd name="connsiteX0" fmla="*/ 971550 w 971550"/>
              <a:gd name="connsiteY0" fmla="*/ 0 h 772017"/>
              <a:gd name="connsiteX1" fmla="*/ 0 w 971550"/>
              <a:gd name="connsiteY1" fmla="*/ 758825 h 772017"/>
              <a:gd name="connsiteX2" fmla="*/ 971550 w 971550"/>
              <a:gd name="connsiteY2" fmla="*/ 0 h 772017"/>
              <a:gd name="connsiteX0" fmla="*/ 971550 w 971550"/>
              <a:gd name="connsiteY0" fmla="*/ 0 h 772093"/>
              <a:gd name="connsiteX1" fmla="*/ 0 w 971550"/>
              <a:gd name="connsiteY1" fmla="*/ 758825 h 772093"/>
              <a:gd name="connsiteX2" fmla="*/ 971550 w 971550"/>
              <a:gd name="connsiteY2" fmla="*/ 0 h 772093"/>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200"/>
              <a:gd name="connsiteX1" fmla="*/ 0 w 971550"/>
              <a:gd name="connsiteY1" fmla="*/ 758825 h 773200"/>
              <a:gd name="connsiteX2" fmla="*/ 971550 w 971550"/>
              <a:gd name="connsiteY2" fmla="*/ 0 h 773200"/>
            </a:gdLst>
            <a:ahLst/>
            <a:cxnLst>
              <a:cxn ang="0">
                <a:pos x="connsiteX0" y="connsiteY0"/>
              </a:cxn>
              <a:cxn ang="0">
                <a:pos x="connsiteX1" y="connsiteY1"/>
              </a:cxn>
              <a:cxn ang="0">
                <a:pos x="connsiteX2" y="connsiteY2"/>
              </a:cxn>
            </a:cxnLst>
            <a:rect l="l" t="t" r="r" b="b"/>
            <a:pathLst>
              <a:path w="971550" h="773200">
                <a:moveTo>
                  <a:pt x="971550" y="0"/>
                </a:moveTo>
                <a:cubicBezTo>
                  <a:pt x="280987" y="31485"/>
                  <a:pt x="347662" y="624945"/>
                  <a:pt x="0" y="758825"/>
                </a:cubicBezTo>
                <a:cubicBezTo>
                  <a:pt x="473870" y="882121"/>
                  <a:pt x="626268" y="176741"/>
                  <a:pt x="971550" y="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 name="Freeform 25"/>
          <p:cNvSpPr/>
          <p:nvPr/>
        </p:nvSpPr>
        <p:spPr>
          <a:xfrm>
            <a:off x="5012805" y="958435"/>
            <a:ext cx="1760075" cy="1385432"/>
          </a:xfrm>
          <a:custGeom>
            <a:avLst/>
            <a:gdLst>
              <a:gd name="connsiteX0" fmla="*/ 0 w 1000125"/>
              <a:gd name="connsiteY0" fmla="*/ 723900 h 723900"/>
              <a:gd name="connsiteX1" fmla="*/ 1000125 w 1000125"/>
              <a:gd name="connsiteY1" fmla="*/ 0 h 723900"/>
              <a:gd name="connsiteX2" fmla="*/ 288131 w 1000125"/>
              <a:gd name="connsiteY2" fmla="*/ 716756 h 723900"/>
              <a:gd name="connsiteX3" fmla="*/ 0 w 1000125"/>
              <a:gd name="connsiteY3" fmla="*/ 723900 h 723900"/>
              <a:gd name="connsiteX0" fmla="*/ 0 w 1000125"/>
              <a:gd name="connsiteY0" fmla="*/ 723961 h 723961"/>
              <a:gd name="connsiteX1" fmla="*/ 1000125 w 1000125"/>
              <a:gd name="connsiteY1" fmla="*/ 61 h 723961"/>
              <a:gd name="connsiteX2" fmla="*/ 288131 w 1000125"/>
              <a:gd name="connsiteY2" fmla="*/ 716817 h 723961"/>
              <a:gd name="connsiteX3" fmla="*/ 0 w 1000125"/>
              <a:gd name="connsiteY3" fmla="*/ 723961 h 723961"/>
              <a:gd name="connsiteX0" fmla="*/ 0 w 1000125"/>
              <a:gd name="connsiteY0" fmla="*/ 723942 h 723942"/>
              <a:gd name="connsiteX1" fmla="*/ 1000125 w 1000125"/>
              <a:gd name="connsiteY1" fmla="*/ 42 h 723942"/>
              <a:gd name="connsiteX2" fmla="*/ 288131 w 1000125"/>
              <a:gd name="connsiteY2" fmla="*/ 716798 h 723942"/>
              <a:gd name="connsiteX3" fmla="*/ 0 w 1000125"/>
              <a:gd name="connsiteY3" fmla="*/ 723942 h 723942"/>
              <a:gd name="connsiteX0" fmla="*/ 0 w 1000125"/>
              <a:gd name="connsiteY0" fmla="*/ 727547 h 727547"/>
              <a:gd name="connsiteX1" fmla="*/ 1000125 w 1000125"/>
              <a:gd name="connsiteY1" fmla="*/ 3647 h 727547"/>
              <a:gd name="connsiteX2" fmla="*/ 288131 w 1000125"/>
              <a:gd name="connsiteY2" fmla="*/ 720403 h 727547"/>
              <a:gd name="connsiteX3" fmla="*/ 0 w 1000125"/>
              <a:gd name="connsiteY3"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37441"/>
              <a:gd name="connsiteX1" fmla="*/ 1000125 w 1000125"/>
              <a:gd name="connsiteY1" fmla="*/ 3647 h 737441"/>
              <a:gd name="connsiteX2" fmla="*/ 0 w 1000125"/>
              <a:gd name="connsiteY2" fmla="*/ 727547 h 737441"/>
              <a:gd name="connsiteX0" fmla="*/ 0 w 1000125"/>
              <a:gd name="connsiteY0" fmla="*/ 727547 h 746603"/>
              <a:gd name="connsiteX1" fmla="*/ 1000125 w 1000125"/>
              <a:gd name="connsiteY1" fmla="*/ 3647 h 746603"/>
              <a:gd name="connsiteX2" fmla="*/ 0 w 1000125"/>
              <a:gd name="connsiteY2" fmla="*/ 727547 h 746603"/>
              <a:gd name="connsiteX0" fmla="*/ 0 w 1000125"/>
              <a:gd name="connsiteY0" fmla="*/ 727547 h 744944"/>
              <a:gd name="connsiteX1" fmla="*/ 1000125 w 1000125"/>
              <a:gd name="connsiteY1" fmla="*/ 3647 h 744944"/>
              <a:gd name="connsiteX2" fmla="*/ 0 w 1000125"/>
              <a:gd name="connsiteY2" fmla="*/ 727547 h 744944"/>
              <a:gd name="connsiteX0" fmla="*/ 0 w 1000125"/>
              <a:gd name="connsiteY0" fmla="*/ 727517 h 744914"/>
              <a:gd name="connsiteX1" fmla="*/ 1000125 w 1000125"/>
              <a:gd name="connsiteY1" fmla="*/ 3617 h 744914"/>
              <a:gd name="connsiteX2" fmla="*/ 0 w 1000125"/>
              <a:gd name="connsiteY2" fmla="*/ 727517 h 744914"/>
              <a:gd name="connsiteX0" fmla="*/ 0 w 1000125"/>
              <a:gd name="connsiteY0" fmla="*/ 727517 h 747600"/>
              <a:gd name="connsiteX1" fmla="*/ 1000125 w 1000125"/>
              <a:gd name="connsiteY1" fmla="*/ 3617 h 747600"/>
              <a:gd name="connsiteX2" fmla="*/ 0 w 1000125"/>
              <a:gd name="connsiteY2" fmla="*/ 727517 h 747600"/>
              <a:gd name="connsiteX0" fmla="*/ 0 w 1000125"/>
              <a:gd name="connsiteY0" fmla="*/ 727517 h 746992"/>
              <a:gd name="connsiteX1" fmla="*/ 1000125 w 1000125"/>
              <a:gd name="connsiteY1" fmla="*/ 3617 h 746992"/>
              <a:gd name="connsiteX2" fmla="*/ 0 w 1000125"/>
              <a:gd name="connsiteY2" fmla="*/ 727517 h 746992"/>
              <a:gd name="connsiteX0" fmla="*/ 0 w 1000125"/>
              <a:gd name="connsiteY0" fmla="*/ 727517 h 746885"/>
              <a:gd name="connsiteX1" fmla="*/ 1000125 w 1000125"/>
              <a:gd name="connsiteY1" fmla="*/ 3617 h 746885"/>
              <a:gd name="connsiteX2" fmla="*/ 0 w 1000125"/>
              <a:gd name="connsiteY2" fmla="*/ 727517 h 746885"/>
            </a:gdLst>
            <a:ahLst/>
            <a:cxnLst>
              <a:cxn ang="0">
                <a:pos x="connsiteX0" y="connsiteY0"/>
              </a:cxn>
              <a:cxn ang="0">
                <a:pos x="connsiteX1" y="connsiteY1"/>
              </a:cxn>
              <a:cxn ang="0">
                <a:pos x="connsiteX2" y="connsiteY2"/>
              </a:cxn>
            </a:cxnLst>
            <a:rect l="l" t="t" r="r" b="b"/>
            <a:pathLst>
              <a:path w="1000125" h="746885">
                <a:moveTo>
                  <a:pt x="0" y="727517"/>
                </a:moveTo>
                <a:cubicBezTo>
                  <a:pt x="445293" y="733867"/>
                  <a:pt x="576262" y="-59883"/>
                  <a:pt x="1000125" y="3617"/>
                </a:cubicBezTo>
                <a:cubicBezTo>
                  <a:pt x="633412" y="142523"/>
                  <a:pt x="492918" y="874360"/>
                  <a:pt x="0" y="727517"/>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 name="Freeform 26"/>
          <p:cNvSpPr/>
          <p:nvPr/>
        </p:nvSpPr>
        <p:spPr>
          <a:xfrm>
            <a:off x="7114291" y="895574"/>
            <a:ext cx="1709787" cy="1449061"/>
          </a:xfrm>
          <a:custGeom>
            <a:avLst/>
            <a:gdLst>
              <a:gd name="connsiteX0" fmla="*/ 971550 w 971550"/>
              <a:gd name="connsiteY0" fmla="*/ 0 h 758825"/>
              <a:gd name="connsiteX1" fmla="*/ 0 w 971550"/>
              <a:gd name="connsiteY1" fmla="*/ 758825 h 758825"/>
              <a:gd name="connsiteX2" fmla="*/ 498475 w 971550"/>
              <a:gd name="connsiteY2" fmla="*/ 520700 h 758825"/>
              <a:gd name="connsiteX3" fmla="*/ 971550 w 971550"/>
              <a:gd name="connsiteY3" fmla="*/ 0 h 758825"/>
              <a:gd name="connsiteX0" fmla="*/ 971550 w 971550"/>
              <a:gd name="connsiteY0" fmla="*/ 267 h 759092"/>
              <a:gd name="connsiteX1" fmla="*/ 0 w 971550"/>
              <a:gd name="connsiteY1" fmla="*/ 759092 h 759092"/>
              <a:gd name="connsiteX2" fmla="*/ 498475 w 971550"/>
              <a:gd name="connsiteY2" fmla="*/ 520967 h 759092"/>
              <a:gd name="connsiteX3" fmla="*/ 971550 w 971550"/>
              <a:gd name="connsiteY3" fmla="*/ 267 h 759092"/>
              <a:gd name="connsiteX0" fmla="*/ 971550 w 971550"/>
              <a:gd name="connsiteY0" fmla="*/ 267 h 769029"/>
              <a:gd name="connsiteX1" fmla="*/ 0 w 971550"/>
              <a:gd name="connsiteY1" fmla="*/ 759092 h 769029"/>
              <a:gd name="connsiteX2" fmla="*/ 498475 w 971550"/>
              <a:gd name="connsiteY2" fmla="*/ 520967 h 769029"/>
              <a:gd name="connsiteX3" fmla="*/ 971550 w 971550"/>
              <a:gd name="connsiteY3" fmla="*/ 267 h 769029"/>
              <a:gd name="connsiteX0" fmla="*/ 971550 w 971550"/>
              <a:gd name="connsiteY0" fmla="*/ 267 h 759092"/>
              <a:gd name="connsiteX1" fmla="*/ 0 w 971550"/>
              <a:gd name="connsiteY1" fmla="*/ 759092 h 759092"/>
              <a:gd name="connsiteX2" fmla="*/ 971550 w 971550"/>
              <a:gd name="connsiteY2" fmla="*/ 267 h 759092"/>
              <a:gd name="connsiteX0" fmla="*/ 971550 w 971550"/>
              <a:gd name="connsiteY0" fmla="*/ 399 h 759224"/>
              <a:gd name="connsiteX1" fmla="*/ 0 w 971550"/>
              <a:gd name="connsiteY1" fmla="*/ 759224 h 759224"/>
              <a:gd name="connsiteX2" fmla="*/ 971550 w 971550"/>
              <a:gd name="connsiteY2" fmla="*/ 399 h 759224"/>
              <a:gd name="connsiteX0" fmla="*/ 971550 w 971550"/>
              <a:gd name="connsiteY0" fmla="*/ 399 h 767963"/>
              <a:gd name="connsiteX1" fmla="*/ 0 w 971550"/>
              <a:gd name="connsiteY1" fmla="*/ 759224 h 767963"/>
              <a:gd name="connsiteX2" fmla="*/ 971550 w 971550"/>
              <a:gd name="connsiteY2" fmla="*/ 399 h 767963"/>
              <a:gd name="connsiteX0" fmla="*/ 971550 w 971550"/>
              <a:gd name="connsiteY0" fmla="*/ 399 h 766657"/>
              <a:gd name="connsiteX1" fmla="*/ 0 w 971550"/>
              <a:gd name="connsiteY1" fmla="*/ 759224 h 766657"/>
              <a:gd name="connsiteX2" fmla="*/ 971550 w 971550"/>
              <a:gd name="connsiteY2" fmla="*/ 399 h 766657"/>
              <a:gd name="connsiteX0" fmla="*/ 971550 w 971550"/>
              <a:gd name="connsiteY0" fmla="*/ 399 h 766747"/>
              <a:gd name="connsiteX1" fmla="*/ 0 w 971550"/>
              <a:gd name="connsiteY1" fmla="*/ 759224 h 766747"/>
              <a:gd name="connsiteX2" fmla="*/ 971550 w 971550"/>
              <a:gd name="connsiteY2" fmla="*/ 399 h 766747"/>
              <a:gd name="connsiteX0" fmla="*/ 971550 w 971550"/>
              <a:gd name="connsiteY0" fmla="*/ 399 h 770782"/>
              <a:gd name="connsiteX1" fmla="*/ 0 w 971550"/>
              <a:gd name="connsiteY1" fmla="*/ 759224 h 770782"/>
              <a:gd name="connsiteX2" fmla="*/ 971550 w 971550"/>
              <a:gd name="connsiteY2" fmla="*/ 399 h 770782"/>
              <a:gd name="connsiteX0" fmla="*/ 971550 w 971550"/>
              <a:gd name="connsiteY0" fmla="*/ 399 h 770749"/>
              <a:gd name="connsiteX1" fmla="*/ 0 w 971550"/>
              <a:gd name="connsiteY1" fmla="*/ 759224 h 770749"/>
              <a:gd name="connsiteX2" fmla="*/ 971550 w 971550"/>
              <a:gd name="connsiteY2" fmla="*/ 399 h 770749"/>
              <a:gd name="connsiteX0" fmla="*/ 971550 w 971550"/>
              <a:gd name="connsiteY0" fmla="*/ 399 h 770883"/>
              <a:gd name="connsiteX1" fmla="*/ 0 w 971550"/>
              <a:gd name="connsiteY1" fmla="*/ 759224 h 770883"/>
              <a:gd name="connsiteX2" fmla="*/ 971550 w 971550"/>
              <a:gd name="connsiteY2" fmla="*/ 399 h 770883"/>
              <a:gd name="connsiteX0" fmla="*/ 971550 w 971550"/>
              <a:gd name="connsiteY0" fmla="*/ 332 h 770816"/>
              <a:gd name="connsiteX1" fmla="*/ 0 w 971550"/>
              <a:gd name="connsiteY1" fmla="*/ 759157 h 770816"/>
              <a:gd name="connsiteX2" fmla="*/ 971550 w 971550"/>
              <a:gd name="connsiteY2" fmla="*/ 332 h 770816"/>
              <a:gd name="connsiteX0" fmla="*/ 971550 w 971550"/>
              <a:gd name="connsiteY0" fmla="*/ 230 h 770714"/>
              <a:gd name="connsiteX1" fmla="*/ 0 w 971550"/>
              <a:gd name="connsiteY1" fmla="*/ 759055 h 770714"/>
              <a:gd name="connsiteX2" fmla="*/ 971550 w 971550"/>
              <a:gd name="connsiteY2" fmla="*/ 230 h 770714"/>
              <a:gd name="connsiteX0" fmla="*/ 971550 w 971550"/>
              <a:gd name="connsiteY0" fmla="*/ 100 h 770584"/>
              <a:gd name="connsiteX1" fmla="*/ 0 w 971550"/>
              <a:gd name="connsiteY1" fmla="*/ 758925 h 770584"/>
              <a:gd name="connsiteX2" fmla="*/ 971550 w 971550"/>
              <a:gd name="connsiteY2" fmla="*/ 100 h 770584"/>
              <a:gd name="connsiteX0" fmla="*/ 971550 w 971550"/>
              <a:gd name="connsiteY0" fmla="*/ 95 h 770579"/>
              <a:gd name="connsiteX1" fmla="*/ 0 w 971550"/>
              <a:gd name="connsiteY1" fmla="*/ 758920 h 770579"/>
              <a:gd name="connsiteX2" fmla="*/ 971550 w 971550"/>
              <a:gd name="connsiteY2" fmla="*/ 95 h 770579"/>
              <a:gd name="connsiteX0" fmla="*/ 971550 w 971550"/>
              <a:gd name="connsiteY0" fmla="*/ 0 h 770484"/>
              <a:gd name="connsiteX1" fmla="*/ 0 w 971550"/>
              <a:gd name="connsiteY1" fmla="*/ 758825 h 770484"/>
              <a:gd name="connsiteX2" fmla="*/ 971550 w 971550"/>
              <a:gd name="connsiteY2" fmla="*/ 0 h 770484"/>
              <a:gd name="connsiteX0" fmla="*/ 971550 w 971550"/>
              <a:gd name="connsiteY0" fmla="*/ 0 h 770655"/>
              <a:gd name="connsiteX1" fmla="*/ 0 w 971550"/>
              <a:gd name="connsiteY1" fmla="*/ 758825 h 770655"/>
              <a:gd name="connsiteX2" fmla="*/ 971550 w 971550"/>
              <a:gd name="connsiteY2" fmla="*/ 0 h 770655"/>
              <a:gd name="connsiteX0" fmla="*/ 971550 w 971550"/>
              <a:gd name="connsiteY0" fmla="*/ 0 h 772017"/>
              <a:gd name="connsiteX1" fmla="*/ 0 w 971550"/>
              <a:gd name="connsiteY1" fmla="*/ 758825 h 772017"/>
              <a:gd name="connsiteX2" fmla="*/ 971550 w 971550"/>
              <a:gd name="connsiteY2" fmla="*/ 0 h 772017"/>
              <a:gd name="connsiteX0" fmla="*/ 971550 w 971550"/>
              <a:gd name="connsiteY0" fmla="*/ 0 h 772093"/>
              <a:gd name="connsiteX1" fmla="*/ 0 w 971550"/>
              <a:gd name="connsiteY1" fmla="*/ 758825 h 772093"/>
              <a:gd name="connsiteX2" fmla="*/ 971550 w 971550"/>
              <a:gd name="connsiteY2" fmla="*/ 0 h 772093"/>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200"/>
              <a:gd name="connsiteX1" fmla="*/ 0 w 971550"/>
              <a:gd name="connsiteY1" fmla="*/ 758825 h 773200"/>
              <a:gd name="connsiteX2" fmla="*/ 971550 w 971550"/>
              <a:gd name="connsiteY2" fmla="*/ 0 h 773200"/>
            </a:gdLst>
            <a:ahLst/>
            <a:cxnLst>
              <a:cxn ang="0">
                <a:pos x="connsiteX0" y="connsiteY0"/>
              </a:cxn>
              <a:cxn ang="0">
                <a:pos x="connsiteX1" y="connsiteY1"/>
              </a:cxn>
              <a:cxn ang="0">
                <a:pos x="connsiteX2" y="connsiteY2"/>
              </a:cxn>
            </a:cxnLst>
            <a:rect l="l" t="t" r="r" b="b"/>
            <a:pathLst>
              <a:path w="971550" h="773200">
                <a:moveTo>
                  <a:pt x="971550" y="0"/>
                </a:moveTo>
                <a:cubicBezTo>
                  <a:pt x="280987" y="31485"/>
                  <a:pt x="347662" y="624945"/>
                  <a:pt x="0" y="758825"/>
                </a:cubicBezTo>
                <a:cubicBezTo>
                  <a:pt x="473870" y="882121"/>
                  <a:pt x="626268" y="176741"/>
                  <a:pt x="971550" y="0"/>
                </a:cubicBezTo>
                <a:close/>
              </a:path>
            </a:pathLst>
          </a:cu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 name="Freeform 27"/>
          <p:cNvSpPr/>
          <p:nvPr/>
        </p:nvSpPr>
        <p:spPr>
          <a:xfrm>
            <a:off x="7068193" y="964022"/>
            <a:ext cx="1760075" cy="1385432"/>
          </a:xfrm>
          <a:custGeom>
            <a:avLst/>
            <a:gdLst>
              <a:gd name="connsiteX0" fmla="*/ 0 w 1000125"/>
              <a:gd name="connsiteY0" fmla="*/ 723900 h 723900"/>
              <a:gd name="connsiteX1" fmla="*/ 1000125 w 1000125"/>
              <a:gd name="connsiteY1" fmla="*/ 0 h 723900"/>
              <a:gd name="connsiteX2" fmla="*/ 288131 w 1000125"/>
              <a:gd name="connsiteY2" fmla="*/ 716756 h 723900"/>
              <a:gd name="connsiteX3" fmla="*/ 0 w 1000125"/>
              <a:gd name="connsiteY3" fmla="*/ 723900 h 723900"/>
              <a:gd name="connsiteX0" fmla="*/ 0 w 1000125"/>
              <a:gd name="connsiteY0" fmla="*/ 723961 h 723961"/>
              <a:gd name="connsiteX1" fmla="*/ 1000125 w 1000125"/>
              <a:gd name="connsiteY1" fmla="*/ 61 h 723961"/>
              <a:gd name="connsiteX2" fmla="*/ 288131 w 1000125"/>
              <a:gd name="connsiteY2" fmla="*/ 716817 h 723961"/>
              <a:gd name="connsiteX3" fmla="*/ 0 w 1000125"/>
              <a:gd name="connsiteY3" fmla="*/ 723961 h 723961"/>
              <a:gd name="connsiteX0" fmla="*/ 0 w 1000125"/>
              <a:gd name="connsiteY0" fmla="*/ 723942 h 723942"/>
              <a:gd name="connsiteX1" fmla="*/ 1000125 w 1000125"/>
              <a:gd name="connsiteY1" fmla="*/ 42 h 723942"/>
              <a:gd name="connsiteX2" fmla="*/ 288131 w 1000125"/>
              <a:gd name="connsiteY2" fmla="*/ 716798 h 723942"/>
              <a:gd name="connsiteX3" fmla="*/ 0 w 1000125"/>
              <a:gd name="connsiteY3" fmla="*/ 723942 h 723942"/>
              <a:gd name="connsiteX0" fmla="*/ 0 w 1000125"/>
              <a:gd name="connsiteY0" fmla="*/ 727547 h 727547"/>
              <a:gd name="connsiteX1" fmla="*/ 1000125 w 1000125"/>
              <a:gd name="connsiteY1" fmla="*/ 3647 h 727547"/>
              <a:gd name="connsiteX2" fmla="*/ 288131 w 1000125"/>
              <a:gd name="connsiteY2" fmla="*/ 720403 h 727547"/>
              <a:gd name="connsiteX3" fmla="*/ 0 w 1000125"/>
              <a:gd name="connsiteY3"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37441"/>
              <a:gd name="connsiteX1" fmla="*/ 1000125 w 1000125"/>
              <a:gd name="connsiteY1" fmla="*/ 3647 h 737441"/>
              <a:gd name="connsiteX2" fmla="*/ 0 w 1000125"/>
              <a:gd name="connsiteY2" fmla="*/ 727547 h 737441"/>
              <a:gd name="connsiteX0" fmla="*/ 0 w 1000125"/>
              <a:gd name="connsiteY0" fmla="*/ 727547 h 746603"/>
              <a:gd name="connsiteX1" fmla="*/ 1000125 w 1000125"/>
              <a:gd name="connsiteY1" fmla="*/ 3647 h 746603"/>
              <a:gd name="connsiteX2" fmla="*/ 0 w 1000125"/>
              <a:gd name="connsiteY2" fmla="*/ 727547 h 746603"/>
              <a:gd name="connsiteX0" fmla="*/ 0 w 1000125"/>
              <a:gd name="connsiteY0" fmla="*/ 727547 h 744944"/>
              <a:gd name="connsiteX1" fmla="*/ 1000125 w 1000125"/>
              <a:gd name="connsiteY1" fmla="*/ 3647 h 744944"/>
              <a:gd name="connsiteX2" fmla="*/ 0 w 1000125"/>
              <a:gd name="connsiteY2" fmla="*/ 727547 h 744944"/>
              <a:gd name="connsiteX0" fmla="*/ 0 w 1000125"/>
              <a:gd name="connsiteY0" fmla="*/ 727517 h 744914"/>
              <a:gd name="connsiteX1" fmla="*/ 1000125 w 1000125"/>
              <a:gd name="connsiteY1" fmla="*/ 3617 h 744914"/>
              <a:gd name="connsiteX2" fmla="*/ 0 w 1000125"/>
              <a:gd name="connsiteY2" fmla="*/ 727517 h 744914"/>
              <a:gd name="connsiteX0" fmla="*/ 0 w 1000125"/>
              <a:gd name="connsiteY0" fmla="*/ 727517 h 747600"/>
              <a:gd name="connsiteX1" fmla="*/ 1000125 w 1000125"/>
              <a:gd name="connsiteY1" fmla="*/ 3617 h 747600"/>
              <a:gd name="connsiteX2" fmla="*/ 0 w 1000125"/>
              <a:gd name="connsiteY2" fmla="*/ 727517 h 747600"/>
              <a:gd name="connsiteX0" fmla="*/ 0 w 1000125"/>
              <a:gd name="connsiteY0" fmla="*/ 727517 h 746992"/>
              <a:gd name="connsiteX1" fmla="*/ 1000125 w 1000125"/>
              <a:gd name="connsiteY1" fmla="*/ 3617 h 746992"/>
              <a:gd name="connsiteX2" fmla="*/ 0 w 1000125"/>
              <a:gd name="connsiteY2" fmla="*/ 727517 h 746992"/>
              <a:gd name="connsiteX0" fmla="*/ 0 w 1000125"/>
              <a:gd name="connsiteY0" fmla="*/ 727517 h 746885"/>
              <a:gd name="connsiteX1" fmla="*/ 1000125 w 1000125"/>
              <a:gd name="connsiteY1" fmla="*/ 3617 h 746885"/>
              <a:gd name="connsiteX2" fmla="*/ 0 w 1000125"/>
              <a:gd name="connsiteY2" fmla="*/ 727517 h 746885"/>
            </a:gdLst>
            <a:ahLst/>
            <a:cxnLst>
              <a:cxn ang="0">
                <a:pos x="connsiteX0" y="connsiteY0"/>
              </a:cxn>
              <a:cxn ang="0">
                <a:pos x="connsiteX1" y="connsiteY1"/>
              </a:cxn>
              <a:cxn ang="0">
                <a:pos x="connsiteX2" y="connsiteY2"/>
              </a:cxn>
            </a:cxnLst>
            <a:rect l="l" t="t" r="r" b="b"/>
            <a:pathLst>
              <a:path w="1000125" h="746885">
                <a:moveTo>
                  <a:pt x="0" y="727517"/>
                </a:moveTo>
                <a:cubicBezTo>
                  <a:pt x="445293" y="733867"/>
                  <a:pt x="576262" y="-59883"/>
                  <a:pt x="1000125" y="3617"/>
                </a:cubicBezTo>
                <a:cubicBezTo>
                  <a:pt x="633412" y="142523"/>
                  <a:pt x="492918" y="874360"/>
                  <a:pt x="0" y="727517"/>
                </a:cubicBezTo>
                <a:close/>
              </a:path>
            </a:pathLst>
          </a:cu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9" name="Freeform 28"/>
          <p:cNvSpPr/>
          <p:nvPr/>
        </p:nvSpPr>
        <p:spPr>
          <a:xfrm>
            <a:off x="3104673" y="895574"/>
            <a:ext cx="1709787" cy="1449061"/>
          </a:xfrm>
          <a:custGeom>
            <a:avLst/>
            <a:gdLst>
              <a:gd name="connsiteX0" fmla="*/ 971550 w 971550"/>
              <a:gd name="connsiteY0" fmla="*/ 0 h 758825"/>
              <a:gd name="connsiteX1" fmla="*/ 0 w 971550"/>
              <a:gd name="connsiteY1" fmla="*/ 758825 h 758825"/>
              <a:gd name="connsiteX2" fmla="*/ 498475 w 971550"/>
              <a:gd name="connsiteY2" fmla="*/ 520700 h 758825"/>
              <a:gd name="connsiteX3" fmla="*/ 971550 w 971550"/>
              <a:gd name="connsiteY3" fmla="*/ 0 h 758825"/>
              <a:gd name="connsiteX0" fmla="*/ 971550 w 971550"/>
              <a:gd name="connsiteY0" fmla="*/ 267 h 759092"/>
              <a:gd name="connsiteX1" fmla="*/ 0 w 971550"/>
              <a:gd name="connsiteY1" fmla="*/ 759092 h 759092"/>
              <a:gd name="connsiteX2" fmla="*/ 498475 w 971550"/>
              <a:gd name="connsiteY2" fmla="*/ 520967 h 759092"/>
              <a:gd name="connsiteX3" fmla="*/ 971550 w 971550"/>
              <a:gd name="connsiteY3" fmla="*/ 267 h 759092"/>
              <a:gd name="connsiteX0" fmla="*/ 971550 w 971550"/>
              <a:gd name="connsiteY0" fmla="*/ 267 h 769029"/>
              <a:gd name="connsiteX1" fmla="*/ 0 w 971550"/>
              <a:gd name="connsiteY1" fmla="*/ 759092 h 769029"/>
              <a:gd name="connsiteX2" fmla="*/ 498475 w 971550"/>
              <a:gd name="connsiteY2" fmla="*/ 520967 h 769029"/>
              <a:gd name="connsiteX3" fmla="*/ 971550 w 971550"/>
              <a:gd name="connsiteY3" fmla="*/ 267 h 769029"/>
              <a:gd name="connsiteX0" fmla="*/ 971550 w 971550"/>
              <a:gd name="connsiteY0" fmla="*/ 267 h 759092"/>
              <a:gd name="connsiteX1" fmla="*/ 0 w 971550"/>
              <a:gd name="connsiteY1" fmla="*/ 759092 h 759092"/>
              <a:gd name="connsiteX2" fmla="*/ 971550 w 971550"/>
              <a:gd name="connsiteY2" fmla="*/ 267 h 759092"/>
              <a:gd name="connsiteX0" fmla="*/ 971550 w 971550"/>
              <a:gd name="connsiteY0" fmla="*/ 399 h 759224"/>
              <a:gd name="connsiteX1" fmla="*/ 0 w 971550"/>
              <a:gd name="connsiteY1" fmla="*/ 759224 h 759224"/>
              <a:gd name="connsiteX2" fmla="*/ 971550 w 971550"/>
              <a:gd name="connsiteY2" fmla="*/ 399 h 759224"/>
              <a:gd name="connsiteX0" fmla="*/ 971550 w 971550"/>
              <a:gd name="connsiteY0" fmla="*/ 399 h 767963"/>
              <a:gd name="connsiteX1" fmla="*/ 0 w 971550"/>
              <a:gd name="connsiteY1" fmla="*/ 759224 h 767963"/>
              <a:gd name="connsiteX2" fmla="*/ 971550 w 971550"/>
              <a:gd name="connsiteY2" fmla="*/ 399 h 767963"/>
              <a:gd name="connsiteX0" fmla="*/ 971550 w 971550"/>
              <a:gd name="connsiteY0" fmla="*/ 399 h 766657"/>
              <a:gd name="connsiteX1" fmla="*/ 0 w 971550"/>
              <a:gd name="connsiteY1" fmla="*/ 759224 h 766657"/>
              <a:gd name="connsiteX2" fmla="*/ 971550 w 971550"/>
              <a:gd name="connsiteY2" fmla="*/ 399 h 766657"/>
              <a:gd name="connsiteX0" fmla="*/ 971550 w 971550"/>
              <a:gd name="connsiteY0" fmla="*/ 399 h 766747"/>
              <a:gd name="connsiteX1" fmla="*/ 0 w 971550"/>
              <a:gd name="connsiteY1" fmla="*/ 759224 h 766747"/>
              <a:gd name="connsiteX2" fmla="*/ 971550 w 971550"/>
              <a:gd name="connsiteY2" fmla="*/ 399 h 766747"/>
              <a:gd name="connsiteX0" fmla="*/ 971550 w 971550"/>
              <a:gd name="connsiteY0" fmla="*/ 399 h 770782"/>
              <a:gd name="connsiteX1" fmla="*/ 0 w 971550"/>
              <a:gd name="connsiteY1" fmla="*/ 759224 h 770782"/>
              <a:gd name="connsiteX2" fmla="*/ 971550 w 971550"/>
              <a:gd name="connsiteY2" fmla="*/ 399 h 770782"/>
              <a:gd name="connsiteX0" fmla="*/ 971550 w 971550"/>
              <a:gd name="connsiteY0" fmla="*/ 399 h 770749"/>
              <a:gd name="connsiteX1" fmla="*/ 0 w 971550"/>
              <a:gd name="connsiteY1" fmla="*/ 759224 h 770749"/>
              <a:gd name="connsiteX2" fmla="*/ 971550 w 971550"/>
              <a:gd name="connsiteY2" fmla="*/ 399 h 770749"/>
              <a:gd name="connsiteX0" fmla="*/ 971550 w 971550"/>
              <a:gd name="connsiteY0" fmla="*/ 399 h 770883"/>
              <a:gd name="connsiteX1" fmla="*/ 0 w 971550"/>
              <a:gd name="connsiteY1" fmla="*/ 759224 h 770883"/>
              <a:gd name="connsiteX2" fmla="*/ 971550 w 971550"/>
              <a:gd name="connsiteY2" fmla="*/ 399 h 770883"/>
              <a:gd name="connsiteX0" fmla="*/ 971550 w 971550"/>
              <a:gd name="connsiteY0" fmla="*/ 332 h 770816"/>
              <a:gd name="connsiteX1" fmla="*/ 0 w 971550"/>
              <a:gd name="connsiteY1" fmla="*/ 759157 h 770816"/>
              <a:gd name="connsiteX2" fmla="*/ 971550 w 971550"/>
              <a:gd name="connsiteY2" fmla="*/ 332 h 770816"/>
              <a:gd name="connsiteX0" fmla="*/ 971550 w 971550"/>
              <a:gd name="connsiteY0" fmla="*/ 230 h 770714"/>
              <a:gd name="connsiteX1" fmla="*/ 0 w 971550"/>
              <a:gd name="connsiteY1" fmla="*/ 759055 h 770714"/>
              <a:gd name="connsiteX2" fmla="*/ 971550 w 971550"/>
              <a:gd name="connsiteY2" fmla="*/ 230 h 770714"/>
              <a:gd name="connsiteX0" fmla="*/ 971550 w 971550"/>
              <a:gd name="connsiteY0" fmla="*/ 100 h 770584"/>
              <a:gd name="connsiteX1" fmla="*/ 0 w 971550"/>
              <a:gd name="connsiteY1" fmla="*/ 758925 h 770584"/>
              <a:gd name="connsiteX2" fmla="*/ 971550 w 971550"/>
              <a:gd name="connsiteY2" fmla="*/ 100 h 770584"/>
              <a:gd name="connsiteX0" fmla="*/ 971550 w 971550"/>
              <a:gd name="connsiteY0" fmla="*/ 95 h 770579"/>
              <a:gd name="connsiteX1" fmla="*/ 0 w 971550"/>
              <a:gd name="connsiteY1" fmla="*/ 758920 h 770579"/>
              <a:gd name="connsiteX2" fmla="*/ 971550 w 971550"/>
              <a:gd name="connsiteY2" fmla="*/ 95 h 770579"/>
              <a:gd name="connsiteX0" fmla="*/ 971550 w 971550"/>
              <a:gd name="connsiteY0" fmla="*/ 0 h 770484"/>
              <a:gd name="connsiteX1" fmla="*/ 0 w 971550"/>
              <a:gd name="connsiteY1" fmla="*/ 758825 h 770484"/>
              <a:gd name="connsiteX2" fmla="*/ 971550 w 971550"/>
              <a:gd name="connsiteY2" fmla="*/ 0 h 770484"/>
              <a:gd name="connsiteX0" fmla="*/ 971550 w 971550"/>
              <a:gd name="connsiteY0" fmla="*/ 0 h 770655"/>
              <a:gd name="connsiteX1" fmla="*/ 0 w 971550"/>
              <a:gd name="connsiteY1" fmla="*/ 758825 h 770655"/>
              <a:gd name="connsiteX2" fmla="*/ 971550 w 971550"/>
              <a:gd name="connsiteY2" fmla="*/ 0 h 770655"/>
              <a:gd name="connsiteX0" fmla="*/ 971550 w 971550"/>
              <a:gd name="connsiteY0" fmla="*/ 0 h 772017"/>
              <a:gd name="connsiteX1" fmla="*/ 0 w 971550"/>
              <a:gd name="connsiteY1" fmla="*/ 758825 h 772017"/>
              <a:gd name="connsiteX2" fmla="*/ 971550 w 971550"/>
              <a:gd name="connsiteY2" fmla="*/ 0 h 772017"/>
              <a:gd name="connsiteX0" fmla="*/ 971550 w 971550"/>
              <a:gd name="connsiteY0" fmla="*/ 0 h 772093"/>
              <a:gd name="connsiteX1" fmla="*/ 0 w 971550"/>
              <a:gd name="connsiteY1" fmla="*/ 758825 h 772093"/>
              <a:gd name="connsiteX2" fmla="*/ 971550 w 971550"/>
              <a:gd name="connsiteY2" fmla="*/ 0 h 772093"/>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200"/>
              <a:gd name="connsiteX1" fmla="*/ 0 w 971550"/>
              <a:gd name="connsiteY1" fmla="*/ 758825 h 773200"/>
              <a:gd name="connsiteX2" fmla="*/ 971550 w 971550"/>
              <a:gd name="connsiteY2" fmla="*/ 0 h 773200"/>
            </a:gdLst>
            <a:ahLst/>
            <a:cxnLst>
              <a:cxn ang="0">
                <a:pos x="connsiteX0" y="connsiteY0"/>
              </a:cxn>
              <a:cxn ang="0">
                <a:pos x="connsiteX1" y="connsiteY1"/>
              </a:cxn>
              <a:cxn ang="0">
                <a:pos x="connsiteX2" y="connsiteY2"/>
              </a:cxn>
            </a:cxnLst>
            <a:rect l="l" t="t" r="r" b="b"/>
            <a:pathLst>
              <a:path w="971550" h="773200">
                <a:moveTo>
                  <a:pt x="971550" y="0"/>
                </a:moveTo>
                <a:cubicBezTo>
                  <a:pt x="280987" y="31485"/>
                  <a:pt x="347662" y="624945"/>
                  <a:pt x="0" y="758825"/>
                </a:cubicBezTo>
                <a:cubicBezTo>
                  <a:pt x="473870" y="882121"/>
                  <a:pt x="626268" y="176741"/>
                  <a:pt x="971550" y="0"/>
                </a:cubicBezTo>
                <a:close/>
              </a:path>
            </a:pathLst>
          </a:cu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0" name="Freeform 29"/>
          <p:cNvSpPr/>
          <p:nvPr/>
        </p:nvSpPr>
        <p:spPr>
          <a:xfrm>
            <a:off x="3066942" y="964022"/>
            <a:ext cx="1760075" cy="1385432"/>
          </a:xfrm>
          <a:custGeom>
            <a:avLst/>
            <a:gdLst>
              <a:gd name="connsiteX0" fmla="*/ 0 w 1000125"/>
              <a:gd name="connsiteY0" fmla="*/ 723900 h 723900"/>
              <a:gd name="connsiteX1" fmla="*/ 1000125 w 1000125"/>
              <a:gd name="connsiteY1" fmla="*/ 0 h 723900"/>
              <a:gd name="connsiteX2" fmla="*/ 288131 w 1000125"/>
              <a:gd name="connsiteY2" fmla="*/ 716756 h 723900"/>
              <a:gd name="connsiteX3" fmla="*/ 0 w 1000125"/>
              <a:gd name="connsiteY3" fmla="*/ 723900 h 723900"/>
              <a:gd name="connsiteX0" fmla="*/ 0 w 1000125"/>
              <a:gd name="connsiteY0" fmla="*/ 723961 h 723961"/>
              <a:gd name="connsiteX1" fmla="*/ 1000125 w 1000125"/>
              <a:gd name="connsiteY1" fmla="*/ 61 h 723961"/>
              <a:gd name="connsiteX2" fmla="*/ 288131 w 1000125"/>
              <a:gd name="connsiteY2" fmla="*/ 716817 h 723961"/>
              <a:gd name="connsiteX3" fmla="*/ 0 w 1000125"/>
              <a:gd name="connsiteY3" fmla="*/ 723961 h 723961"/>
              <a:gd name="connsiteX0" fmla="*/ 0 w 1000125"/>
              <a:gd name="connsiteY0" fmla="*/ 723942 h 723942"/>
              <a:gd name="connsiteX1" fmla="*/ 1000125 w 1000125"/>
              <a:gd name="connsiteY1" fmla="*/ 42 h 723942"/>
              <a:gd name="connsiteX2" fmla="*/ 288131 w 1000125"/>
              <a:gd name="connsiteY2" fmla="*/ 716798 h 723942"/>
              <a:gd name="connsiteX3" fmla="*/ 0 w 1000125"/>
              <a:gd name="connsiteY3" fmla="*/ 723942 h 723942"/>
              <a:gd name="connsiteX0" fmla="*/ 0 w 1000125"/>
              <a:gd name="connsiteY0" fmla="*/ 727547 h 727547"/>
              <a:gd name="connsiteX1" fmla="*/ 1000125 w 1000125"/>
              <a:gd name="connsiteY1" fmla="*/ 3647 h 727547"/>
              <a:gd name="connsiteX2" fmla="*/ 288131 w 1000125"/>
              <a:gd name="connsiteY2" fmla="*/ 720403 h 727547"/>
              <a:gd name="connsiteX3" fmla="*/ 0 w 1000125"/>
              <a:gd name="connsiteY3"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37441"/>
              <a:gd name="connsiteX1" fmla="*/ 1000125 w 1000125"/>
              <a:gd name="connsiteY1" fmla="*/ 3647 h 737441"/>
              <a:gd name="connsiteX2" fmla="*/ 0 w 1000125"/>
              <a:gd name="connsiteY2" fmla="*/ 727547 h 737441"/>
              <a:gd name="connsiteX0" fmla="*/ 0 w 1000125"/>
              <a:gd name="connsiteY0" fmla="*/ 727547 h 746603"/>
              <a:gd name="connsiteX1" fmla="*/ 1000125 w 1000125"/>
              <a:gd name="connsiteY1" fmla="*/ 3647 h 746603"/>
              <a:gd name="connsiteX2" fmla="*/ 0 w 1000125"/>
              <a:gd name="connsiteY2" fmla="*/ 727547 h 746603"/>
              <a:gd name="connsiteX0" fmla="*/ 0 w 1000125"/>
              <a:gd name="connsiteY0" fmla="*/ 727547 h 744944"/>
              <a:gd name="connsiteX1" fmla="*/ 1000125 w 1000125"/>
              <a:gd name="connsiteY1" fmla="*/ 3647 h 744944"/>
              <a:gd name="connsiteX2" fmla="*/ 0 w 1000125"/>
              <a:gd name="connsiteY2" fmla="*/ 727547 h 744944"/>
              <a:gd name="connsiteX0" fmla="*/ 0 w 1000125"/>
              <a:gd name="connsiteY0" fmla="*/ 727517 h 744914"/>
              <a:gd name="connsiteX1" fmla="*/ 1000125 w 1000125"/>
              <a:gd name="connsiteY1" fmla="*/ 3617 h 744914"/>
              <a:gd name="connsiteX2" fmla="*/ 0 w 1000125"/>
              <a:gd name="connsiteY2" fmla="*/ 727517 h 744914"/>
              <a:gd name="connsiteX0" fmla="*/ 0 w 1000125"/>
              <a:gd name="connsiteY0" fmla="*/ 727517 h 747600"/>
              <a:gd name="connsiteX1" fmla="*/ 1000125 w 1000125"/>
              <a:gd name="connsiteY1" fmla="*/ 3617 h 747600"/>
              <a:gd name="connsiteX2" fmla="*/ 0 w 1000125"/>
              <a:gd name="connsiteY2" fmla="*/ 727517 h 747600"/>
              <a:gd name="connsiteX0" fmla="*/ 0 w 1000125"/>
              <a:gd name="connsiteY0" fmla="*/ 727517 h 746992"/>
              <a:gd name="connsiteX1" fmla="*/ 1000125 w 1000125"/>
              <a:gd name="connsiteY1" fmla="*/ 3617 h 746992"/>
              <a:gd name="connsiteX2" fmla="*/ 0 w 1000125"/>
              <a:gd name="connsiteY2" fmla="*/ 727517 h 746992"/>
              <a:gd name="connsiteX0" fmla="*/ 0 w 1000125"/>
              <a:gd name="connsiteY0" fmla="*/ 727517 h 746885"/>
              <a:gd name="connsiteX1" fmla="*/ 1000125 w 1000125"/>
              <a:gd name="connsiteY1" fmla="*/ 3617 h 746885"/>
              <a:gd name="connsiteX2" fmla="*/ 0 w 1000125"/>
              <a:gd name="connsiteY2" fmla="*/ 727517 h 746885"/>
            </a:gdLst>
            <a:ahLst/>
            <a:cxnLst>
              <a:cxn ang="0">
                <a:pos x="connsiteX0" y="connsiteY0"/>
              </a:cxn>
              <a:cxn ang="0">
                <a:pos x="connsiteX1" y="connsiteY1"/>
              </a:cxn>
              <a:cxn ang="0">
                <a:pos x="connsiteX2" y="connsiteY2"/>
              </a:cxn>
            </a:cxnLst>
            <a:rect l="l" t="t" r="r" b="b"/>
            <a:pathLst>
              <a:path w="1000125" h="746885">
                <a:moveTo>
                  <a:pt x="0" y="727517"/>
                </a:moveTo>
                <a:cubicBezTo>
                  <a:pt x="445293" y="733867"/>
                  <a:pt x="576262" y="-59883"/>
                  <a:pt x="1000125" y="3617"/>
                </a:cubicBezTo>
                <a:cubicBezTo>
                  <a:pt x="633412" y="142523"/>
                  <a:pt x="492918" y="874360"/>
                  <a:pt x="0" y="727517"/>
                </a:cubicBezTo>
                <a:close/>
              </a:path>
            </a:pathLst>
          </a:cu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1" name="Freeform 30"/>
          <p:cNvSpPr/>
          <p:nvPr/>
        </p:nvSpPr>
        <p:spPr>
          <a:xfrm>
            <a:off x="1182546" y="895574"/>
            <a:ext cx="1709787" cy="1449061"/>
          </a:xfrm>
          <a:custGeom>
            <a:avLst/>
            <a:gdLst>
              <a:gd name="connsiteX0" fmla="*/ 971550 w 971550"/>
              <a:gd name="connsiteY0" fmla="*/ 0 h 758825"/>
              <a:gd name="connsiteX1" fmla="*/ 0 w 971550"/>
              <a:gd name="connsiteY1" fmla="*/ 758825 h 758825"/>
              <a:gd name="connsiteX2" fmla="*/ 498475 w 971550"/>
              <a:gd name="connsiteY2" fmla="*/ 520700 h 758825"/>
              <a:gd name="connsiteX3" fmla="*/ 971550 w 971550"/>
              <a:gd name="connsiteY3" fmla="*/ 0 h 758825"/>
              <a:gd name="connsiteX0" fmla="*/ 971550 w 971550"/>
              <a:gd name="connsiteY0" fmla="*/ 267 h 759092"/>
              <a:gd name="connsiteX1" fmla="*/ 0 w 971550"/>
              <a:gd name="connsiteY1" fmla="*/ 759092 h 759092"/>
              <a:gd name="connsiteX2" fmla="*/ 498475 w 971550"/>
              <a:gd name="connsiteY2" fmla="*/ 520967 h 759092"/>
              <a:gd name="connsiteX3" fmla="*/ 971550 w 971550"/>
              <a:gd name="connsiteY3" fmla="*/ 267 h 759092"/>
              <a:gd name="connsiteX0" fmla="*/ 971550 w 971550"/>
              <a:gd name="connsiteY0" fmla="*/ 267 h 769029"/>
              <a:gd name="connsiteX1" fmla="*/ 0 w 971550"/>
              <a:gd name="connsiteY1" fmla="*/ 759092 h 769029"/>
              <a:gd name="connsiteX2" fmla="*/ 498475 w 971550"/>
              <a:gd name="connsiteY2" fmla="*/ 520967 h 769029"/>
              <a:gd name="connsiteX3" fmla="*/ 971550 w 971550"/>
              <a:gd name="connsiteY3" fmla="*/ 267 h 769029"/>
              <a:gd name="connsiteX0" fmla="*/ 971550 w 971550"/>
              <a:gd name="connsiteY0" fmla="*/ 267 h 759092"/>
              <a:gd name="connsiteX1" fmla="*/ 0 w 971550"/>
              <a:gd name="connsiteY1" fmla="*/ 759092 h 759092"/>
              <a:gd name="connsiteX2" fmla="*/ 971550 w 971550"/>
              <a:gd name="connsiteY2" fmla="*/ 267 h 759092"/>
              <a:gd name="connsiteX0" fmla="*/ 971550 w 971550"/>
              <a:gd name="connsiteY0" fmla="*/ 399 h 759224"/>
              <a:gd name="connsiteX1" fmla="*/ 0 w 971550"/>
              <a:gd name="connsiteY1" fmla="*/ 759224 h 759224"/>
              <a:gd name="connsiteX2" fmla="*/ 971550 w 971550"/>
              <a:gd name="connsiteY2" fmla="*/ 399 h 759224"/>
              <a:gd name="connsiteX0" fmla="*/ 971550 w 971550"/>
              <a:gd name="connsiteY0" fmla="*/ 399 h 767963"/>
              <a:gd name="connsiteX1" fmla="*/ 0 w 971550"/>
              <a:gd name="connsiteY1" fmla="*/ 759224 h 767963"/>
              <a:gd name="connsiteX2" fmla="*/ 971550 w 971550"/>
              <a:gd name="connsiteY2" fmla="*/ 399 h 767963"/>
              <a:gd name="connsiteX0" fmla="*/ 971550 w 971550"/>
              <a:gd name="connsiteY0" fmla="*/ 399 h 766657"/>
              <a:gd name="connsiteX1" fmla="*/ 0 w 971550"/>
              <a:gd name="connsiteY1" fmla="*/ 759224 h 766657"/>
              <a:gd name="connsiteX2" fmla="*/ 971550 w 971550"/>
              <a:gd name="connsiteY2" fmla="*/ 399 h 766657"/>
              <a:gd name="connsiteX0" fmla="*/ 971550 w 971550"/>
              <a:gd name="connsiteY0" fmla="*/ 399 h 766747"/>
              <a:gd name="connsiteX1" fmla="*/ 0 w 971550"/>
              <a:gd name="connsiteY1" fmla="*/ 759224 h 766747"/>
              <a:gd name="connsiteX2" fmla="*/ 971550 w 971550"/>
              <a:gd name="connsiteY2" fmla="*/ 399 h 766747"/>
              <a:gd name="connsiteX0" fmla="*/ 971550 w 971550"/>
              <a:gd name="connsiteY0" fmla="*/ 399 h 770782"/>
              <a:gd name="connsiteX1" fmla="*/ 0 w 971550"/>
              <a:gd name="connsiteY1" fmla="*/ 759224 h 770782"/>
              <a:gd name="connsiteX2" fmla="*/ 971550 w 971550"/>
              <a:gd name="connsiteY2" fmla="*/ 399 h 770782"/>
              <a:gd name="connsiteX0" fmla="*/ 971550 w 971550"/>
              <a:gd name="connsiteY0" fmla="*/ 399 h 770749"/>
              <a:gd name="connsiteX1" fmla="*/ 0 w 971550"/>
              <a:gd name="connsiteY1" fmla="*/ 759224 h 770749"/>
              <a:gd name="connsiteX2" fmla="*/ 971550 w 971550"/>
              <a:gd name="connsiteY2" fmla="*/ 399 h 770749"/>
              <a:gd name="connsiteX0" fmla="*/ 971550 w 971550"/>
              <a:gd name="connsiteY0" fmla="*/ 399 h 770883"/>
              <a:gd name="connsiteX1" fmla="*/ 0 w 971550"/>
              <a:gd name="connsiteY1" fmla="*/ 759224 h 770883"/>
              <a:gd name="connsiteX2" fmla="*/ 971550 w 971550"/>
              <a:gd name="connsiteY2" fmla="*/ 399 h 770883"/>
              <a:gd name="connsiteX0" fmla="*/ 971550 w 971550"/>
              <a:gd name="connsiteY0" fmla="*/ 332 h 770816"/>
              <a:gd name="connsiteX1" fmla="*/ 0 w 971550"/>
              <a:gd name="connsiteY1" fmla="*/ 759157 h 770816"/>
              <a:gd name="connsiteX2" fmla="*/ 971550 w 971550"/>
              <a:gd name="connsiteY2" fmla="*/ 332 h 770816"/>
              <a:gd name="connsiteX0" fmla="*/ 971550 w 971550"/>
              <a:gd name="connsiteY0" fmla="*/ 230 h 770714"/>
              <a:gd name="connsiteX1" fmla="*/ 0 w 971550"/>
              <a:gd name="connsiteY1" fmla="*/ 759055 h 770714"/>
              <a:gd name="connsiteX2" fmla="*/ 971550 w 971550"/>
              <a:gd name="connsiteY2" fmla="*/ 230 h 770714"/>
              <a:gd name="connsiteX0" fmla="*/ 971550 w 971550"/>
              <a:gd name="connsiteY0" fmla="*/ 100 h 770584"/>
              <a:gd name="connsiteX1" fmla="*/ 0 w 971550"/>
              <a:gd name="connsiteY1" fmla="*/ 758925 h 770584"/>
              <a:gd name="connsiteX2" fmla="*/ 971550 w 971550"/>
              <a:gd name="connsiteY2" fmla="*/ 100 h 770584"/>
              <a:gd name="connsiteX0" fmla="*/ 971550 w 971550"/>
              <a:gd name="connsiteY0" fmla="*/ 95 h 770579"/>
              <a:gd name="connsiteX1" fmla="*/ 0 w 971550"/>
              <a:gd name="connsiteY1" fmla="*/ 758920 h 770579"/>
              <a:gd name="connsiteX2" fmla="*/ 971550 w 971550"/>
              <a:gd name="connsiteY2" fmla="*/ 95 h 770579"/>
              <a:gd name="connsiteX0" fmla="*/ 971550 w 971550"/>
              <a:gd name="connsiteY0" fmla="*/ 0 h 770484"/>
              <a:gd name="connsiteX1" fmla="*/ 0 w 971550"/>
              <a:gd name="connsiteY1" fmla="*/ 758825 h 770484"/>
              <a:gd name="connsiteX2" fmla="*/ 971550 w 971550"/>
              <a:gd name="connsiteY2" fmla="*/ 0 h 770484"/>
              <a:gd name="connsiteX0" fmla="*/ 971550 w 971550"/>
              <a:gd name="connsiteY0" fmla="*/ 0 h 770655"/>
              <a:gd name="connsiteX1" fmla="*/ 0 w 971550"/>
              <a:gd name="connsiteY1" fmla="*/ 758825 h 770655"/>
              <a:gd name="connsiteX2" fmla="*/ 971550 w 971550"/>
              <a:gd name="connsiteY2" fmla="*/ 0 h 770655"/>
              <a:gd name="connsiteX0" fmla="*/ 971550 w 971550"/>
              <a:gd name="connsiteY0" fmla="*/ 0 h 772017"/>
              <a:gd name="connsiteX1" fmla="*/ 0 w 971550"/>
              <a:gd name="connsiteY1" fmla="*/ 758825 h 772017"/>
              <a:gd name="connsiteX2" fmla="*/ 971550 w 971550"/>
              <a:gd name="connsiteY2" fmla="*/ 0 h 772017"/>
              <a:gd name="connsiteX0" fmla="*/ 971550 w 971550"/>
              <a:gd name="connsiteY0" fmla="*/ 0 h 772093"/>
              <a:gd name="connsiteX1" fmla="*/ 0 w 971550"/>
              <a:gd name="connsiteY1" fmla="*/ 758825 h 772093"/>
              <a:gd name="connsiteX2" fmla="*/ 971550 w 971550"/>
              <a:gd name="connsiteY2" fmla="*/ 0 h 772093"/>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036"/>
              <a:gd name="connsiteX1" fmla="*/ 0 w 971550"/>
              <a:gd name="connsiteY1" fmla="*/ 758825 h 773036"/>
              <a:gd name="connsiteX2" fmla="*/ 971550 w 971550"/>
              <a:gd name="connsiteY2" fmla="*/ 0 h 773036"/>
              <a:gd name="connsiteX0" fmla="*/ 971550 w 971550"/>
              <a:gd name="connsiteY0" fmla="*/ 0 h 773200"/>
              <a:gd name="connsiteX1" fmla="*/ 0 w 971550"/>
              <a:gd name="connsiteY1" fmla="*/ 758825 h 773200"/>
              <a:gd name="connsiteX2" fmla="*/ 971550 w 971550"/>
              <a:gd name="connsiteY2" fmla="*/ 0 h 773200"/>
            </a:gdLst>
            <a:ahLst/>
            <a:cxnLst>
              <a:cxn ang="0">
                <a:pos x="connsiteX0" y="connsiteY0"/>
              </a:cxn>
              <a:cxn ang="0">
                <a:pos x="connsiteX1" y="connsiteY1"/>
              </a:cxn>
              <a:cxn ang="0">
                <a:pos x="connsiteX2" y="connsiteY2"/>
              </a:cxn>
            </a:cxnLst>
            <a:rect l="l" t="t" r="r" b="b"/>
            <a:pathLst>
              <a:path w="971550" h="773200">
                <a:moveTo>
                  <a:pt x="971550" y="0"/>
                </a:moveTo>
                <a:cubicBezTo>
                  <a:pt x="280987" y="31485"/>
                  <a:pt x="347662" y="624945"/>
                  <a:pt x="0" y="758825"/>
                </a:cubicBezTo>
                <a:cubicBezTo>
                  <a:pt x="473870" y="882121"/>
                  <a:pt x="626268" y="176741"/>
                  <a:pt x="971550" y="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2" name="Freeform 31"/>
          <p:cNvSpPr/>
          <p:nvPr/>
        </p:nvSpPr>
        <p:spPr>
          <a:xfrm>
            <a:off x="1144829" y="958435"/>
            <a:ext cx="1760075" cy="1385432"/>
          </a:xfrm>
          <a:custGeom>
            <a:avLst/>
            <a:gdLst>
              <a:gd name="connsiteX0" fmla="*/ 0 w 1000125"/>
              <a:gd name="connsiteY0" fmla="*/ 723900 h 723900"/>
              <a:gd name="connsiteX1" fmla="*/ 1000125 w 1000125"/>
              <a:gd name="connsiteY1" fmla="*/ 0 h 723900"/>
              <a:gd name="connsiteX2" fmla="*/ 288131 w 1000125"/>
              <a:gd name="connsiteY2" fmla="*/ 716756 h 723900"/>
              <a:gd name="connsiteX3" fmla="*/ 0 w 1000125"/>
              <a:gd name="connsiteY3" fmla="*/ 723900 h 723900"/>
              <a:gd name="connsiteX0" fmla="*/ 0 w 1000125"/>
              <a:gd name="connsiteY0" fmla="*/ 723961 h 723961"/>
              <a:gd name="connsiteX1" fmla="*/ 1000125 w 1000125"/>
              <a:gd name="connsiteY1" fmla="*/ 61 h 723961"/>
              <a:gd name="connsiteX2" fmla="*/ 288131 w 1000125"/>
              <a:gd name="connsiteY2" fmla="*/ 716817 h 723961"/>
              <a:gd name="connsiteX3" fmla="*/ 0 w 1000125"/>
              <a:gd name="connsiteY3" fmla="*/ 723961 h 723961"/>
              <a:gd name="connsiteX0" fmla="*/ 0 w 1000125"/>
              <a:gd name="connsiteY0" fmla="*/ 723942 h 723942"/>
              <a:gd name="connsiteX1" fmla="*/ 1000125 w 1000125"/>
              <a:gd name="connsiteY1" fmla="*/ 42 h 723942"/>
              <a:gd name="connsiteX2" fmla="*/ 288131 w 1000125"/>
              <a:gd name="connsiteY2" fmla="*/ 716798 h 723942"/>
              <a:gd name="connsiteX3" fmla="*/ 0 w 1000125"/>
              <a:gd name="connsiteY3" fmla="*/ 723942 h 723942"/>
              <a:gd name="connsiteX0" fmla="*/ 0 w 1000125"/>
              <a:gd name="connsiteY0" fmla="*/ 727547 h 727547"/>
              <a:gd name="connsiteX1" fmla="*/ 1000125 w 1000125"/>
              <a:gd name="connsiteY1" fmla="*/ 3647 h 727547"/>
              <a:gd name="connsiteX2" fmla="*/ 288131 w 1000125"/>
              <a:gd name="connsiteY2" fmla="*/ 720403 h 727547"/>
              <a:gd name="connsiteX3" fmla="*/ 0 w 1000125"/>
              <a:gd name="connsiteY3"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27547"/>
              <a:gd name="connsiteX1" fmla="*/ 1000125 w 1000125"/>
              <a:gd name="connsiteY1" fmla="*/ 3647 h 727547"/>
              <a:gd name="connsiteX2" fmla="*/ 0 w 1000125"/>
              <a:gd name="connsiteY2" fmla="*/ 727547 h 727547"/>
              <a:gd name="connsiteX0" fmla="*/ 0 w 1000125"/>
              <a:gd name="connsiteY0" fmla="*/ 727547 h 737441"/>
              <a:gd name="connsiteX1" fmla="*/ 1000125 w 1000125"/>
              <a:gd name="connsiteY1" fmla="*/ 3647 h 737441"/>
              <a:gd name="connsiteX2" fmla="*/ 0 w 1000125"/>
              <a:gd name="connsiteY2" fmla="*/ 727547 h 737441"/>
              <a:gd name="connsiteX0" fmla="*/ 0 w 1000125"/>
              <a:gd name="connsiteY0" fmla="*/ 727547 h 746603"/>
              <a:gd name="connsiteX1" fmla="*/ 1000125 w 1000125"/>
              <a:gd name="connsiteY1" fmla="*/ 3647 h 746603"/>
              <a:gd name="connsiteX2" fmla="*/ 0 w 1000125"/>
              <a:gd name="connsiteY2" fmla="*/ 727547 h 746603"/>
              <a:gd name="connsiteX0" fmla="*/ 0 w 1000125"/>
              <a:gd name="connsiteY0" fmla="*/ 727547 h 744944"/>
              <a:gd name="connsiteX1" fmla="*/ 1000125 w 1000125"/>
              <a:gd name="connsiteY1" fmla="*/ 3647 h 744944"/>
              <a:gd name="connsiteX2" fmla="*/ 0 w 1000125"/>
              <a:gd name="connsiteY2" fmla="*/ 727547 h 744944"/>
              <a:gd name="connsiteX0" fmla="*/ 0 w 1000125"/>
              <a:gd name="connsiteY0" fmla="*/ 727517 h 744914"/>
              <a:gd name="connsiteX1" fmla="*/ 1000125 w 1000125"/>
              <a:gd name="connsiteY1" fmla="*/ 3617 h 744914"/>
              <a:gd name="connsiteX2" fmla="*/ 0 w 1000125"/>
              <a:gd name="connsiteY2" fmla="*/ 727517 h 744914"/>
              <a:gd name="connsiteX0" fmla="*/ 0 w 1000125"/>
              <a:gd name="connsiteY0" fmla="*/ 727517 h 747600"/>
              <a:gd name="connsiteX1" fmla="*/ 1000125 w 1000125"/>
              <a:gd name="connsiteY1" fmla="*/ 3617 h 747600"/>
              <a:gd name="connsiteX2" fmla="*/ 0 w 1000125"/>
              <a:gd name="connsiteY2" fmla="*/ 727517 h 747600"/>
              <a:gd name="connsiteX0" fmla="*/ 0 w 1000125"/>
              <a:gd name="connsiteY0" fmla="*/ 727517 h 746992"/>
              <a:gd name="connsiteX1" fmla="*/ 1000125 w 1000125"/>
              <a:gd name="connsiteY1" fmla="*/ 3617 h 746992"/>
              <a:gd name="connsiteX2" fmla="*/ 0 w 1000125"/>
              <a:gd name="connsiteY2" fmla="*/ 727517 h 746992"/>
              <a:gd name="connsiteX0" fmla="*/ 0 w 1000125"/>
              <a:gd name="connsiteY0" fmla="*/ 727517 h 746885"/>
              <a:gd name="connsiteX1" fmla="*/ 1000125 w 1000125"/>
              <a:gd name="connsiteY1" fmla="*/ 3617 h 746885"/>
              <a:gd name="connsiteX2" fmla="*/ 0 w 1000125"/>
              <a:gd name="connsiteY2" fmla="*/ 727517 h 746885"/>
            </a:gdLst>
            <a:ahLst/>
            <a:cxnLst>
              <a:cxn ang="0">
                <a:pos x="connsiteX0" y="connsiteY0"/>
              </a:cxn>
              <a:cxn ang="0">
                <a:pos x="connsiteX1" y="connsiteY1"/>
              </a:cxn>
              <a:cxn ang="0">
                <a:pos x="connsiteX2" y="connsiteY2"/>
              </a:cxn>
            </a:cxnLst>
            <a:rect l="l" t="t" r="r" b="b"/>
            <a:pathLst>
              <a:path w="1000125" h="746885">
                <a:moveTo>
                  <a:pt x="0" y="727517"/>
                </a:moveTo>
                <a:cubicBezTo>
                  <a:pt x="445293" y="733867"/>
                  <a:pt x="576262" y="-59883"/>
                  <a:pt x="1000125" y="3617"/>
                </a:cubicBezTo>
                <a:cubicBezTo>
                  <a:pt x="633412" y="142523"/>
                  <a:pt x="492918" y="874360"/>
                  <a:pt x="0" y="727517"/>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3" name="Oval 32"/>
          <p:cNvSpPr/>
          <p:nvPr/>
        </p:nvSpPr>
        <p:spPr>
          <a:xfrm>
            <a:off x="418423" y="870370"/>
            <a:ext cx="1448291" cy="1448291"/>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4" name="Oval 33"/>
          <p:cNvSpPr/>
          <p:nvPr/>
        </p:nvSpPr>
        <p:spPr>
          <a:xfrm>
            <a:off x="2337406" y="870370"/>
            <a:ext cx="1448291" cy="1448291"/>
          </a:xfrm>
          <a:prstGeom prst="ellipse">
            <a:avLst/>
          </a:prstGeom>
          <a:solidFill>
            <a:srgbClr val="FFFFFF"/>
          </a:solidFill>
          <a:ln w="1905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5" name="Oval 34"/>
          <p:cNvSpPr/>
          <p:nvPr/>
        </p:nvSpPr>
        <p:spPr>
          <a:xfrm>
            <a:off x="4221939" y="870370"/>
            <a:ext cx="1448291" cy="1448291"/>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6" name="Oval 35"/>
          <p:cNvSpPr/>
          <p:nvPr/>
        </p:nvSpPr>
        <p:spPr>
          <a:xfrm>
            <a:off x="6287094" y="870370"/>
            <a:ext cx="1448291" cy="1448291"/>
          </a:xfrm>
          <a:prstGeom prst="ellipse">
            <a:avLst/>
          </a:prstGeom>
          <a:solidFill>
            <a:srgbClr val="FFFFFF"/>
          </a:solidFill>
          <a:ln w="1905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7" name="Oval 36"/>
          <p:cNvSpPr/>
          <p:nvPr/>
        </p:nvSpPr>
        <p:spPr>
          <a:xfrm>
            <a:off x="8231558" y="870370"/>
            <a:ext cx="1448291" cy="1448291"/>
          </a:xfrm>
          <a:prstGeom prst="ellipse">
            <a:avLst/>
          </a:prstGeom>
          <a:solidFill>
            <a:srgbClr val="FFFFFF"/>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8" name="Oval 37"/>
          <p:cNvSpPr/>
          <p:nvPr/>
        </p:nvSpPr>
        <p:spPr>
          <a:xfrm>
            <a:off x="10326730" y="870370"/>
            <a:ext cx="1448291" cy="1448291"/>
          </a:xfrm>
          <a:prstGeom prst="ellipse">
            <a:avLst/>
          </a:prstGeom>
          <a:solidFill>
            <a:srgbClr val="FFFFFF"/>
          </a:solidFill>
          <a:ln w="1905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9" name="TextBox 38"/>
          <p:cNvSpPr txBox="1"/>
          <p:nvPr/>
        </p:nvSpPr>
        <p:spPr>
          <a:xfrm>
            <a:off x="455702" y="1288317"/>
            <a:ext cx="13315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Data Processing QA</a:t>
            </a:r>
          </a:p>
        </p:txBody>
      </p:sp>
      <p:sp>
        <p:nvSpPr>
          <p:cNvPr id="40" name="TextBox 39"/>
          <p:cNvSpPr txBox="1"/>
          <p:nvPr/>
        </p:nvSpPr>
        <p:spPr>
          <a:xfrm>
            <a:off x="2286983" y="1359170"/>
            <a:ext cx="14383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Cognizant </a:t>
            </a:r>
            <a:r>
              <a:rPr kumimoji="0" lang="en-US" sz="1200" b="1" i="0" u="none" strike="noStrike" kern="1200" cap="none" spc="0" normalizeH="0" baseline="0" noProof="0" dirty="0" err="1">
                <a:ln>
                  <a:noFill/>
                </a:ln>
                <a:solidFill>
                  <a:srgbClr val="000000"/>
                </a:solidFill>
                <a:effectLst/>
                <a:uLnTx/>
                <a:uFillTx/>
                <a:latin typeface="Arial" panose="020B0604020202020204"/>
                <a:ea typeface="+mn-ea"/>
                <a:cs typeface="+mn-cs"/>
              </a:rPr>
              <a:t>CoE</a:t>
            </a: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 Support</a:t>
            </a:r>
          </a:p>
        </p:txBody>
      </p:sp>
      <p:sp>
        <p:nvSpPr>
          <p:cNvPr id="41" name="TextBox 40"/>
          <p:cNvSpPr txBox="1"/>
          <p:nvPr/>
        </p:nvSpPr>
        <p:spPr>
          <a:xfrm>
            <a:off x="4425473" y="1413008"/>
            <a:ext cx="12351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Cost Savings</a:t>
            </a:r>
          </a:p>
        </p:txBody>
      </p:sp>
      <p:sp>
        <p:nvSpPr>
          <p:cNvPr id="42" name="TextBox 41"/>
          <p:cNvSpPr txBox="1"/>
          <p:nvPr/>
        </p:nvSpPr>
        <p:spPr>
          <a:xfrm>
            <a:off x="6393645" y="1286737"/>
            <a:ext cx="12351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Data Quality Checks</a:t>
            </a:r>
          </a:p>
        </p:txBody>
      </p:sp>
      <p:sp>
        <p:nvSpPr>
          <p:cNvPr id="43" name="TextBox 42"/>
          <p:cNvSpPr txBox="1"/>
          <p:nvPr/>
        </p:nvSpPr>
        <p:spPr>
          <a:xfrm>
            <a:off x="8365818" y="1316027"/>
            <a:ext cx="12351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Integration</a:t>
            </a:r>
          </a:p>
        </p:txBody>
      </p:sp>
      <p:sp>
        <p:nvSpPr>
          <p:cNvPr id="44" name="TextBox 43"/>
          <p:cNvSpPr txBox="1"/>
          <p:nvPr/>
        </p:nvSpPr>
        <p:spPr>
          <a:xfrm>
            <a:off x="10382124" y="1316027"/>
            <a:ext cx="14206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Scalability &amp; Performance</a:t>
            </a:r>
          </a:p>
        </p:txBody>
      </p:sp>
      <p:sp>
        <p:nvSpPr>
          <p:cNvPr id="45" name="Rectangle 44"/>
          <p:cNvSpPr/>
          <p:nvPr/>
        </p:nvSpPr>
        <p:spPr>
          <a:xfrm>
            <a:off x="197829" y="2317080"/>
            <a:ext cx="1826044" cy="3537339"/>
          </a:xfrm>
          <a:prstGeom prst="rect">
            <a:avLst/>
          </a:prstGeom>
        </p:spPr>
        <p:txBody>
          <a:bodyPr wrap="square" lIns="24384" tIns="24384" rIns="24384" bIns="24384" anchor="t">
            <a:noAutofit/>
          </a:bodyPr>
          <a:lstStyle/>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Ability to verify data from structured ,Semi Structured  &amp; heterogeneous source systems</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Ability to verify data in a faster and efficient way  if a new source is integrated </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Parsing of file formats  which includes JSON, AVRO XML, ORC, Parquet </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Data Validation across multiple sources - Teradata, Oracle, HDFS, Hive  and No </a:t>
            </a:r>
            <a:r>
              <a:rPr kumimoji="0" lang="en-US" sz="1050" b="0" i="0" u="none" strike="noStrike" kern="1200" cap="none" spc="0" normalizeH="0" baseline="0" noProof="0" dirty="0" smtClean="0">
                <a:ln>
                  <a:noFill/>
                </a:ln>
                <a:solidFill>
                  <a:srgbClr val="000000"/>
                </a:solidFill>
                <a:effectLst/>
                <a:uLnTx/>
                <a:uFillTx/>
                <a:latin typeface="Arial" panose="020B0604020202020204"/>
                <a:ea typeface="+mn-ea"/>
                <a:cs typeface="+mn-cs"/>
              </a:rPr>
              <a:t>SQL </a:t>
            </a: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Database like </a:t>
            </a:r>
            <a:r>
              <a:rPr kumimoji="0" lang="en-US" sz="1050" b="0" i="0" u="none" strike="noStrike" kern="1200" cap="none" spc="0" normalizeH="0" baseline="0" noProof="0" dirty="0" err="1">
                <a:ln>
                  <a:noFill/>
                </a:ln>
                <a:solidFill>
                  <a:srgbClr val="000000"/>
                </a:solidFill>
                <a:effectLst/>
                <a:uLnTx/>
                <a:uFillTx/>
                <a:latin typeface="Arial" panose="020B0604020202020204"/>
                <a:ea typeface="+mn-ea"/>
                <a:cs typeface="+mn-cs"/>
              </a:rPr>
              <a:t>HBase</a:t>
            </a:r>
            <a:endPar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Data Validation across DW layers – Staging, Integration, Data mart and consumption </a:t>
            </a:r>
          </a:p>
        </p:txBody>
      </p:sp>
      <p:sp>
        <p:nvSpPr>
          <p:cNvPr id="46" name="Rectangle 45"/>
          <p:cNvSpPr/>
          <p:nvPr/>
        </p:nvSpPr>
        <p:spPr>
          <a:xfrm>
            <a:off x="2282886" y="2455625"/>
            <a:ext cx="1726619" cy="3029339"/>
          </a:xfrm>
          <a:prstGeom prst="rect">
            <a:avLst/>
          </a:prstGeom>
        </p:spPr>
        <p:txBody>
          <a:bodyPr wrap="square" lIns="60960" rIns="60960" anchor="t">
            <a:noAutofit/>
          </a:bodyPr>
          <a:lstStyle/>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Availability of skilled resources from Cognizant </a:t>
            </a:r>
            <a:r>
              <a:rPr kumimoji="0" lang="en-US" sz="1200" b="0" i="0" u="none" strike="noStrike" kern="1200" cap="none" spc="0" normalizeH="0" baseline="0" noProof="0" dirty="0" err="1">
                <a:ln>
                  <a:noFill/>
                </a:ln>
                <a:solidFill>
                  <a:srgbClr val="000000"/>
                </a:solidFill>
                <a:effectLst/>
                <a:uLnTx/>
                <a:uFillTx/>
                <a:latin typeface="Arial" panose="020B0604020202020204"/>
                <a:ea typeface="+mn-ea"/>
                <a:cs typeface="+mn-cs"/>
              </a:rPr>
              <a:t>CoE</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to support the platform</a:t>
            </a:r>
          </a:p>
        </p:txBody>
      </p:sp>
      <p:cxnSp>
        <p:nvCxnSpPr>
          <p:cNvPr id="47" name="Straight Connector 46"/>
          <p:cNvCxnSpPr/>
          <p:nvPr/>
        </p:nvCxnSpPr>
        <p:spPr>
          <a:xfrm>
            <a:off x="2144131" y="1902291"/>
            <a:ext cx="0" cy="4254116"/>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121266" y="1902291"/>
            <a:ext cx="0" cy="4254116"/>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108562" y="1902291"/>
            <a:ext cx="0" cy="4254116"/>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071474" y="1902291"/>
            <a:ext cx="0" cy="4254116"/>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0052674" y="1902291"/>
            <a:ext cx="0" cy="4254116"/>
          </a:xfrm>
          <a:prstGeom prst="line">
            <a:avLst/>
          </a:prstGeom>
          <a:ln w="3175">
            <a:solidFill>
              <a:schemeClr val="bg1">
                <a:lumMod val="50000"/>
              </a:schemeClr>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197175" y="2455625"/>
            <a:ext cx="1826044" cy="3537339"/>
          </a:xfrm>
          <a:prstGeom prst="rect">
            <a:avLst/>
          </a:prstGeom>
        </p:spPr>
        <p:txBody>
          <a:bodyPr wrap="square" lIns="24384" tIns="24384" rIns="24384" bIns="24384" anchor="t">
            <a:noAutofit/>
          </a:bodyPr>
          <a:lstStyle/>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Technology Licenses/ Annual Maintenance Cost for Product development </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Hosting &amp; Infrastructure/ platform support costs for Product development </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Product development &amp; support costs</a:t>
            </a:r>
          </a:p>
        </p:txBody>
      </p:sp>
      <p:sp>
        <p:nvSpPr>
          <p:cNvPr id="53" name="Rectangle 52"/>
          <p:cNvSpPr/>
          <p:nvPr/>
        </p:nvSpPr>
        <p:spPr>
          <a:xfrm>
            <a:off x="6232586" y="2455626"/>
            <a:ext cx="1726619" cy="2581657"/>
          </a:xfrm>
          <a:prstGeom prst="rect">
            <a:avLst/>
          </a:prstGeom>
        </p:spPr>
        <p:txBody>
          <a:bodyPr wrap="square" lIns="60960" rIns="60960" anchor="t">
            <a:noAutofit/>
          </a:bodyPr>
          <a:lstStyle/>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Ability to support complex business transformations</a:t>
            </a:r>
          </a:p>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Ability  certify data consistency of the data ingested in the data lake by generating  a detailed report based on-Record count, duplicates ,null, unique, common records, missing and mismatch records</a:t>
            </a:r>
          </a:p>
          <a:p>
            <a:pPr marL="0" marR="0" lvl="0" indent="0" algn="l" defTabSz="1218000" rtl="0" eaLnBrk="1" fontAlgn="auto" latinLnBrk="0" hangingPunct="1">
              <a:lnSpc>
                <a:spcPts val="1467"/>
              </a:lnSpc>
              <a:spcBef>
                <a:spcPts val="0"/>
              </a:spcBef>
              <a:spcAft>
                <a:spcPts val="933"/>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Rectangle 53"/>
          <p:cNvSpPr/>
          <p:nvPr/>
        </p:nvSpPr>
        <p:spPr>
          <a:xfrm>
            <a:off x="8159575" y="2455625"/>
            <a:ext cx="1826044" cy="3029339"/>
          </a:xfrm>
          <a:prstGeom prst="rect">
            <a:avLst/>
          </a:prstGeom>
        </p:spPr>
        <p:txBody>
          <a:bodyPr wrap="square" lIns="24384" tIns="24384" rIns="24384" bIns="24384" anchor="t">
            <a:noAutofit/>
          </a:bodyPr>
          <a:lstStyle/>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Ability to integrate with Dev ops tools  like Jenkins ,Maven  and also integrate with Cucumber to generate automated Java projects</a:t>
            </a:r>
          </a:p>
          <a:p>
            <a:pPr marL="152396" marR="0" lvl="0" indent="-152396" algn="l" defTabSz="1218000" rtl="0" eaLnBrk="1" fontAlgn="auto" latinLnBrk="0" hangingPunct="1">
              <a:lnSpc>
                <a:spcPts val="1333"/>
              </a:lnSpc>
              <a:spcBef>
                <a:spcPts val="0"/>
              </a:spcBef>
              <a:spcAft>
                <a:spcPts val="8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Prebuilt connectors to various Cloud platforms like </a:t>
            </a:r>
            <a:r>
              <a:rPr kumimoji="0" lang="en-US" sz="1200" b="0" i="0" u="none" strike="noStrike" kern="1200" cap="none" spc="0" normalizeH="0" baseline="0" noProof="0" dirty="0" smtClean="0">
                <a:ln>
                  <a:noFill/>
                </a:ln>
                <a:solidFill>
                  <a:srgbClr val="000000"/>
                </a:solidFill>
                <a:effectLst/>
                <a:uLnTx/>
                <a:uFillTx/>
                <a:latin typeface="Arial" panose="020B0604020202020204"/>
                <a:ea typeface="+mn-ea"/>
                <a:cs typeface="+mn-cs"/>
              </a:rPr>
              <a:t>AWS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AZURE </a:t>
            </a:r>
          </a:p>
        </p:txBody>
      </p:sp>
      <p:sp>
        <p:nvSpPr>
          <p:cNvPr id="55" name="Rectangle 54"/>
          <p:cNvSpPr/>
          <p:nvPr/>
        </p:nvSpPr>
        <p:spPr>
          <a:xfrm>
            <a:off x="10182286" y="2455626"/>
            <a:ext cx="1726619" cy="1629157"/>
          </a:xfrm>
          <a:prstGeom prst="rect">
            <a:avLst/>
          </a:prstGeom>
        </p:spPr>
        <p:txBody>
          <a:bodyPr wrap="square" lIns="60960" rIns="60960" anchor="t">
            <a:noAutofit/>
          </a:bodyPr>
          <a:lstStyle/>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Single point solution for Enterprise Data warehouse, Enterprise Data Lake  along with automated testing roadmap in DevOps</a:t>
            </a:r>
          </a:p>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Automatic test case creation for tables defined within the Schema</a:t>
            </a:r>
          </a:p>
          <a:p>
            <a:pPr marL="152396" marR="0" lvl="0" indent="-152396" algn="l" defTabSz="1218000" rtl="0" eaLnBrk="1" fontAlgn="auto" latinLnBrk="0" hangingPunct="1">
              <a:lnSpc>
                <a:spcPts val="1467"/>
              </a:lnSpc>
              <a:spcBef>
                <a:spcPts val="0"/>
              </a:spcBef>
              <a:spcAft>
                <a:spcPts val="933"/>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Ability to query large data volumes</a:t>
            </a:r>
          </a:p>
        </p:txBody>
      </p:sp>
      <p:sp>
        <p:nvSpPr>
          <p:cNvPr id="3" name="Footer Placeholder 2"/>
          <p:cNvSpPr>
            <a:spLocks noGrp="1"/>
          </p:cNvSpPr>
          <p:nvPr>
            <p:ph type="ftr" sz="quarter" idx="3"/>
          </p:nvPr>
        </p:nvSpPr>
        <p:spPr/>
        <p:txBody>
          <a:bodyPr/>
          <a:lstStyle/>
          <a:p>
            <a:r>
              <a:rPr lang="en-US" smtClean="0"/>
              <a:t>© 2020 Cognizant</a:t>
            </a:r>
            <a:endParaRPr lang="en-US" dirty="0"/>
          </a:p>
        </p:txBody>
      </p:sp>
    </p:spTree>
    <p:extLst>
      <p:ext uri="{BB962C8B-B14F-4D97-AF65-F5344CB8AC3E}">
        <p14:creationId xmlns:p14="http://schemas.microsoft.com/office/powerpoint/2010/main" val="76803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a:t>Proposal Background and Objectives </a:t>
            </a:r>
            <a:br>
              <a:rPr lang="en-US" dirty="0"/>
            </a:br>
            <a:endParaRPr lang="en-US" dirty="0"/>
          </a:p>
        </p:txBody>
      </p:sp>
      <p:sp>
        <p:nvSpPr>
          <p:cNvPr id="5" name="Footer Placeholder 4"/>
          <p:cNvSpPr>
            <a:spLocks noGrp="1"/>
          </p:cNvSpPr>
          <p:nvPr>
            <p:ph type="ftr" sz="quarter" idx="3"/>
          </p:nvPr>
        </p:nvSpPr>
        <p:spPr/>
        <p:txBody>
          <a:bodyPr/>
          <a:lstStyle/>
          <a:p>
            <a:pPr lvl="0"/>
            <a:r>
              <a:rPr lang="en-US" noProof="0" dirty="0" smtClean="0"/>
              <a:t>© 2020 Cognizant</a:t>
            </a:r>
            <a:endParaRPr lang="en-US" noProof="0" dirty="0"/>
          </a:p>
        </p:txBody>
      </p:sp>
      <p:sp>
        <p:nvSpPr>
          <p:cNvPr id="6" name="Slide Number Placeholder 5"/>
          <p:cNvSpPr>
            <a:spLocks noGrp="1"/>
          </p:cNvSpPr>
          <p:nvPr>
            <p:ph type="sldNum" sz="quarter" idx="4"/>
          </p:nvPr>
        </p:nvSpPr>
        <p:spPr/>
        <p:txBody>
          <a:bodyPr/>
          <a:lstStyle/>
          <a:p>
            <a:pPr lvl="0"/>
            <a:fld id="{2EFEF571-C9B4-4D92-A7F7-315B894862A8}" type="slidenum">
              <a:rPr lang="en-US" noProof="0" smtClean="0"/>
              <a:pPr lvl="0"/>
              <a:t>4</a:t>
            </a:fld>
            <a:endParaRPr lang="en-US" noProof="0" dirty="0"/>
          </a:p>
        </p:txBody>
      </p:sp>
      <p:grpSp>
        <p:nvGrpSpPr>
          <p:cNvPr id="24" name="Group 23"/>
          <p:cNvGrpSpPr/>
          <p:nvPr/>
        </p:nvGrpSpPr>
        <p:grpSpPr>
          <a:xfrm>
            <a:off x="16888" y="1082058"/>
            <a:ext cx="12193109" cy="1192521"/>
            <a:chOff x="-832" y="516622"/>
            <a:chExt cx="9144832" cy="626560"/>
          </a:xfrm>
        </p:grpSpPr>
        <p:sp>
          <p:nvSpPr>
            <p:cNvPr id="44" name="Rectangle 43"/>
            <p:cNvSpPr/>
            <p:nvPr/>
          </p:nvSpPr>
          <p:spPr bwMode="auto">
            <a:xfrm>
              <a:off x="0" y="516622"/>
              <a:ext cx="9144000" cy="62655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lvl="0" indent="0" algn="l" defTabSz="609570" rtl="0" eaLnBrk="0" fontAlgn="base" latinLnBrk="0" hangingPunct="0">
                <a:lnSpc>
                  <a:spcPct val="100000"/>
                </a:lnSpc>
                <a:spcBef>
                  <a:spcPct val="0"/>
                </a:spcBef>
                <a:spcAft>
                  <a:spcPct val="0"/>
                </a:spcAft>
                <a:buClrTx/>
                <a:buSzTx/>
                <a:buFontTx/>
                <a:buNone/>
                <a:tabLst/>
                <a:defRPr/>
              </a:pPr>
              <a:endParaRPr kumimoji="0" lang="en-US" sz="3200" b="1" i="0" u="none" strike="noStrike" kern="0" cap="none" spc="0" normalizeH="0" baseline="0" noProof="0" dirty="0">
                <a:ln>
                  <a:noFill/>
                </a:ln>
                <a:solidFill>
                  <a:prstClr val="black"/>
                </a:solidFill>
                <a:effectLst/>
                <a:uLnTx/>
                <a:uFillTx/>
                <a:ea typeface="ＭＳ Ｐゴシック" pitchFamily="-12" charset="-128"/>
                <a:cs typeface="Calibri" panose="020F0502020204030204" pitchFamily="34" charset="0"/>
              </a:endParaRPr>
            </a:p>
          </p:txBody>
        </p:sp>
        <p:sp>
          <p:nvSpPr>
            <p:cNvPr id="45" name="Pentagon 44"/>
            <p:cNvSpPr/>
            <p:nvPr/>
          </p:nvSpPr>
          <p:spPr>
            <a:xfrm>
              <a:off x="-832" y="516623"/>
              <a:ext cx="1217418" cy="626559"/>
            </a:xfrm>
            <a:prstGeom prst="homePlate">
              <a:avLst/>
            </a:prstGeom>
            <a:solidFill>
              <a:schemeClr val="tx1"/>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920" tIns="60960" rIns="121920" bIns="60960" numCol="1" rtlCol="0" anchor="ctr" anchorCtr="0" compatLnSpc="1">
              <a:prstTxWarp prst="textNoShape">
                <a:avLst/>
              </a:prstTxWarp>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ea typeface="+mn-ea"/>
                  <a:cs typeface="Calibri" panose="020F0502020204030204" pitchFamily="34" charset="0"/>
                </a:rPr>
                <a:t>Background</a:t>
              </a:r>
              <a:endParaRPr kumimoji="0" lang="en-US" sz="1400" b="1"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grpSp>
      <p:sp>
        <p:nvSpPr>
          <p:cNvPr id="32" name="TextBox 31"/>
          <p:cNvSpPr txBox="1"/>
          <p:nvPr/>
        </p:nvSpPr>
        <p:spPr>
          <a:xfrm>
            <a:off x="1735127" y="1169261"/>
            <a:ext cx="10379855" cy="1077218"/>
          </a:xfrm>
          <a:prstGeom prst="rect">
            <a:avLst/>
          </a:prstGeom>
          <a:noFill/>
          <a:ln>
            <a:noFill/>
          </a:ln>
        </p:spPr>
        <p:txBody>
          <a:bodyPr wrap="square" rtlCol="0" anchor="ctr">
            <a:spAutoFit/>
          </a:bodyPr>
          <a:lstStyle/>
          <a:p>
            <a:pPr lvl="0" defTabSz="609570">
              <a:buClr>
                <a:srgbClr val="141414"/>
              </a:buClr>
            </a:pPr>
            <a:r>
              <a:rPr lang="en-US" sz="1600" dirty="0">
                <a:solidFill>
                  <a:srgbClr val="141414"/>
                </a:solidFill>
                <a:cs typeface="Calibri" panose="020F0502020204030204" pitchFamily="34" charset="0"/>
              </a:rPr>
              <a:t>US Commercial data warehouse team is looking to migrate the WXDM process to an alternative cloud based platform. The existing Teradata environment may not be able to scale the growing data process needs due to the anticipated merger and this migration will enable AbbVie to on-board non prioritized markets in the alternative </a:t>
            </a:r>
            <a:r>
              <a:rPr lang="en-US" sz="1600" dirty="0" smtClean="0">
                <a:solidFill>
                  <a:srgbClr val="141414"/>
                </a:solidFill>
                <a:cs typeface="Calibri" panose="020F0502020204030204" pitchFamily="34" charset="0"/>
              </a:rPr>
              <a:t>cloud environment </a:t>
            </a:r>
            <a:endParaRPr kumimoji="0" lang="en-US" sz="1600" b="0" i="0" u="none" strike="noStrike" kern="1200" cap="none" spc="0" normalizeH="0" baseline="0" noProof="0" dirty="0">
              <a:ln>
                <a:noFill/>
              </a:ln>
              <a:solidFill>
                <a:srgbClr val="141414"/>
              </a:solidFill>
              <a:effectLst/>
              <a:uLnTx/>
              <a:uFillTx/>
              <a:cs typeface="Calibri" panose="020F0502020204030204" pitchFamily="34" charset="0"/>
            </a:endParaRPr>
          </a:p>
        </p:txBody>
      </p:sp>
      <p:sp>
        <p:nvSpPr>
          <p:cNvPr id="30" name="TextBox 29"/>
          <p:cNvSpPr txBox="1"/>
          <p:nvPr/>
        </p:nvSpPr>
        <p:spPr>
          <a:xfrm>
            <a:off x="16888" y="3460392"/>
            <a:ext cx="12175112" cy="1877437"/>
          </a:xfrm>
          <a:prstGeom prst="rect">
            <a:avLst/>
          </a:prstGeom>
          <a:noFill/>
        </p:spPr>
        <p:txBody>
          <a:bodyPr wrap="square" rtlCol="0">
            <a:spAutoFit/>
          </a:bodyPr>
          <a:lstStyle/>
          <a:p>
            <a:pPr marL="487668" lvl="0" indent="-243834" defTabSz="609570">
              <a:buFont typeface="Wingdings" panose="05000000000000000000" pitchFamily="2" charset="2"/>
              <a:buChar char="§"/>
            </a:pPr>
            <a:r>
              <a:rPr lang="en-US" sz="2000" dirty="0">
                <a:solidFill>
                  <a:srgbClr val="141414"/>
                </a:solidFill>
                <a:cs typeface="Calibri" panose="020F0502020204030204" pitchFamily="34" charset="0"/>
              </a:rPr>
              <a:t>Perform a lift &amp; shift of the process – for </a:t>
            </a:r>
            <a:r>
              <a:rPr lang="en-US" sz="2000" dirty="0" smtClean="0">
                <a:solidFill>
                  <a:srgbClr val="141414"/>
                </a:solidFill>
                <a:cs typeface="Calibri" panose="020F0502020204030204" pitchFamily="34" charset="0"/>
              </a:rPr>
              <a:t>AWS or </a:t>
            </a:r>
            <a:r>
              <a:rPr lang="en-US" sz="2000" dirty="0">
                <a:solidFill>
                  <a:srgbClr val="141414"/>
                </a:solidFill>
                <a:cs typeface="Calibri" panose="020F0502020204030204" pitchFamily="34" charset="0"/>
              </a:rPr>
              <a:t>Snowflake </a:t>
            </a:r>
          </a:p>
          <a:p>
            <a:pPr marL="487668" lvl="0" indent="-243834" defTabSz="609570">
              <a:buFont typeface="Wingdings" panose="05000000000000000000" pitchFamily="2" charset="2"/>
              <a:buChar char="§"/>
            </a:pPr>
            <a:r>
              <a:rPr lang="en-US" sz="2000" dirty="0">
                <a:solidFill>
                  <a:srgbClr val="141414"/>
                </a:solidFill>
                <a:cs typeface="Calibri" panose="020F0502020204030204" pitchFamily="34" charset="0"/>
              </a:rPr>
              <a:t>Should be able to run independently (just like Teradata ) </a:t>
            </a:r>
          </a:p>
          <a:p>
            <a:pPr marL="487668" lvl="0" indent="-243834" defTabSz="609570">
              <a:buFont typeface="Wingdings" panose="05000000000000000000" pitchFamily="2" charset="2"/>
              <a:buChar char="§"/>
            </a:pPr>
            <a:r>
              <a:rPr lang="en-US" sz="2000" dirty="0">
                <a:solidFill>
                  <a:srgbClr val="141414"/>
                </a:solidFill>
                <a:cs typeface="Calibri" panose="020F0502020204030204" pitchFamily="34" charset="0"/>
              </a:rPr>
              <a:t>Existing processing should not be impacted </a:t>
            </a:r>
          </a:p>
          <a:p>
            <a:pPr marL="487668" lvl="0" indent="-243834" defTabSz="609570">
              <a:buFont typeface="Wingdings" panose="05000000000000000000" pitchFamily="2" charset="2"/>
              <a:buChar char="§"/>
            </a:pPr>
            <a:r>
              <a:rPr lang="en-US" sz="2000" dirty="0">
                <a:solidFill>
                  <a:srgbClr val="141414"/>
                </a:solidFill>
                <a:cs typeface="Calibri" panose="020F0502020204030204" pitchFamily="34" charset="0"/>
              </a:rPr>
              <a:t>Ability to consume the processed data </a:t>
            </a:r>
            <a:endParaRPr lang="en-US" sz="2000" dirty="0" smtClean="0">
              <a:solidFill>
                <a:srgbClr val="141414"/>
              </a:solidFill>
              <a:cs typeface="Calibri" panose="020F0502020204030204" pitchFamily="34" charset="0"/>
            </a:endParaRPr>
          </a:p>
          <a:p>
            <a:pPr marL="487668" lvl="0" indent="-243834" defTabSz="609570">
              <a:buFont typeface="Wingdings" panose="05000000000000000000" pitchFamily="2" charset="2"/>
              <a:buChar char="§"/>
            </a:pPr>
            <a:r>
              <a:rPr lang="en-US" sz="2000" dirty="0" smtClean="0">
                <a:solidFill>
                  <a:srgbClr val="141414"/>
                </a:solidFill>
                <a:cs typeface="Calibri" panose="020F0502020204030204" pitchFamily="34" charset="0"/>
              </a:rPr>
              <a:t>Processing in new environment  should be automated </a:t>
            </a:r>
            <a:endParaRPr lang="en-US" sz="2000" dirty="0">
              <a:solidFill>
                <a:srgbClr val="141414"/>
              </a:solidFill>
              <a:cs typeface="Calibri" panose="020F0502020204030204" pitchFamily="34" charset="0"/>
            </a:endParaRPr>
          </a:p>
          <a:p>
            <a:pPr marR="0" lvl="0" algn="l" defTabSz="60957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141414"/>
              </a:solidFill>
              <a:effectLst/>
              <a:uLnTx/>
              <a:uFillTx/>
              <a:cs typeface="Calibri" panose="020F0502020204030204" pitchFamily="34" charset="0"/>
            </a:endParaRPr>
          </a:p>
        </p:txBody>
      </p:sp>
      <p:sp>
        <p:nvSpPr>
          <p:cNvPr id="43" name="Rectangle 42"/>
          <p:cNvSpPr/>
          <p:nvPr/>
        </p:nvSpPr>
        <p:spPr>
          <a:xfrm>
            <a:off x="0" y="3041081"/>
            <a:ext cx="12192000" cy="3483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smtClean="0">
                <a:ln>
                  <a:noFill/>
                </a:ln>
                <a:solidFill>
                  <a:prstClr val="white"/>
                </a:solidFill>
                <a:effectLst/>
                <a:uLnTx/>
                <a:uFillTx/>
                <a:ea typeface="+mn-ea"/>
                <a:cs typeface="Calibri" panose="020F0502020204030204" pitchFamily="34" charset="0"/>
              </a:rPr>
              <a:t>Objectives</a:t>
            </a:r>
            <a:endParaRPr kumimoji="0" lang="en-US" sz="1867" b="1" i="0" u="none" strike="noStrike" kern="1200" cap="none" spc="0" normalizeH="0" baseline="0" noProof="0" dirty="0">
              <a:ln>
                <a:noFill/>
              </a:ln>
              <a:solidFill>
                <a:prstClr val="white"/>
              </a:solidFill>
              <a:effectLst/>
              <a:uLnTx/>
              <a:uFillTx/>
              <a:ea typeface="+mn-ea"/>
              <a:cs typeface="Calibri" panose="020F0502020204030204" pitchFamily="34" charset="0"/>
            </a:endParaRPr>
          </a:p>
        </p:txBody>
      </p:sp>
      <p:sp>
        <p:nvSpPr>
          <p:cNvPr id="2" name="Rectangle 1"/>
          <p:cNvSpPr/>
          <p:nvPr/>
        </p:nvSpPr>
        <p:spPr>
          <a:xfrm>
            <a:off x="10058400" y="280219"/>
            <a:ext cx="1504336"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Sandeep, Rishi</a:t>
            </a:r>
            <a:endParaRPr lang="en-US" dirty="0"/>
          </a:p>
        </p:txBody>
      </p:sp>
    </p:spTree>
    <p:extLst>
      <p:ext uri="{BB962C8B-B14F-4D97-AF65-F5344CB8AC3E}">
        <p14:creationId xmlns:p14="http://schemas.microsoft.com/office/powerpoint/2010/main" val="23185818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b="0" dirty="0"/>
              <a:t>IDW – Intelligent Migration Studio Application </a:t>
            </a:r>
            <a:r>
              <a:rPr lang="en-US" b="0" dirty="0" err="1"/>
              <a:t>Remediator</a:t>
            </a:r>
            <a:endParaRPr lang="en-US" b="0" dirty="0"/>
          </a:p>
        </p:txBody>
      </p:sp>
      <p:sp>
        <p:nvSpPr>
          <p:cNvPr id="3" name="Footer Placeholder 2"/>
          <p:cNvSpPr>
            <a:spLocks noGrp="1"/>
          </p:cNvSpPr>
          <p:nvPr>
            <p:ph type="ftr" sz="quarter" idx="3"/>
          </p:nvPr>
        </p:nvSpPr>
        <p:spPr/>
        <p:txBody>
          <a:bodyPr/>
          <a:lstStyle/>
          <a:p>
            <a:pPr lvl="0"/>
            <a:r>
              <a:rPr lang="en-US" noProof="0" smtClean="0"/>
              <a:t>© 2020 Cognizant</a:t>
            </a:r>
            <a:endParaRPr lang="en-US" noProof="0" dirty="0"/>
          </a:p>
        </p:txBody>
      </p:sp>
      <p:sp>
        <p:nvSpPr>
          <p:cNvPr id="4" name="Slide Number Placeholder 3"/>
          <p:cNvSpPr>
            <a:spLocks noGrp="1"/>
          </p:cNvSpPr>
          <p:nvPr>
            <p:ph type="sldNum" sz="quarter" idx="4"/>
          </p:nvPr>
        </p:nvSpPr>
        <p:spPr/>
        <p:txBody>
          <a:bodyPr/>
          <a:lstStyle/>
          <a:p>
            <a:pPr lvl="0"/>
            <a:fld id="{2EFEF571-C9B4-4D92-A7F7-315B894862A8}" type="slidenum">
              <a:rPr lang="en-US" noProof="0" smtClean="0"/>
              <a:pPr lvl="0"/>
              <a:t>40</a:t>
            </a:fld>
            <a:endParaRPr lang="en-US" noProof="0" dirty="0"/>
          </a:p>
        </p:txBody>
      </p:sp>
      <p:sp>
        <p:nvSpPr>
          <p:cNvPr id="18" name="TextBox 17"/>
          <p:cNvSpPr txBox="1"/>
          <p:nvPr/>
        </p:nvSpPr>
        <p:spPr>
          <a:xfrm>
            <a:off x="0" y="800487"/>
            <a:ext cx="12192000" cy="792857"/>
          </a:xfrm>
          <a:prstGeom prst="rect">
            <a:avLst/>
          </a:prstGeom>
          <a:solidFill>
            <a:schemeClr val="bg1">
              <a:lumMod val="95000"/>
            </a:schemeClr>
          </a:solidFill>
          <a:ln>
            <a:solidFill>
              <a:schemeClr val="bg1">
                <a:lumMod val="85000"/>
              </a:schemeClr>
            </a:solidFill>
          </a:ln>
        </p:spPr>
        <p:txBody>
          <a:bodyPr wrap="square" rtlCol="0" anchor="ctr">
            <a:noAutofit/>
          </a:bodyPr>
          <a:lstStyle>
            <a:defPPr>
              <a:defRPr lang="en-US"/>
            </a:defPPr>
            <a:lvl1pPr defTabSz="1219030" fontAlgn="base">
              <a:spcAft>
                <a:spcPts val="600"/>
              </a:spcAft>
              <a:defRPr sz="1400" kern="0">
                <a:solidFill>
                  <a:srgbClr val="141414"/>
                </a:solidFill>
                <a:latin typeface="Calibri" panose="020F0502020204030204" pitchFamily="34" charset="0"/>
                <a:cs typeface="Calibri" panose="020F0502020204030204" pitchFamily="34" charset="0"/>
              </a:defRPr>
            </a:lvl1pPr>
          </a:lstStyle>
          <a:p>
            <a:pPr marL="0" marR="0" lvl="0" indent="0" algn="l" defTabSz="1219030"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141414"/>
                </a:solidFill>
                <a:effectLst/>
                <a:uLnTx/>
                <a:uFillTx/>
                <a:latin typeface="Arial" panose="020B0604020202020204" pitchFamily="34" charset="0"/>
                <a:ea typeface="+mn-ea"/>
                <a:cs typeface="Arial" panose="020B0604020202020204" pitchFamily="34" charset="0"/>
              </a:rPr>
              <a:t>Application </a:t>
            </a:r>
            <a:r>
              <a:rPr kumimoji="0" lang="en-US" sz="1400" b="0" i="0" u="none" strike="noStrike" kern="0" cap="none" spc="0" normalizeH="0" baseline="0" noProof="0" dirty="0" err="1">
                <a:ln>
                  <a:noFill/>
                </a:ln>
                <a:solidFill>
                  <a:srgbClr val="141414"/>
                </a:solidFill>
                <a:effectLst/>
                <a:uLnTx/>
                <a:uFillTx/>
                <a:latin typeface="Arial" panose="020B0604020202020204" pitchFamily="34" charset="0"/>
                <a:ea typeface="+mn-ea"/>
                <a:cs typeface="Arial" panose="020B0604020202020204" pitchFamily="34" charset="0"/>
              </a:rPr>
              <a:t>Remediator</a:t>
            </a:r>
            <a:r>
              <a:rPr kumimoji="0" lang="en-US" sz="1400" b="0" i="0" u="none" strike="noStrike" kern="0" cap="none" spc="0" normalizeH="0" baseline="0" noProof="0" dirty="0">
                <a:ln>
                  <a:noFill/>
                </a:ln>
                <a:solidFill>
                  <a:srgbClr val="141414"/>
                </a:solidFill>
                <a:effectLst/>
                <a:uLnTx/>
                <a:uFillTx/>
                <a:latin typeface="Arial" panose="020B0604020202020204" pitchFamily="34" charset="0"/>
                <a:ea typeface="+mn-ea"/>
                <a:cs typeface="Arial" panose="020B0604020202020204" pitchFamily="34" charset="0"/>
              </a:rPr>
              <a:t> is the tool which converts the ETL code by changing Connections, Data types, Loaders and equivalent Transformation constructs from the old DB to the new DB.</a:t>
            </a:r>
          </a:p>
        </p:txBody>
      </p:sp>
      <p:grpSp>
        <p:nvGrpSpPr>
          <p:cNvPr id="43" name="Group 42"/>
          <p:cNvGrpSpPr/>
          <p:nvPr/>
        </p:nvGrpSpPr>
        <p:grpSpPr>
          <a:xfrm>
            <a:off x="452676" y="1860947"/>
            <a:ext cx="1399220" cy="1659766"/>
            <a:chOff x="1714077" y="1266092"/>
            <a:chExt cx="1349163" cy="1600588"/>
          </a:xfrm>
        </p:grpSpPr>
        <p:grpSp>
          <p:nvGrpSpPr>
            <p:cNvPr id="44" name="Group 43"/>
            <p:cNvGrpSpPr/>
            <p:nvPr/>
          </p:nvGrpSpPr>
          <p:grpSpPr>
            <a:xfrm>
              <a:off x="1714077" y="1266092"/>
              <a:ext cx="1349163" cy="1600588"/>
              <a:chOff x="3771900" y="1581150"/>
              <a:chExt cx="1934979" cy="2401315"/>
            </a:xfrm>
          </p:grpSpPr>
          <p:sp>
            <p:nvSpPr>
              <p:cNvPr id="46" name="Freeform 45"/>
              <p:cNvSpPr/>
              <p:nvPr/>
            </p:nvSpPr>
            <p:spPr>
              <a:xfrm>
                <a:off x="3782829" y="1707896"/>
                <a:ext cx="1924050" cy="2274569"/>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tx1"/>
              </a:solidFill>
              <a:ln w="28575">
                <a:no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Freeform 46"/>
              <p:cNvSpPr/>
              <p:nvPr/>
            </p:nvSpPr>
            <p:spPr>
              <a:xfrm>
                <a:off x="3771900" y="1581150"/>
                <a:ext cx="1924050" cy="2274570"/>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bg1"/>
              </a:solidFill>
              <a:ln w="28575">
                <a:solidFill>
                  <a:schemeClr val="tx1"/>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Freeform 47"/>
              <p:cNvSpPr/>
              <p:nvPr/>
            </p:nvSpPr>
            <p:spPr>
              <a:xfrm>
                <a:off x="3864226" y="2607211"/>
                <a:ext cx="1745662" cy="1136413"/>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 name="connsiteX0" fmla="*/ 981075 w 1924050"/>
                  <a:gd name="connsiteY0" fmla="*/ 0 h 2247900"/>
                  <a:gd name="connsiteX1" fmla="*/ 0 w 1924050"/>
                  <a:gd name="connsiteY1" fmla="*/ 476250 h 2247900"/>
                  <a:gd name="connsiteX2" fmla="*/ 0 w 1924050"/>
                  <a:gd name="connsiteY2" fmla="*/ 1771650 h 2247900"/>
                  <a:gd name="connsiteX3" fmla="*/ 971550 w 1924050"/>
                  <a:gd name="connsiteY3" fmla="*/ 2247900 h 2247900"/>
                  <a:gd name="connsiteX4" fmla="*/ 1924050 w 1924050"/>
                  <a:gd name="connsiteY4" fmla="*/ 1752600 h 2247900"/>
                  <a:gd name="connsiteX5" fmla="*/ 1919288 w 1924050"/>
                  <a:gd name="connsiteY5" fmla="*/ 981075 h 2247900"/>
                  <a:gd name="connsiteX0" fmla="*/ 0 w 1924050"/>
                  <a:gd name="connsiteY0" fmla="*/ 0 h 1771650"/>
                  <a:gd name="connsiteX1" fmla="*/ 0 w 1924050"/>
                  <a:gd name="connsiteY1" fmla="*/ 1295400 h 1771650"/>
                  <a:gd name="connsiteX2" fmla="*/ 971550 w 1924050"/>
                  <a:gd name="connsiteY2" fmla="*/ 1771650 h 1771650"/>
                  <a:gd name="connsiteX3" fmla="*/ 1924050 w 1924050"/>
                  <a:gd name="connsiteY3" fmla="*/ 1276350 h 1771650"/>
                  <a:gd name="connsiteX4" fmla="*/ 1919288 w 1924050"/>
                  <a:gd name="connsiteY4" fmla="*/ 504825 h 1771650"/>
                  <a:gd name="connsiteX0" fmla="*/ 3175 w 1927225"/>
                  <a:gd name="connsiteY0" fmla="*/ 0 h 1771650"/>
                  <a:gd name="connsiteX1" fmla="*/ 0 w 1927225"/>
                  <a:gd name="connsiteY1" fmla="*/ 641350 h 1771650"/>
                  <a:gd name="connsiteX2" fmla="*/ 3175 w 1927225"/>
                  <a:gd name="connsiteY2" fmla="*/ 1295400 h 1771650"/>
                  <a:gd name="connsiteX3" fmla="*/ 974725 w 1927225"/>
                  <a:gd name="connsiteY3" fmla="*/ 1771650 h 1771650"/>
                  <a:gd name="connsiteX4" fmla="*/ 1927225 w 1927225"/>
                  <a:gd name="connsiteY4" fmla="*/ 1276350 h 1771650"/>
                  <a:gd name="connsiteX5" fmla="*/ 1922463 w 1927225"/>
                  <a:gd name="connsiteY5" fmla="*/ 504825 h 1771650"/>
                  <a:gd name="connsiteX0" fmla="*/ 0 w 1927225"/>
                  <a:gd name="connsiteY0" fmla="*/ 136525 h 1266825"/>
                  <a:gd name="connsiteX1" fmla="*/ 3175 w 1927225"/>
                  <a:gd name="connsiteY1" fmla="*/ 790575 h 1266825"/>
                  <a:gd name="connsiteX2" fmla="*/ 974725 w 1927225"/>
                  <a:gd name="connsiteY2" fmla="*/ 1266825 h 1266825"/>
                  <a:gd name="connsiteX3" fmla="*/ 1927225 w 1927225"/>
                  <a:gd name="connsiteY3" fmla="*/ 771525 h 1266825"/>
                  <a:gd name="connsiteX4" fmla="*/ 1922463 w 1927225"/>
                  <a:gd name="connsiteY4" fmla="*/ 0 h 1266825"/>
                  <a:gd name="connsiteX0" fmla="*/ 0 w 1929141"/>
                  <a:gd name="connsiteY0" fmla="*/ 0 h 1130300"/>
                  <a:gd name="connsiteX1" fmla="*/ 3175 w 1929141"/>
                  <a:gd name="connsiteY1" fmla="*/ 654050 h 1130300"/>
                  <a:gd name="connsiteX2" fmla="*/ 974725 w 1929141"/>
                  <a:gd name="connsiteY2" fmla="*/ 1130300 h 1130300"/>
                  <a:gd name="connsiteX3" fmla="*/ 1927225 w 1929141"/>
                  <a:gd name="connsiteY3" fmla="*/ 635000 h 1130300"/>
                  <a:gd name="connsiteX4" fmla="*/ 1928813 w 1929141"/>
                  <a:gd name="connsiteY4" fmla="*/ 3175 h 1130300"/>
                  <a:gd name="connsiteX0" fmla="*/ 0 w 1927225"/>
                  <a:gd name="connsiteY0" fmla="*/ 163456 h 1293756"/>
                  <a:gd name="connsiteX1" fmla="*/ 3175 w 1927225"/>
                  <a:gd name="connsiteY1" fmla="*/ 817506 h 1293756"/>
                  <a:gd name="connsiteX2" fmla="*/ 974725 w 1927225"/>
                  <a:gd name="connsiteY2" fmla="*/ 1293756 h 1293756"/>
                  <a:gd name="connsiteX3" fmla="*/ 1927225 w 1927225"/>
                  <a:gd name="connsiteY3" fmla="*/ 798456 h 1293756"/>
                  <a:gd name="connsiteX4" fmla="*/ 1923686 w 1927225"/>
                  <a:gd name="connsiteY4" fmla="*/ 0 h 1293756"/>
                  <a:gd name="connsiteX0" fmla="*/ 0 w 1929141"/>
                  <a:gd name="connsiteY0" fmla="*/ 155765 h 1286065"/>
                  <a:gd name="connsiteX1" fmla="*/ 3175 w 1929141"/>
                  <a:gd name="connsiteY1" fmla="*/ 809815 h 1286065"/>
                  <a:gd name="connsiteX2" fmla="*/ 974725 w 1929141"/>
                  <a:gd name="connsiteY2" fmla="*/ 1286065 h 1286065"/>
                  <a:gd name="connsiteX3" fmla="*/ 1927225 w 1929141"/>
                  <a:gd name="connsiteY3" fmla="*/ 790765 h 1286065"/>
                  <a:gd name="connsiteX4" fmla="*/ 1928813 w 1929141"/>
                  <a:gd name="connsiteY4" fmla="*/ 0 h 1286065"/>
                  <a:gd name="connsiteX0" fmla="*/ 0 w 1927225"/>
                  <a:gd name="connsiteY0" fmla="*/ 158328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0 w 1927225"/>
                  <a:gd name="connsiteY0" fmla="*/ 66040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2131 w 1924228"/>
                  <a:gd name="connsiteY0" fmla="*/ 4515 h 1288628"/>
                  <a:gd name="connsiteX1" fmla="*/ 178 w 1924228"/>
                  <a:gd name="connsiteY1" fmla="*/ 812378 h 1288628"/>
                  <a:gd name="connsiteX2" fmla="*/ 971728 w 1924228"/>
                  <a:gd name="connsiteY2" fmla="*/ 1288628 h 1288628"/>
                  <a:gd name="connsiteX3" fmla="*/ 1924228 w 1924228"/>
                  <a:gd name="connsiteY3" fmla="*/ 793328 h 1288628"/>
                  <a:gd name="connsiteX4" fmla="*/ 1923252 w 1924228"/>
                  <a:gd name="connsiteY4" fmla="*/ 0 h 1288628"/>
                  <a:gd name="connsiteX0" fmla="*/ 2131 w 1924228"/>
                  <a:gd name="connsiteY0" fmla="*/ 0 h 1289239"/>
                  <a:gd name="connsiteX1" fmla="*/ 178 w 1924228"/>
                  <a:gd name="connsiteY1" fmla="*/ 812989 h 1289239"/>
                  <a:gd name="connsiteX2" fmla="*/ 971728 w 1924228"/>
                  <a:gd name="connsiteY2" fmla="*/ 1289239 h 1289239"/>
                  <a:gd name="connsiteX3" fmla="*/ 1924228 w 1924228"/>
                  <a:gd name="connsiteY3" fmla="*/ 793939 h 1289239"/>
                  <a:gd name="connsiteX4" fmla="*/ 1923252 w 1924228"/>
                  <a:gd name="connsiteY4" fmla="*/ 611 h 1289239"/>
                  <a:gd name="connsiteX0" fmla="*/ 1953 w 1924050"/>
                  <a:gd name="connsiteY0" fmla="*/ 0 h 1289239"/>
                  <a:gd name="connsiteX1" fmla="*/ 0 w 1924050"/>
                  <a:gd name="connsiteY1" fmla="*/ 812989 h 1289239"/>
                  <a:gd name="connsiteX2" fmla="*/ 971550 w 1924050"/>
                  <a:gd name="connsiteY2" fmla="*/ 1289239 h 1289239"/>
                  <a:gd name="connsiteX3" fmla="*/ 1924050 w 1924050"/>
                  <a:gd name="connsiteY3" fmla="*/ 793939 h 1289239"/>
                  <a:gd name="connsiteX4" fmla="*/ 1923074 w 1924050"/>
                  <a:gd name="connsiteY4" fmla="*/ 611 h 12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289239">
                    <a:moveTo>
                      <a:pt x="1953" y="0"/>
                    </a:moveTo>
                    <a:cubicBezTo>
                      <a:pt x="3011" y="218017"/>
                      <a:pt x="1507" y="782111"/>
                      <a:pt x="0" y="812989"/>
                    </a:cubicBezTo>
                    <a:lnTo>
                      <a:pt x="971550" y="1289239"/>
                    </a:lnTo>
                    <a:lnTo>
                      <a:pt x="1924050" y="793939"/>
                    </a:lnTo>
                    <a:cubicBezTo>
                      <a:pt x="1922463" y="536764"/>
                      <a:pt x="1924661" y="257786"/>
                      <a:pt x="1923074" y="611"/>
                    </a:cubicBezTo>
                  </a:path>
                </a:pathLst>
              </a:custGeom>
              <a:solidFill>
                <a:schemeClr val="bg1">
                  <a:lumMod val="95000"/>
                </a:schemeClr>
              </a:solidFill>
              <a:ln w="9525">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45" name="Rectangle 44"/>
            <p:cNvSpPr/>
            <p:nvPr/>
          </p:nvSpPr>
          <p:spPr>
            <a:xfrm>
              <a:off x="1905792" y="2119139"/>
              <a:ext cx="959068" cy="296803"/>
            </a:xfrm>
            <a:prstGeom prst="rect">
              <a:avLst/>
            </a:prstGeom>
          </p:spPr>
          <p:txBody>
            <a:bodyPr wrap="square" anchor="ctr">
              <a:spAutoFit/>
            </a:bodyPr>
            <a:lstStyle/>
            <a:p>
              <a:pPr marL="0" marR="0" lvl="0" indent="0" algn="ctr" defTabSz="685800"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Features</a:t>
              </a:r>
            </a:p>
          </p:txBody>
        </p:sp>
      </p:grpSp>
      <p:sp>
        <p:nvSpPr>
          <p:cNvPr id="7" name="Rectangle 6"/>
          <p:cNvSpPr/>
          <p:nvPr/>
        </p:nvSpPr>
        <p:spPr>
          <a:xfrm>
            <a:off x="2335402" y="2021167"/>
            <a:ext cx="3815250" cy="19082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Connections, Data types and Transformation constructs will be converted to new DB</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Over ride SQL queries will also be converted to new DB queries</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Source, Target and Look up connections are changed to the new DB</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Entity names can be changed</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Insert/Delete/Update options available for attributes and audit columns (of all Entities)</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10" name="Straight Connector 9"/>
          <p:cNvCxnSpPr/>
          <p:nvPr/>
        </p:nvCxnSpPr>
        <p:spPr>
          <a:xfrm flipH="1">
            <a:off x="1843993" y="2546594"/>
            <a:ext cx="300685"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382315" y="4622216"/>
            <a:ext cx="3267817" cy="135421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Build Effort Saving of 70-90%</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Faster Time to Market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Reduced Total Cost of Implementation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Improved Productivity</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Code generated by applying best practices and standards</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61" name="Group 60"/>
          <p:cNvGrpSpPr/>
          <p:nvPr/>
        </p:nvGrpSpPr>
        <p:grpSpPr>
          <a:xfrm>
            <a:off x="448047" y="4514383"/>
            <a:ext cx="1399220" cy="1659766"/>
            <a:chOff x="1714077" y="1266092"/>
            <a:chExt cx="1349163" cy="1600588"/>
          </a:xfrm>
        </p:grpSpPr>
        <p:grpSp>
          <p:nvGrpSpPr>
            <p:cNvPr id="62" name="Group 61"/>
            <p:cNvGrpSpPr/>
            <p:nvPr/>
          </p:nvGrpSpPr>
          <p:grpSpPr>
            <a:xfrm>
              <a:off x="1714077" y="1266092"/>
              <a:ext cx="1349163" cy="1600588"/>
              <a:chOff x="3771900" y="1581150"/>
              <a:chExt cx="1934979" cy="2401315"/>
            </a:xfrm>
          </p:grpSpPr>
          <p:sp>
            <p:nvSpPr>
              <p:cNvPr id="64" name="Freeform 63"/>
              <p:cNvSpPr/>
              <p:nvPr/>
            </p:nvSpPr>
            <p:spPr>
              <a:xfrm>
                <a:off x="3782829" y="1707896"/>
                <a:ext cx="1924050" cy="2274569"/>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tx2">
                  <a:lumMod val="50000"/>
                  <a:lumOff val="50000"/>
                </a:schemeClr>
              </a:solidFill>
              <a:ln w="28575">
                <a:no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5" name="Freeform 64"/>
              <p:cNvSpPr/>
              <p:nvPr/>
            </p:nvSpPr>
            <p:spPr>
              <a:xfrm>
                <a:off x="3771900" y="1581150"/>
                <a:ext cx="1924050" cy="2274570"/>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bg1"/>
              </a:solidFill>
              <a:ln w="28575">
                <a:solidFill>
                  <a:schemeClr val="tx2">
                    <a:lumMod val="50000"/>
                    <a:lumOff val="50000"/>
                  </a:schemeClr>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6" name="Freeform 65"/>
              <p:cNvSpPr/>
              <p:nvPr/>
            </p:nvSpPr>
            <p:spPr>
              <a:xfrm>
                <a:off x="3864226" y="2607211"/>
                <a:ext cx="1745662" cy="1136413"/>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 name="connsiteX0" fmla="*/ 981075 w 1924050"/>
                  <a:gd name="connsiteY0" fmla="*/ 0 h 2247900"/>
                  <a:gd name="connsiteX1" fmla="*/ 0 w 1924050"/>
                  <a:gd name="connsiteY1" fmla="*/ 476250 h 2247900"/>
                  <a:gd name="connsiteX2" fmla="*/ 0 w 1924050"/>
                  <a:gd name="connsiteY2" fmla="*/ 1771650 h 2247900"/>
                  <a:gd name="connsiteX3" fmla="*/ 971550 w 1924050"/>
                  <a:gd name="connsiteY3" fmla="*/ 2247900 h 2247900"/>
                  <a:gd name="connsiteX4" fmla="*/ 1924050 w 1924050"/>
                  <a:gd name="connsiteY4" fmla="*/ 1752600 h 2247900"/>
                  <a:gd name="connsiteX5" fmla="*/ 1919288 w 1924050"/>
                  <a:gd name="connsiteY5" fmla="*/ 981075 h 2247900"/>
                  <a:gd name="connsiteX0" fmla="*/ 0 w 1924050"/>
                  <a:gd name="connsiteY0" fmla="*/ 0 h 1771650"/>
                  <a:gd name="connsiteX1" fmla="*/ 0 w 1924050"/>
                  <a:gd name="connsiteY1" fmla="*/ 1295400 h 1771650"/>
                  <a:gd name="connsiteX2" fmla="*/ 971550 w 1924050"/>
                  <a:gd name="connsiteY2" fmla="*/ 1771650 h 1771650"/>
                  <a:gd name="connsiteX3" fmla="*/ 1924050 w 1924050"/>
                  <a:gd name="connsiteY3" fmla="*/ 1276350 h 1771650"/>
                  <a:gd name="connsiteX4" fmla="*/ 1919288 w 1924050"/>
                  <a:gd name="connsiteY4" fmla="*/ 504825 h 1771650"/>
                  <a:gd name="connsiteX0" fmla="*/ 3175 w 1927225"/>
                  <a:gd name="connsiteY0" fmla="*/ 0 h 1771650"/>
                  <a:gd name="connsiteX1" fmla="*/ 0 w 1927225"/>
                  <a:gd name="connsiteY1" fmla="*/ 641350 h 1771650"/>
                  <a:gd name="connsiteX2" fmla="*/ 3175 w 1927225"/>
                  <a:gd name="connsiteY2" fmla="*/ 1295400 h 1771650"/>
                  <a:gd name="connsiteX3" fmla="*/ 974725 w 1927225"/>
                  <a:gd name="connsiteY3" fmla="*/ 1771650 h 1771650"/>
                  <a:gd name="connsiteX4" fmla="*/ 1927225 w 1927225"/>
                  <a:gd name="connsiteY4" fmla="*/ 1276350 h 1771650"/>
                  <a:gd name="connsiteX5" fmla="*/ 1922463 w 1927225"/>
                  <a:gd name="connsiteY5" fmla="*/ 504825 h 1771650"/>
                  <a:gd name="connsiteX0" fmla="*/ 0 w 1927225"/>
                  <a:gd name="connsiteY0" fmla="*/ 136525 h 1266825"/>
                  <a:gd name="connsiteX1" fmla="*/ 3175 w 1927225"/>
                  <a:gd name="connsiteY1" fmla="*/ 790575 h 1266825"/>
                  <a:gd name="connsiteX2" fmla="*/ 974725 w 1927225"/>
                  <a:gd name="connsiteY2" fmla="*/ 1266825 h 1266825"/>
                  <a:gd name="connsiteX3" fmla="*/ 1927225 w 1927225"/>
                  <a:gd name="connsiteY3" fmla="*/ 771525 h 1266825"/>
                  <a:gd name="connsiteX4" fmla="*/ 1922463 w 1927225"/>
                  <a:gd name="connsiteY4" fmla="*/ 0 h 1266825"/>
                  <a:gd name="connsiteX0" fmla="*/ 0 w 1929141"/>
                  <a:gd name="connsiteY0" fmla="*/ 0 h 1130300"/>
                  <a:gd name="connsiteX1" fmla="*/ 3175 w 1929141"/>
                  <a:gd name="connsiteY1" fmla="*/ 654050 h 1130300"/>
                  <a:gd name="connsiteX2" fmla="*/ 974725 w 1929141"/>
                  <a:gd name="connsiteY2" fmla="*/ 1130300 h 1130300"/>
                  <a:gd name="connsiteX3" fmla="*/ 1927225 w 1929141"/>
                  <a:gd name="connsiteY3" fmla="*/ 635000 h 1130300"/>
                  <a:gd name="connsiteX4" fmla="*/ 1928813 w 1929141"/>
                  <a:gd name="connsiteY4" fmla="*/ 3175 h 1130300"/>
                  <a:gd name="connsiteX0" fmla="*/ 0 w 1927225"/>
                  <a:gd name="connsiteY0" fmla="*/ 163456 h 1293756"/>
                  <a:gd name="connsiteX1" fmla="*/ 3175 w 1927225"/>
                  <a:gd name="connsiteY1" fmla="*/ 817506 h 1293756"/>
                  <a:gd name="connsiteX2" fmla="*/ 974725 w 1927225"/>
                  <a:gd name="connsiteY2" fmla="*/ 1293756 h 1293756"/>
                  <a:gd name="connsiteX3" fmla="*/ 1927225 w 1927225"/>
                  <a:gd name="connsiteY3" fmla="*/ 798456 h 1293756"/>
                  <a:gd name="connsiteX4" fmla="*/ 1923686 w 1927225"/>
                  <a:gd name="connsiteY4" fmla="*/ 0 h 1293756"/>
                  <a:gd name="connsiteX0" fmla="*/ 0 w 1929141"/>
                  <a:gd name="connsiteY0" fmla="*/ 155765 h 1286065"/>
                  <a:gd name="connsiteX1" fmla="*/ 3175 w 1929141"/>
                  <a:gd name="connsiteY1" fmla="*/ 809815 h 1286065"/>
                  <a:gd name="connsiteX2" fmla="*/ 974725 w 1929141"/>
                  <a:gd name="connsiteY2" fmla="*/ 1286065 h 1286065"/>
                  <a:gd name="connsiteX3" fmla="*/ 1927225 w 1929141"/>
                  <a:gd name="connsiteY3" fmla="*/ 790765 h 1286065"/>
                  <a:gd name="connsiteX4" fmla="*/ 1928813 w 1929141"/>
                  <a:gd name="connsiteY4" fmla="*/ 0 h 1286065"/>
                  <a:gd name="connsiteX0" fmla="*/ 0 w 1927225"/>
                  <a:gd name="connsiteY0" fmla="*/ 158328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0 w 1927225"/>
                  <a:gd name="connsiteY0" fmla="*/ 66040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2131 w 1924228"/>
                  <a:gd name="connsiteY0" fmla="*/ 4515 h 1288628"/>
                  <a:gd name="connsiteX1" fmla="*/ 178 w 1924228"/>
                  <a:gd name="connsiteY1" fmla="*/ 812378 h 1288628"/>
                  <a:gd name="connsiteX2" fmla="*/ 971728 w 1924228"/>
                  <a:gd name="connsiteY2" fmla="*/ 1288628 h 1288628"/>
                  <a:gd name="connsiteX3" fmla="*/ 1924228 w 1924228"/>
                  <a:gd name="connsiteY3" fmla="*/ 793328 h 1288628"/>
                  <a:gd name="connsiteX4" fmla="*/ 1923252 w 1924228"/>
                  <a:gd name="connsiteY4" fmla="*/ 0 h 1288628"/>
                  <a:gd name="connsiteX0" fmla="*/ 2131 w 1924228"/>
                  <a:gd name="connsiteY0" fmla="*/ 0 h 1289239"/>
                  <a:gd name="connsiteX1" fmla="*/ 178 w 1924228"/>
                  <a:gd name="connsiteY1" fmla="*/ 812989 h 1289239"/>
                  <a:gd name="connsiteX2" fmla="*/ 971728 w 1924228"/>
                  <a:gd name="connsiteY2" fmla="*/ 1289239 h 1289239"/>
                  <a:gd name="connsiteX3" fmla="*/ 1924228 w 1924228"/>
                  <a:gd name="connsiteY3" fmla="*/ 793939 h 1289239"/>
                  <a:gd name="connsiteX4" fmla="*/ 1923252 w 1924228"/>
                  <a:gd name="connsiteY4" fmla="*/ 611 h 1289239"/>
                  <a:gd name="connsiteX0" fmla="*/ 1953 w 1924050"/>
                  <a:gd name="connsiteY0" fmla="*/ 0 h 1289239"/>
                  <a:gd name="connsiteX1" fmla="*/ 0 w 1924050"/>
                  <a:gd name="connsiteY1" fmla="*/ 812989 h 1289239"/>
                  <a:gd name="connsiteX2" fmla="*/ 971550 w 1924050"/>
                  <a:gd name="connsiteY2" fmla="*/ 1289239 h 1289239"/>
                  <a:gd name="connsiteX3" fmla="*/ 1924050 w 1924050"/>
                  <a:gd name="connsiteY3" fmla="*/ 793939 h 1289239"/>
                  <a:gd name="connsiteX4" fmla="*/ 1923074 w 1924050"/>
                  <a:gd name="connsiteY4" fmla="*/ 611 h 12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289239">
                    <a:moveTo>
                      <a:pt x="1953" y="0"/>
                    </a:moveTo>
                    <a:cubicBezTo>
                      <a:pt x="3011" y="218017"/>
                      <a:pt x="1507" y="782111"/>
                      <a:pt x="0" y="812989"/>
                    </a:cubicBezTo>
                    <a:lnTo>
                      <a:pt x="971550" y="1289239"/>
                    </a:lnTo>
                    <a:lnTo>
                      <a:pt x="1924050" y="793939"/>
                    </a:lnTo>
                    <a:cubicBezTo>
                      <a:pt x="1922463" y="536764"/>
                      <a:pt x="1924661" y="257786"/>
                      <a:pt x="1923074" y="611"/>
                    </a:cubicBezTo>
                  </a:path>
                </a:pathLst>
              </a:custGeom>
              <a:solidFill>
                <a:schemeClr val="bg2">
                  <a:lumMod val="85000"/>
                </a:schemeClr>
              </a:solidFill>
              <a:ln w="9525">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63" name="Rectangle 62"/>
            <p:cNvSpPr/>
            <p:nvPr/>
          </p:nvSpPr>
          <p:spPr>
            <a:xfrm>
              <a:off x="1905792" y="2119138"/>
              <a:ext cx="959068" cy="296803"/>
            </a:xfrm>
            <a:prstGeom prst="rect">
              <a:avLst/>
            </a:prstGeom>
          </p:spPr>
          <p:txBody>
            <a:bodyPr wrap="square" anchor="ctr">
              <a:spAutoFit/>
            </a:bodyPr>
            <a:lstStyle/>
            <a:p>
              <a:pPr marL="0" marR="0" lvl="0" indent="0" algn="ctr" defTabSz="685800"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Benefits</a:t>
              </a:r>
            </a:p>
          </p:txBody>
        </p:sp>
      </p:grpSp>
      <p:cxnSp>
        <p:nvCxnSpPr>
          <p:cNvPr id="68" name="Straight Connector 67"/>
          <p:cNvCxnSpPr/>
          <p:nvPr/>
        </p:nvCxnSpPr>
        <p:spPr>
          <a:xfrm flipH="1">
            <a:off x="1839364" y="5200030"/>
            <a:ext cx="300685"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6584430" y="4482769"/>
            <a:ext cx="1399220" cy="1659766"/>
            <a:chOff x="1714077" y="1266092"/>
            <a:chExt cx="1349163" cy="1600588"/>
          </a:xfrm>
        </p:grpSpPr>
        <p:grpSp>
          <p:nvGrpSpPr>
            <p:cNvPr id="70" name="Group 69"/>
            <p:cNvGrpSpPr/>
            <p:nvPr/>
          </p:nvGrpSpPr>
          <p:grpSpPr>
            <a:xfrm>
              <a:off x="1714077" y="1266092"/>
              <a:ext cx="1349163" cy="1600588"/>
              <a:chOff x="3771900" y="1581150"/>
              <a:chExt cx="1934979" cy="2401315"/>
            </a:xfrm>
          </p:grpSpPr>
          <p:sp>
            <p:nvSpPr>
              <p:cNvPr id="72" name="Freeform 71"/>
              <p:cNvSpPr/>
              <p:nvPr/>
            </p:nvSpPr>
            <p:spPr>
              <a:xfrm>
                <a:off x="3782829" y="1707896"/>
                <a:ext cx="1924050" cy="2274569"/>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tx1"/>
              </a:solidFill>
              <a:ln w="28575">
                <a:no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Freeform 72"/>
              <p:cNvSpPr/>
              <p:nvPr/>
            </p:nvSpPr>
            <p:spPr>
              <a:xfrm>
                <a:off x="3771900" y="1581150"/>
                <a:ext cx="1924050" cy="2274570"/>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050" h="2247900">
                    <a:moveTo>
                      <a:pt x="1495425" y="276225"/>
                    </a:moveTo>
                    <a:lnTo>
                      <a:pt x="981075" y="0"/>
                    </a:lnTo>
                    <a:lnTo>
                      <a:pt x="0" y="476250"/>
                    </a:lnTo>
                    <a:lnTo>
                      <a:pt x="0" y="1771650"/>
                    </a:lnTo>
                    <a:lnTo>
                      <a:pt x="971550" y="2247900"/>
                    </a:lnTo>
                    <a:lnTo>
                      <a:pt x="1924050" y="1752600"/>
                    </a:lnTo>
                    <a:cubicBezTo>
                      <a:pt x="1922463" y="1495425"/>
                      <a:pt x="1920875" y="1238250"/>
                      <a:pt x="1919288" y="981075"/>
                    </a:cubicBezTo>
                  </a:path>
                </a:pathLst>
              </a:custGeom>
              <a:solidFill>
                <a:schemeClr val="bg1"/>
              </a:solidFill>
              <a:ln w="28575">
                <a:solidFill>
                  <a:schemeClr val="tx1"/>
                </a:solidFill>
                <a:headEnd type="oval" w="med" len="med"/>
                <a:tailEnd type="oval"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Freeform 73"/>
              <p:cNvSpPr/>
              <p:nvPr/>
            </p:nvSpPr>
            <p:spPr>
              <a:xfrm>
                <a:off x="3864226" y="2607211"/>
                <a:ext cx="1745662" cy="1136413"/>
              </a:xfrm>
              <a:custGeom>
                <a:avLst/>
                <a:gdLst>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4525 w 1924050"/>
                  <a:gd name="connsiteY6" fmla="*/ 981075 h 2247900"/>
                  <a:gd name="connsiteX0" fmla="*/ 1495425 w 1924050"/>
                  <a:gd name="connsiteY0" fmla="*/ 276225 h 2247900"/>
                  <a:gd name="connsiteX1" fmla="*/ 981075 w 1924050"/>
                  <a:gd name="connsiteY1" fmla="*/ 0 h 2247900"/>
                  <a:gd name="connsiteX2" fmla="*/ 0 w 1924050"/>
                  <a:gd name="connsiteY2" fmla="*/ 476250 h 2247900"/>
                  <a:gd name="connsiteX3" fmla="*/ 0 w 1924050"/>
                  <a:gd name="connsiteY3" fmla="*/ 1771650 h 2247900"/>
                  <a:gd name="connsiteX4" fmla="*/ 971550 w 1924050"/>
                  <a:gd name="connsiteY4" fmla="*/ 2247900 h 2247900"/>
                  <a:gd name="connsiteX5" fmla="*/ 1924050 w 1924050"/>
                  <a:gd name="connsiteY5" fmla="*/ 1752600 h 2247900"/>
                  <a:gd name="connsiteX6" fmla="*/ 1919288 w 1924050"/>
                  <a:gd name="connsiteY6" fmla="*/ 981075 h 2247900"/>
                  <a:gd name="connsiteX0" fmla="*/ 981075 w 1924050"/>
                  <a:gd name="connsiteY0" fmla="*/ 0 h 2247900"/>
                  <a:gd name="connsiteX1" fmla="*/ 0 w 1924050"/>
                  <a:gd name="connsiteY1" fmla="*/ 476250 h 2247900"/>
                  <a:gd name="connsiteX2" fmla="*/ 0 w 1924050"/>
                  <a:gd name="connsiteY2" fmla="*/ 1771650 h 2247900"/>
                  <a:gd name="connsiteX3" fmla="*/ 971550 w 1924050"/>
                  <a:gd name="connsiteY3" fmla="*/ 2247900 h 2247900"/>
                  <a:gd name="connsiteX4" fmla="*/ 1924050 w 1924050"/>
                  <a:gd name="connsiteY4" fmla="*/ 1752600 h 2247900"/>
                  <a:gd name="connsiteX5" fmla="*/ 1919288 w 1924050"/>
                  <a:gd name="connsiteY5" fmla="*/ 981075 h 2247900"/>
                  <a:gd name="connsiteX0" fmla="*/ 0 w 1924050"/>
                  <a:gd name="connsiteY0" fmla="*/ 0 h 1771650"/>
                  <a:gd name="connsiteX1" fmla="*/ 0 w 1924050"/>
                  <a:gd name="connsiteY1" fmla="*/ 1295400 h 1771650"/>
                  <a:gd name="connsiteX2" fmla="*/ 971550 w 1924050"/>
                  <a:gd name="connsiteY2" fmla="*/ 1771650 h 1771650"/>
                  <a:gd name="connsiteX3" fmla="*/ 1924050 w 1924050"/>
                  <a:gd name="connsiteY3" fmla="*/ 1276350 h 1771650"/>
                  <a:gd name="connsiteX4" fmla="*/ 1919288 w 1924050"/>
                  <a:gd name="connsiteY4" fmla="*/ 504825 h 1771650"/>
                  <a:gd name="connsiteX0" fmla="*/ 3175 w 1927225"/>
                  <a:gd name="connsiteY0" fmla="*/ 0 h 1771650"/>
                  <a:gd name="connsiteX1" fmla="*/ 0 w 1927225"/>
                  <a:gd name="connsiteY1" fmla="*/ 641350 h 1771650"/>
                  <a:gd name="connsiteX2" fmla="*/ 3175 w 1927225"/>
                  <a:gd name="connsiteY2" fmla="*/ 1295400 h 1771650"/>
                  <a:gd name="connsiteX3" fmla="*/ 974725 w 1927225"/>
                  <a:gd name="connsiteY3" fmla="*/ 1771650 h 1771650"/>
                  <a:gd name="connsiteX4" fmla="*/ 1927225 w 1927225"/>
                  <a:gd name="connsiteY4" fmla="*/ 1276350 h 1771650"/>
                  <a:gd name="connsiteX5" fmla="*/ 1922463 w 1927225"/>
                  <a:gd name="connsiteY5" fmla="*/ 504825 h 1771650"/>
                  <a:gd name="connsiteX0" fmla="*/ 0 w 1927225"/>
                  <a:gd name="connsiteY0" fmla="*/ 136525 h 1266825"/>
                  <a:gd name="connsiteX1" fmla="*/ 3175 w 1927225"/>
                  <a:gd name="connsiteY1" fmla="*/ 790575 h 1266825"/>
                  <a:gd name="connsiteX2" fmla="*/ 974725 w 1927225"/>
                  <a:gd name="connsiteY2" fmla="*/ 1266825 h 1266825"/>
                  <a:gd name="connsiteX3" fmla="*/ 1927225 w 1927225"/>
                  <a:gd name="connsiteY3" fmla="*/ 771525 h 1266825"/>
                  <a:gd name="connsiteX4" fmla="*/ 1922463 w 1927225"/>
                  <a:gd name="connsiteY4" fmla="*/ 0 h 1266825"/>
                  <a:gd name="connsiteX0" fmla="*/ 0 w 1929141"/>
                  <a:gd name="connsiteY0" fmla="*/ 0 h 1130300"/>
                  <a:gd name="connsiteX1" fmla="*/ 3175 w 1929141"/>
                  <a:gd name="connsiteY1" fmla="*/ 654050 h 1130300"/>
                  <a:gd name="connsiteX2" fmla="*/ 974725 w 1929141"/>
                  <a:gd name="connsiteY2" fmla="*/ 1130300 h 1130300"/>
                  <a:gd name="connsiteX3" fmla="*/ 1927225 w 1929141"/>
                  <a:gd name="connsiteY3" fmla="*/ 635000 h 1130300"/>
                  <a:gd name="connsiteX4" fmla="*/ 1928813 w 1929141"/>
                  <a:gd name="connsiteY4" fmla="*/ 3175 h 1130300"/>
                  <a:gd name="connsiteX0" fmla="*/ 0 w 1927225"/>
                  <a:gd name="connsiteY0" fmla="*/ 163456 h 1293756"/>
                  <a:gd name="connsiteX1" fmla="*/ 3175 w 1927225"/>
                  <a:gd name="connsiteY1" fmla="*/ 817506 h 1293756"/>
                  <a:gd name="connsiteX2" fmla="*/ 974725 w 1927225"/>
                  <a:gd name="connsiteY2" fmla="*/ 1293756 h 1293756"/>
                  <a:gd name="connsiteX3" fmla="*/ 1927225 w 1927225"/>
                  <a:gd name="connsiteY3" fmla="*/ 798456 h 1293756"/>
                  <a:gd name="connsiteX4" fmla="*/ 1923686 w 1927225"/>
                  <a:gd name="connsiteY4" fmla="*/ 0 h 1293756"/>
                  <a:gd name="connsiteX0" fmla="*/ 0 w 1929141"/>
                  <a:gd name="connsiteY0" fmla="*/ 155765 h 1286065"/>
                  <a:gd name="connsiteX1" fmla="*/ 3175 w 1929141"/>
                  <a:gd name="connsiteY1" fmla="*/ 809815 h 1286065"/>
                  <a:gd name="connsiteX2" fmla="*/ 974725 w 1929141"/>
                  <a:gd name="connsiteY2" fmla="*/ 1286065 h 1286065"/>
                  <a:gd name="connsiteX3" fmla="*/ 1927225 w 1929141"/>
                  <a:gd name="connsiteY3" fmla="*/ 790765 h 1286065"/>
                  <a:gd name="connsiteX4" fmla="*/ 1928813 w 1929141"/>
                  <a:gd name="connsiteY4" fmla="*/ 0 h 1286065"/>
                  <a:gd name="connsiteX0" fmla="*/ 0 w 1927225"/>
                  <a:gd name="connsiteY0" fmla="*/ 158328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0 w 1927225"/>
                  <a:gd name="connsiteY0" fmla="*/ 66040 h 1288628"/>
                  <a:gd name="connsiteX1" fmla="*/ 3175 w 1927225"/>
                  <a:gd name="connsiteY1" fmla="*/ 812378 h 1288628"/>
                  <a:gd name="connsiteX2" fmla="*/ 974725 w 1927225"/>
                  <a:gd name="connsiteY2" fmla="*/ 1288628 h 1288628"/>
                  <a:gd name="connsiteX3" fmla="*/ 1927225 w 1927225"/>
                  <a:gd name="connsiteY3" fmla="*/ 793328 h 1288628"/>
                  <a:gd name="connsiteX4" fmla="*/ 1926249 w 1927225"/>
                  <a:gd name="connsiteY4" fmla="*/ 0 h 1288628"/>
                  <a:gd name="connsiteX0" fmla="*/ 2131 w 1924228"/>
                  <a:gd name="connsiteY0" fmla="*/ 4515 h 1288628"/>
                  <a:gd name="connsiteX1" fmla="*/ 178 w 1924228"/>
                  <a:gd name="connsiteY1" fmla="*/ 812378 h 1288628"/>
                  <a:gd name="connsiteX2" fmla="*/ 971728 w 1924228"/>
                  <a:gd name="connsiteY2" fmla="*/ 1288628 h 1288628"/>
                  <a:gd name="connsiteX3" fmla="*/ 1924228 w 1924228"/>
                  <a:gd name="connsiteY3" fmla="*/ 793328 h 1288628"/>
                  <a:gd name="connsiteX4" fmla="*/ 1923252 w 1924228"/>
                  <a:gd name="connsiteY4" fmla="*/ 0 h 1288628"/>
                  <a:gd name="connsiteX0" fmla="*/ 2131 w 1924228"/>
                  <a:gd name="connsiteY0" fmla="*/ 0 h 1289239"/>
                  <a:gd name="connsiteX1" fmla="*/ 178 w 1924228"/>
                  <a:gd name="connsiteY1" fmla="*/ 812989 h 1289239"/>
                  <a:gd name="connsiteX2" fmla="*/ 971728 w 1924228"/>
                  <a:gd name="connsiteY2" fmla="*/ 1289239 h 1289239"/>
                  <a:gd name="connsiteX3" fmla="*/ 1924228 w 1924228"/>
                  <a:gd name="connsiteY3" fmla="*/ 793939 h 1289239"/>
                  <a:gd name="connsiteX4" fmla="*/ 1923252 w 1924228"/>
                  <a:gd name="connsiteY4" fmla="*/ 611 h 1289239"/>
                  <a:gd name="connsiteX0" fmla="*/ 1953 w 1924050"/>
                  <a:gd name="connsiteY0" fmla="*/ 0 h 1289239"/>
                  <a:gd name="connsiteX1" fmla="*/ 0 w 1924050"/>
                  <a:gd name="connsiteY1" fmla="*/ 812989 h 1289239"/>
                  <a:gd name="connsiteX2" fmla="*/ 971550 w 1924050"/>
                  <a:gd name="connsiteY2" fmla="*/ 1289239 h 1289239"/>
                  <a:gd name="connsiteX3" fmla="*/ 1924050 w 1924050"/>
                  <a:gd name="connsiteY3" fmla="*/ 793939 h 1289239"/>
                  <a:gd name="connsiteX4" fmla="*/ 1923074 w 1924050"/>
                  <a:gd name="connsiteY4" fmla="*/ 611 h 12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1289239">
                    <a:moveTo>
                      <a:pt x="1953" y="0"/>
                    </a:moveTo>
                    <a:cubicBezTo>
                      <a:pt x="3011" y="218017"/>
                      <a:pt x="1507" y="782111"/>
                      <a:pt x="0" y="812989"/>
                    </a:cubicBezTo>
                    <a:lnTo>
                      <a:pt x="971550" y="1289239"/>
                    </a:lnTo>
                    <a:lnTo>
                      <a:pt x="1924050" y="793939"/>
                    </a:lnTo>
                    <a:cubicBezTo>
                      <a:pt x="1922463" y="536764"/>
                      <a:pt x="1924661" y="257786"/>
                      <a:pt x="1923074" y="611"/>
                    </a:cubicBezTo>
                  </a:path>
                </a:pathLst>
              </a:custGeom>
              <a:solidFill>
                <a:schemeClr val="bg1">
                  <a:lumMod val="95000"/>
                </a:schemeClr>
              </a:solidFill>
              <a:ln w="9525">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71" name="Rectangle 70"/>
            <p:cNvSpPr/>
            <p:nvPr/>
          </p:nvSpPr>
          <p:spPr>
            <a:xfrm>
              <a:off x="1770501" y="2015256"/>
              <a:ext cx="1229651" cy="504565"/>
            </a:xfrm>
            <a:prstGeom prst="rect">
              <a:avLst/>
            </a:prstGeom>
          </p:spPr>
          <p:txBody>
            <a:bodyPr wrap="square" anchor="ctr">
              <a:spAutoFit/>
            </a:bodyPr>
            <a:lstStyle/>
            <a:p>
              <a:pPr marL="0" marR="0" lvl="0" indent="0" algn="ctr" defTabSz="685800"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Technology Coverage</a:t>
              </a:r>
              <a:endParaRPr kumimoji="0" lang="en-US" sz="14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grpSp>
      <p:cxnSp>
        <p:nvCxnSpPr>
          <p:cNvPr id="76" name="Straight Connector 75"/>
          <p:cNvCxnSpPr/>
          <p:nvPr/>
        </p:nvCxnSpPr>
        <p:spPr>
          <a:xfrm flipH="1">
            <a:off x="7975747" y="5168416"/>
            <a:ext cx="300685" cy="0"/>
          </a:xfrm>
          <a:prstGeom prst="line">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8251488" y="3732501"/>
            <a:ext cx="3580848" cy="977191"/>
          </a:xfrm>
          <a:prstGeom prst="rect">
            <a:avLst/>
          </a:prstGeom>
        </p:spPr>
        <p:txBody>
          <a:bodyPr wrap="square" numCol="1">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ETL Tools Covered:</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Informatica PC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Arial" panose="020B0604020202020204" pitchFamily="34" charset="0"/>
              </a:rPr>
              <a:t>DataStage</a:t>
            </a:r>
            <a:endPar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Talend</a:t>
            </a:r>
          </a:p>
        </p:txBody>
      </p:sp>
      <p:cxnSp>
        <p:nvCxnSpPr>
          <p:cNvPr id="80" name="Straight Connector 79"/>
          <p:cNvCxnSpPr/>
          <p:nvPr/>
        </p:nvCxnSpPr>
        <p:spPr>
          <a:xfrm>
            <a:off x="2335402" y="4096662"/>
            <a:ext cx="5648248" cy="181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6522" y="4669607"/>
            <a:ext cx="316510" cy="398804"/>
          </a:xfrm>
          <a:prstGeom prst="rect">
            <a:avLst/>
          </a:prstGeom>
          <a:noFill/>
          <a:ln>
            <a:noFill/>
          </a:ln>
        </p:spPr>
      </p:pic>
      <p:pic>
        <p:nvPicPr>
          <p:cNvPr id="87" name="Picture 86"/>
          <p:cNvPicPr>
            <a:picLocks noChangeAspect="1"/>
          </p:cNvPicPr>
          <p:nvPr/>
        </p:nvPicPr>
        <p:blipFill rotWithShape="1">
          <a:blip r:embed="rId3">
            <a:duotone>
              <a:schemeClr val="accent6">
                <a:shade val="45000"/>
                <a:satMod val="135000"/>
              </a:schemeClr>
              <a:prstClr val="white"/>
            </a:duotone>
          </a:blip>
          <a:srcRect l="4560" t="15920" r="3920" b="15600"/>
          <a:stretch/>
        </p:blipFill>
        <p:spPr>
          <a:xfrm>
            <a:off x="828688" y="4692155"/>
            <a:ext cx="634564" cy="474813"/>
          </a:xfrm>
          <a:prstGeom prst="rect">
            <a:avLst/>
          </a:prstGeom>
        </p:spPr>
      </p:pic>
      <p:pic>
        <p:nvPicPr>
          <p:cNvPr id="88" name="Picture 87"/>
          <p:cNvPicPr>
            <a:picLocks noChangeAspect="1"/>
          </p:cNvPicPr>
          <p:nvPr/>
        </p:nvPicPr>
        <p:blipFill>
          <a:blip r:embed="rId4">
            <a:duotone>
              <a:schemeClr val="accent1">
                <a:shade val="45000"/>
                <a:satMod val="135000"/>
              </a:schemeClr>
              <a:prstClr val="white"/>
            </a:duotone>
          </a:blip>
          <a:stretch>
            <a:fillRect/>
          </a:stretch>
        </p:blipFill>
        <p:spPr>
          <a:xfrm>
            <a:off x="952305" y="2037173"/>
            <a:ext cx="390704" cy="433717"/>
          </a:xfrm>
          <a:prstGeom prst="rect">
            <a:avLst/>
          </a:prstGeom>
        </p:spPr>
      </p:pic>
      <p:sp>
        <p:nvSpPr>
          <p:cNvPr id="56" name="TextBox 55"/>
          <p:cNvSpPr txBox="1"/>
          <p:nvPr/>
        </p:nvSpPr>
        <p:spPr>
          <a:xfrm>
            <a:off x="6843252" y="1748096"/>
            <a:ext cx="65" cy="276999"/>
          </a:xfrm>
          <a:prstGeom prst="rect">
            <a:avLst/>
          </a:prstGeom>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p:txBody>
      </p:sp>
      <p:sp>
        <p:nvSpPr>
          <p:cNvPr id="57" name="TextBox 56"/>
          <p:cNvSpPr txBox="1"/>
          <p:nvPr/>
        </p:nvSpPr>
        <p:spPr>
          <a:xfrm>
            <a:off x="7970408" y="1758257"/>
            <a:ext cx="2343517" cy="307777"/>
          </a:xfrm>
          <a:prstGeom prst="rect">
            <a:avLst/>
          </a:prstGeom>
          <a:noFill/>
        </p:spPr>
        <p:txBody>
          <a:bodyPr wrap="square" rtlCol="0">
            <a:spAutoFit/>
          </a:bodyPr>
          <a:lstStyle>
            <a:defPPr>
              <a:defRPr lang="en-US"/>
            </a:defPPr>
            <a:lvl1pPr>
              <a:defRPr sz="1400" b="1" u="sng">
                <a:solidFill>
                  <a:schemeClr val="accent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63">
                    <a:lumMod val="75000"/>
                  </a:srgbClr>
                </a:solidFill>
                <a:effectLst/>
                <a:uLnTx/>
                <a:uFillTx/>
                <a:latin typeface="Arial" panose="020B0604020202020204" pitchFamily="34" charset="0"/>
                <a:ea typeface="+mn-ea"/>
                <a:cs typeface="+mn-cs"/>
              </a:rPr>
              <a:t>Execution Approach:</a:t>
            </a:r>
          </a:p>
        </p:txBody>
      </p:sp>
      <p:sp>
        <p:nvSpPr>
          <p:cNvPr id="5" name="Rectangle 4"/>
          <p:cNvSpPr/>
          <p:nvPr/>
        </p:nvSpPr>
        <p:spPr>
          <a:xfrm>
            <a:off x="8276432" y="4738804"/>
            <a:ext cx="136928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DBs Covered:</a:t>
            </a:r>
          </a:p>
        </p:txBody>
      </p:sp>
      <p:grpSp>
        <p:nvGrpSpPr>
          <p:cNvPr id="112" name="Group 111"/>
          <p:cNvGrpSpPr/>
          <p:nvPr/>
        </p:nvGrpSpPr>
        <p:grpSpPr>
          <a:xfrm>
            <a:off x="7423032" y="2284455"/>
            <a:ext cx="4260923" cy="1229931"/>
            <a:chOff x="6651192" y="2310985"/>
            <a:chExt cx="4260923" cy="1229931"/>
          </a:xfrm>
        </p:grpSpPr>
        <p:cxnSp>
          <p:nvCxnSpPr>
            <p:cNvPr id="113" name="Straight Arrow Connector 112"/>
            <p:cNvCxnSpPr>
              <a:stCxn id="117" idx="1"/>
              <a:endCxn id="120" idx="1"/>
            </p:cNvCxnSpPr>
            <p:nvPr/>
          </p:nvCxnSpPr>
          <p:spPr>
            <a:xfrm flipV="1">
              <a:off x="7404101" y="2681091"/>
              <a:ext cx="1053776" cy="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flipH="1">
              <a:off x="10079936" y="2378126"/>
              <a:ext cx="832179" cy="600164"/>
            </a:xfrm>
            <a:prstGeom prst="rect">
              <a:avLst/>
            </a:prstGeom>
            <a:noFill/>
            <a:ln w="12700">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63">
                      <a:lumMod val="50000"/>
                    </a:srgbClr>
                  </a:solidFill>
                  <a:effectLst/>
                  <a:uLnTx/>
                  <a:uFillTx/>
                  <a:latin typeface="Arial" panose="020B0604020202020204" pitchFamily="34" charset="0"/>
                  <a:ea typeface="Segoe UI" pitchFamily="34" charset="0"/>
                  <a:cs typeface="Arial" panose="020B0604020202020204" pitchFamily="34" charset="0"/>
                </a:rPr>
                <a:t>ETL Job XML – new DB</a:t>
              </a:r>
            </a:p>
          </p:txBody>
        </p:sp>
        <p:cxnSp>
          <p:nvCxnSpPr>
            <p:cNvPr id="115" name="Straight Arrow Connector 114"/>
            <p:cNvCxnSpPr>
              <a:stCxn id="120" idx="3"/>
              <a:endCxn id="114" idx="3"/>
            </p:cNvCxnSpPr>
            <p:nvPr/>
          </p:nvCxnSpPr>
          <p:spPr>
            <a:xfrm flipV="1">
              <a:off x="9027530" y="2678207"/>
              <a:ext cx="1052407" cy="2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7750027" y="2490073"/>
              <a:ext cx="195052" cy="150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33A0">
                      <a:lumMod val="75000"/>
                      <a:lumOff val="25000"/>
                    </a:srgbClr>
                  </a:solidFill>
                  <a:effectLst/>
                  <a:uLnTx/>
                  <a:uFillTx/>
                  <a:latin typeface="Arial" panose="020B0604020202020204" pitchFamily="34" charset="0"/>
                  <a:ea typeface="+mn-ea"/>
                  <a:cs typeface="+mn-cs"/>
                </a:rPr>
                <a:t>1</a:t>
              </a:r>
            </a:p>
          </p:txBody>
        </p:sp>
        <p:sp>
          <p:nvSpPr>
            <p:cNvPr id="117" name="TextBox 116"/>
            <p:cNvSpPr txBox="1"/>
            <p:nvPr/>
          </p:nvSpPr>
          <p:spPr>
            <a:xfrm flipH="1">
              <a:off x="6651192" y="2385112"/>
              <a:ext cx="752909" cy="600164"/>
            </a:xfrm>
            <a:prstGeom prst="rect">
              <a:avLst/>
            </a:prstGeom>
            <a:noFill/>
            <a:ln w="12700">
              <a:solidFill>
                <a:schemeClr val="tx1"/>
              </a:solidFill>
            </a:ln>
          </p:spPr>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63">
                      <a:lumMod val="50000"/>
                    </a:srgbClr>
                  </a:solidFill>
                  <a:effectLst/>
                  <a:uLnTx/>
                  <a:uFillTx/>
                  <a:latin typeface="Arial" panose="020B0604020202020204" pitchFamily="34" charset="0"/>
                  <a:ea typeface="Segoe UI" pitchFamily="34" charset="0"/>
                  <a:cs typeface="Arial" panose="020B0604020202020204" pitchFamily="34" charset="0"/>
                </a:rPr>
                <a:t>ETL Job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63">
                      <a:lumMod val="50000"/>
                    </a:srgbClr>
                  </a:solidFill>
                  <a:effectLst/>
                  <a:uLnTx/>
                  <a:uFillTx/>
                  <a:latin typeface="Arial" panose="020B0604020202020204" pitchFamily="34" charset="0"/>
                  <a:ea typeface="Segoe UI" pitchFamily="34" charset="0"/>
                  <a:cs typeface="Arial" panose="020B0604020202020204" pitchFamily="34" charset="0"/>
                </a:rPr>
                <a:t>XML – Current DB</a:t>
              </a:r>
            </a:p>
          </p:txBody>
        </p:sp>
        <p:sp>
          <p:nvSpPr>
            <p:cNvPr id="118" name="Rectangle 117"/>
            <p:cNvSpPr/>
            <p:nvPr/>
          </p:nvSpPr>
          <p:spPr>
            <a:xfrm>
              <a:off x="9363967" y="2481354"/>
              <a:ext cx="212069" cy="145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33A0">
                      <a:lumMod val="75000"/>
                      <a:lumOff val="25000"/>
                    </a:srgbClr>
                  </a:solidFill>
                  <a:effectLst/>
                  <a:uLnTx/>
                  <a:uFillTx/>
                  <a:latin typeface="Arial" panose="020B0604020202020204" pitchFamily="34" charset="0"/>
                  <a:ea typeface="+mn-ea"/>
                  <a:cs typeface="+mn-cs"/>
                </a:rPr>
                <a:t>2</a:t>
              </a:r>
            </a:p>
          </p:txBody>
        </p:sp>
        <p:sp>
          <p:nvSpPr>
            <p:cNvPr id="119" name="TextBox 118"/>
            <p:cNvSpPr txBox="1"/>
            <p:nvPr/>
          </p:nvSpPr>
          <p:spPr>
            <a:xfrm>
              <a:off x="7945079" y="3017696"/>
              <a:ext cx="150164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3">
                      <a:lumMod val="50000"/>
                    </a:srgbClr>
                  </a:solidFill>
                  <a:effectLst/>
                  <a:uLnTx/>
                  <a:uFillTx/>
                  <a:latin typeface="Arial" panose="020B0604020202020204" pitchFamily="34" charset="0"/>
                  <a:ea typeface="Segoe UI" pitchFamily="34" charset="0"/>
                  <a:cs typeface="Arial" panose="020B0604020202020204" pitchFamily="34" charset="0"/>
                </a:rPr>
                <a:t>Remediation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63">
                      <a:lumMod val="50000"/>
                    </a:srgbClr>
                  </a:solidFill>
                  <a:effectLst/>
                  <a:uLnTx/>
                  <a:uFillTx/>
                  <a:latin typeface="Arial" panose="020B0604020202020204" pitchFamily="34" charset="0"/>
                  <a:ea typeface="Segoe UI" pitchFamily="34" charset="0"/>
                  <a:cs typeface="Arial" panose="020B0604020202020204" pitchFamily="34" charset="0"/>
                </a:rPr>
                <a:t>Engine</a:t>
              </a:r>
            </a:p>
          </p:txBody>
        </p:sp>
        <p:pic>
          <p:nvPicPr>
            <p:cNvPr id="120"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7878" y="2310985"/>
              <a:ext cx="569653" cy="740211"/>
            </a:xfrm>
            <a:prstGeom prst="rect">
              <a:avLst/>
            </a:prstGeom>
            <a:solidFill>
              <a:schemeClr val="accent6">
                <a:lumMod val="40000"/>
                <a:lumOff val="60000"/>
              </a:schemeClr>
            </a:solidFill>
            <a:ln w="12700">
              <a:solidFill>
                <a:schemeClr val="tx1"/>
              </a:solidFill>
            </a:ln>
          </p:spPr>
        </p:pic>
      </p:grpSp>
      <p:sp>
        <p:nvSpPr>
          <p:cNvPr id="121" name="Rectangle 120"/>
          <p:cNvSpPr/>
          <p:nvPr/>
        </p:nvSpPr>
        <p:spPr>
          <a:xfrm>
            <a:off x="8275780" y="5031467"/>
            <a:ext cx="3651869" cy="1889931"/>
          </a:xfrm>
          <a:prstGeom prst="rect">
            <a:avLst/>
          </a:prstGeom>
        </p:spPr>
        <p:txBody>
          <a:bodyPr wrap="square" numCol="2">
            <a:noAutofit/>
          </a:bodyPr>
          <a:lstStyle/>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Flat file</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Oracle</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DB2</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Teradata</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Netezza</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ODBC                        </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MS </a:t>
            </a: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SQL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Server</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Azure </a:t>
            </a: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SQL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DW</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Hadoop – Hive</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Hadoop – H FS                 </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Redshift</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Snowflake</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PWX</a:t>
            </a:r>
          </a:p>
          <a:p>
            <a:pPr marL="285744" marR="0" lvl="0" indent="-285744"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Impala</a:t>
            </a: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045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a:xfrm>
            <a:off x="7226710" y="757084"/>
            <a:ext cx="3746089" cy="5702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799303" y="811162"/>
            <a:ext cx="2507226" cy="48669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What?</a:t>
            </a:r>
            <a:endParaRPr lang="en-US" dirty="0"/>
          </a:p>
        </p:txBody>
      </p:sp>
      <p:cxnSp>
        <p:nvCxnSpPr>
          <p:cNvPr id="5" name="Straight Connector 4"/>
          <p:cNvCxnSpPr/>
          <p:nvPr/>
        </p:nvCxnSpPr>
        <p:spPr>
          <a:xfrm flipH="1">
            <a:off x="5928845" y="886695"/>
            <a:ext cx="0" cy="4988077"/>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19432" y="1297858"/>
            <a:ext cx="4748981" cy="182880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AbbVie</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9" name="Rectangle 8"/>
          <p:cNvSpPr/>
          <p:nvPr/>
        </p:nvSpPr>
        <p:spPr>
          <a:xfrm>
            <a:off x="619431" y="3557483"/>
            <a:ext cx="4748981" cy="182880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Allergan</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10" name="Flowchart: Multidocument 9"/>
          <p:cNvSpPr/>
          <p:nvPr/>
        </p:nvSpPr>
        <p:spPr>
          <a:xfrm>
            <a:off x="759538" y="1838299"/>
            <a:ext cx="648929" cy="737419"/>
          </a:xfrm>
          <a:prstGeom prst="flowChartMultidocument">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lowchart: Multidocument 10"/>
          <p:cNvSpPr/>
          <p:nvPr/>
        </p:nvSpPr>
        <p:spPr>
          <a:xfrm>
            <a:off x="781661" y="4103173"/>
            <a:ext cx="648929" cy="737419"/>
          </a:xfrm>
          <a:prstGeom prst="flowChartMultidocumen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Box 11"/>
          <p:cNvSpPr txBox="1"/>
          <p:nvPr/>
        </p:nvSpPr>
        <p:spPr>
          <a:xfrm>
            <a:off x="693171" y="2666998"/>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ea typeface="Avenir Next Demi Bold" charset="0"/>
                <a:cs typeface="Avenir Next Demi Bold" charset="0"/>
              </a:rPr>
              <a:t>WXDM Data Sets</a:t>
            </a:r>
          </a:p>
        </p:txBody>
      </p:sp>
      <p:sp>
        <p:nvSpPr>
          <p:cNvPr id="13" name="TextBox 12"/>
          <p:cNvSpPr txBox="1"/>
          <p:nvPr/>
        </p:nvSpPr>
        <p:spPr>
          <a:xfrm>
            <a:off x="693171" y="5000931"/>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ea typeface="Avenir Next Demi Bold" charset="0"/>
                <a:cs typeface="Avenir Next Demi Bold" charset="0"/>
              </a:rPr>
              <a:t>WXDM Data Sets</a:t>
            </a:r>
          </a:p>
        </p:txBody>
      </p:sp>
      <p:sp>
        <p:nvSpPr>
          <p:cNvPr id="14" name="Rectangle 13"/>
          <p:cNvSpPr/>
          <p:nvPr/>
        </p:nvSpPr>
        <p:spPr>
          <a:xfrm>
            <a:off x="2698954" y="1531373"/>
            <a:ext cx="2462982" cy="1362432"/>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US Commercial DW</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cxnSp>
        <p:nvCxnSpPr>
          <p:cNvPr id="16" name="Straight Arrow Connector 15"/>
          <p:cNvCxnSpPr>
            <a:stCxn id="10" idx="3"/>
            <a:endCxn id="14" idx="1"/>
          </p:cNvCxnSpPr>
          <p:nvPr/>
        </p:nvCxnSpPr>
        <p:spPr>
          <a:xfrm>
            <a:off x="1408467" y="2207009"/>
            <a:ext cx="1290487" cy="55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69876" y="190909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O</a:t>
            </a:r>
          </a:p>
        </p:txBody>
      </p:sp>
      <p:sp>
        <p:nvSpPr>
          <p:cNvPr id="21" name="Rounded Rectangle 20"/>
          <p:cNvSpPr/>
          <p:nvPr/>
        </p:nvSpPr>
        <p:spPr>
          <a:xfrm>
            <a:off x="3620483" y="190909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T</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Rounded Rectangle 21"/>
          <p:cNvSpPr/>
          <p:nvPr/>
        </p:nvSpPr>
        <p:spPr>
          <a:xfrm>
            <a:off x="4171090" y="190909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H</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Rounded Rectangle 22"/>
          <p:cNvSpPr/>
          <p:nvPr/>
        </p:nvSpPr>
        <p:spPr>
          <a:xfrm>
            <a:off x="3069876" y="2478381"/>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M</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25" name="Straight Arrow Connector 24"/>
          <p:cNvCxnSpPr>
            <a:stCxn id="17" idx="3"/>
            <a:endCxn id="21" idx="1"/>
          </p:cNvCxnSpPr>
          <p:nvPr/>
        </p:nvCxnSpPr>
        <p:spPr>
          <a:xfrm>
            <a:off x="3389916" y="2069113"/>
            <a:ext cx="230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1" idx="3"/>
            <a:endCxn id="22" idx="1"/>
          </p:cNvCxnSpPr>
          <p:nvPr/>
        </p:nvCxnSpPr>
        <p:spPr>
          <a:xfrm>
            <a:off x="3940523" y="2069113"/>
            <a:ext cx="230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7" idx="1"/>
            <a:endCxn id="23" idx="1"/>
          </p:cNvCxnSpPr>
          <p:nvPr/>
        </p:nvCxnSpPr>
        <p:spPr>
          <a:xfrm rot="10800000" flipV="1">
            <a:off x="3069876" y="2069113"/>
            <a:ext cx="12700" cy="56928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3" idx="3"/>
            <a:endCxn id="17" idx="3"/>
          </p:cNvCxnSpPr>
          <p:nvPr/>
        </p:nvCxnSpPr>
        <p:spPr>
          <a:xfrm flipV="1">
            <a:off x="3389916" y="2069113"/>
            <a:ext cx="12700" cy="56928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549012" y="3790667"/>
            <a:ext cx="2462982" cy="1362432"/>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Commercial DW</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cxnSp>
        <p:nvCxnSpPr>
          <p:cNvPr id="42" name="Straight Arrow Connector 41"/>
          <p:cNvCxnSpPr>
            <a:stCxn id="11" idx="3"/>
            <a:endCxn id="41" idx="1"/>
          </p:cNvCxnSpPr>
          <p:nvPr/>
        </p:nvCxnSpPr>
        <p:spPr>
          <a:xfrm>
            <a:off x="1430590" y="4471883"/>
            <a:ext cx="111842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2993921" y="4311862"/>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S</a:t>
            </a:r>
          </a:p>
        </p:txBody>
      </p:sp>
      <p:sp>
        <p:nvSpPr>
          <p:cNvPr id="48" name="Rounded Rectangle 47"/>
          <p:cNvSpPr/>
          <p:nvPr/>
        </p:nvSpPr>
        <p:spPr>
          <a:xfrm>
            <a:off x="3574271" y="4311862"/>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Rounded Rectangle 48"/>
          <p:cNvSpPr/>
          <p:nvPr/>
        </p:nvSpPr>
        <p:spPr>
          <a:xfrm>
            <a:off x="4112343" y="4311862"/>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Rounded Rectangle 49"/>
          <p:cNvSpPr/>
          <p:nvPr/>
        </p:nvSpPr>
        <p:spPr>
          <a:xfrm>
            <a:off x="613521"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O</a:t>
            </a:r>
          </a:p>
        </p:txBody>
      </p:sp>
      <p:sp>
        <p:nvSpPr>
          <p:cNvPr id="51" name="TextBox 50"/>
          <p:cNvSpPr txBox="1"/>
          <p:nvPr/>
        </p:nvSpPr>
        <p:spPr>
          <a:xfrm>
            <a:off x="383457" y="5929821"/>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Oracle</a:t>
            </a:r>
          </a:p>
        </p:txBody>
      </p:sp>
      <p:sp>
        <p:nvSpPr>
          <p:cNvPr id="52" name="Rounded Rectangle 51"/>
          <p:cNvSpPr/>
          <p:nvPr/>
        </p:nvSpPr>
        <p:spPr>
          <a:xfrm>
            <a:off x="1386338"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T</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TextBox 52"/>
          <p:cNvSpPr txBox="1"/>
          <p:nvPr/>
        </p:nvSpPr>
        <p:spPr>
          <a:xfrm>
            <a:off x="1229757" y="5959316"/>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Teradata</a:t>
            </a:r>
          </a:p>
        </p:txBody>
      </p:sp>
      <p:sp>
        <p:nvSpPr>
          <p:cNvPr id="54" name="Rounded Rectangle 53"/>
          <p:cNvSpPr/>
          <p:nvPr/>
        </p:nvSpPr>
        <p:spPr>
          <a:xfrm>
            <a:off x="2159155"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H</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TextBox 54"/>
          <p:cNvSpPr txBox="1"/>
          <p:nvPr/>
        </p:nvSpPr>
        <p:spPr>
          <a:xfrm>
            <a:off x="1983152" y="5974065"/>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Hadoop</a:t>
            </a:r>
          </a:p>
        </p:txBody>
      </p:sp>
      <p:sp>
        <p:nvSpPr>
          <p:cNvPr id="56" name="Rounded Rectangle 55"/>
          <p:cNvSpPr/>
          <p:nvPr/>
        </p:nvSpPr>
        <p:spPr>
          <a:xfrm>
            <a:off x="2931972"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M</a:t>
            </a:r>
          </a:p>
        </p:txBody>
      </p:sp>
      <p:sp>
        <p:nvSpPr>
          <p:cNvPr id="57" name="TextBox 56"/>
          <p:cNvSpPr txBox="1"/>
          <p:nvPr/>
        </p:nvSpPr>
        <p:spPr>
          <a:xfrm>
            <a:off x="2675102" y="6003561"/>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err="1" smtClean="0">
                <a:ln>
                  <a:noFill/>
                </a:ln>
                <a:solidFill>
                  <a:srgbClr val="FFFFFF">
                    <a:lumMod val="50000"/>
                  </a:srgbClr>
                </a:solidFill>
                <a:effectLst/>
                <a:uLnTx/>
                <a:uFillTx/>
                <a:latin typeface="Avenir Next Demi Bold" charset="0"/>
                <a:ea typeface="Avenir Next Demi Bold" charset="0"/>
                <a:cs typeface="Avenir Next Demi Bold" charset="0"/>
              </a:rPr>
              <a:t>Reltio</a:t>
            </a:r>
            <a:endPar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endParaRPr>
          </a:p>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MDM</a:t>
            </a:r>
          </a:p>
        </p:txBody>
      </p:sp>
      <p:sp>
        <p:nvSpPr>
          <p:cNvPr id="58" name="Rounded Rectangle 57"/>
          <p:cNvSpPr/>
          <p:nvPr/>
        </p:nvSpPr>
        <p:spPr>
          <a:xfrm>
            <a:off x="3704789"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S</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TextBox 58"/>
          <p:cNvSpPr txBox="1"/>
          <p:nvPr/>
        </p:nvSpPr>
        <p:spPr>
          <a:xfrm>
            <a:off x="3539109" y="5974065"/>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Snowflake</a:t>
            </a:r>
          </a:p>
        </p:txBody>
      </p:sp>
      <p:sp>
        <p:nvSpPr>
          <p:cNvPr id="61" name="Rounded Rectangle 60"/>
          <p:cNvSpPr/>
          <p:nvPr/>
        </p:nvSpPr>
        <p:spPr>
          <a:xfrm>
            <a:off x="4477606"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
        <p:nvSpPr>
          <p:cNvPr id="62" name="TextBox 61"/>
          <p:cNvSpPr txBox="1"/>
          <p:nvPr/>
        </p:nvSpPr>
        <p:spPr>
          <a:xfrm>
            <a:off x="4391563" y="5988813"/>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Unknown</a:t>
            </a:r>
          </a:p>
        </p:txBody>
      </p:sp>
      <p:sp>
        <p:nvSpPr>
          <p:cNvPr id="63" name="TextBox 62"/>
          <p:cNvSpPr txBox="1"/>
          <p:nvPr/>
        </p:nvSpPr>
        <p:spPr>
          <a:xfrm>
            <a:off x="2429386" y="835828"/>
            <a:ext cx="914400" cy="332416"/>
          </a:xfrm>
          <a:prstGeom prst="rect">
            <a:avLst/>
          </a:prstGeom>
          <a:ln w="6350">
            <a:noFill/>
          </a:ln>
        </p:spPr>
        <p:txBody>
          <a:bodyPr vert="horz" wrap="non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800" b="1" i="0" u="none" strike="noStrike" kern="1200" cap="none" spc="100" normalizeH="0" baseline="0" noProof="0" dirty="0" smtClean="0">
                <a:ln>
                  <a:noFill/>
                </a:ln>
                <a:solidFill>
                  <a:schemeClr val="bg1"/>
                </a:solidFill>
                <a:effectLst/>
                <a:uLnTx/>
                <a:uFillTx/>
                <a:ea typeface="Avenir Next Demi Bold" charset="0"/>
                <a:cs typeface="Avenir Next Demi Bold" charset="0"/>
              </a:rPr>
              <a:t>Now</a:t>
            </a:r>
          </a:p>
        </p:txBody>
      </p:sp>
      <p:sp>
        <p:nvSpPr>
          <p:cNvPr id="64" name="TextBox 63"/>
          <p:cNvSpPr txBox="1"/>
          <p:nvPr/>
        </p:nvSpPr>
        <p:spPr>
          <a:xfrm>
            <a:off x="8670171" y="833154"/>
            <a:ext cx="914400" cy="332416"/>
          </a:xfrm>
          <a:prstGeom prst="rect">
            <a:avLst/>
          </a:prstGeom>
          <a:ln w="6350">
            <a:noFill/>
          </a:ln>
        </p:spPr>
        <p:txBody>
          <a:bodyPr vert="horz" wrap="non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800" b="1" i="0" u="none" strike="noStrike" kern="1200" cap="none" spc="100" normalizeH="0" baseline="0" noProof="0" dirty="0" smtClean="0">
                <a:ln>
                  <a:noFill/>
                </a:ln>
                <a:solidFill>
                  <a:schemeClr val="bg1"/>
                </a:solidFill>
                <a:effectLst/>
                <a:uLnTx/>
                <a:uFillTx/>
                <a:ea typeface="Avenir Next Demi Bold" charset="0"/>
                <a:cs typeface="Avenir Next Demi Bold" charset="0"/>
              </a:rPr>
              <a:t>Post Close</a:t>
            </a:r>
            <a:r>
              <a:rPr kumimoji="0" lang="en-US" sz="1800" b="1" i="0" u="none" strike="noStrike" kern="1200" cap="none" spc="100" normalizeH="0" noProof="0" dirty="0" smtClean="0">
                <a:ln>
                  <a:noFill/>
                </a:ln>
                <a:solidFill>
                  <a:schemeClr val="bg1"/>
                </a:solidFill>
                <a:effectLst/>
                <a:uLnTx/>
                <a:uFillTx/>
                <a:ea typeface="Avenir Next Demi Bold" charset="0"/>
                <a:cs typeface="Avenir Next Demi Bold" charset="0"/>
              </a:rPr>
              <a:t> </a:t>
            </a:r>
            <a:r>
              <a:rPr kumimoji="0" lang="en-US" sz="1800" b="1" i="0" u="none" strike="noStrike" kern="1200" cap="none" spc="100" normalizeH="0" baseline="0" noProof="0" dirty="0" smtClean="0">
                <a:ln>
                  <a:noFill/>
                </a:ln>
                <a:solidFill>
                  <a:schemeClr val="bg1"/>
                </a:solidFill>
                <a:effectLst/>
                <a:uLnTx/>
                <a:uFillTx/>
                <a:ea typeface="Avenir Next Demi Bold" charset="0"/>
                <a:cs typeface="Avenir Next Demi Bold" charset="0"/>
              </a:rPr>
              <a:t>Immediate Need</a:t>
            </a:r>
          </a:p>
        </p:txBody>
      </p:sp>
      <p:sp>
        <p:nvSpPr>
          <p:cNvPr id="65" name="Rectangle 64"/>
          <p:cNvSpPr/>
          <p:nvPr/>
        </p:nvSpPr>
        <p:spPr>
          <a:xfrm>
            <a:off x="6446439" y="1312938"/>
            <a:ext cx="4748981" cy="364564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AbbVie</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66" name="Flowchart: Multidocument 65"/>
          <p:cNvSpPr/>
          <p:nvPr/>
        </p:nvSpPr>
        <p:spPr>
          <a:xfrm>
            <a:off x="6586545" y="1853379"/>
            <a:ext cx="648929" cy="737419"/>
          </a:xfrm>
          <a:prstGeom prst="flowChartMultidocument">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TextBox 66"/>
          <p:cNvSpPr txBox="1"/>
          <p:nvPr/>
        </p:nvSpPr>
        <p:spPr>
          <a:xfrm>
            <a:off x="6520178" y="2682078"/>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ea typeface="Avenir Next Demi Bold" charset="0"/>
                <a:cs typeface="Avenir Next Demi Bold" charset="0"/>
              </a:rPr>
              <a:t>WXDM Data Sets</a:t>
            </a:r>
          </a:p>
        </p:txBody>
      </p:sp>
      <p:sp>
        <p:nvSpPr>
          <p:cNvPr id="68" name="Rectangle 67"/>
          <p:cNvSpPr/>
          <p:nvPr/>
        </p:nvSpPr>
        <p:spPr>
          <a:xfrm>
            <a:off x="8525961" y="1546452"/>
            <a:ext cx="2462982" cy="3178943"/>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2"/>
                </a:solidFill>
                <a:effectLst/>
                <a:uLnTx/>
                <a:uFillTx/>
                <a:latin typeface="Arial" panose="020B0604020202020204"/>
                <a:ea typeface="+mn-ea"/>
                <a:cs typeface="+mn-cs"/>
              </a:rPr>
              <a:t>US Commercial DW</a:t>
            </a:r>
            <a:endParaRPr kumimoji="0" lang="en-US" sz="16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cxnSp>
        <p:nvCxnSpPr>
          <p:cNvPr id="69" name="Straight Arrow Connector 68"/>
          <p:cNvCxnSpPr>
            <a:stCxn id="66" idx="3"/>
          </p:cNvCxnSpPr>
          <p:nvPr/>
        </p:nvCxnSpPr>
        <p:spPr>
          <a:xfrm>
            <a:off x="7235474" y="2222089"/>
            <a:ext cx="129048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8896883" y="192417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O</a:t>
            </a:r>
          </a:p>
        </p:txBody>
      </p:sp>
      <p:sp>
        <p:nvSpPr>
          <p:cNvPr id="71" name="Rounded Rectangle 70"/>
          <p:cNvSpPr/>
          <p:nvPr/>
        </p:nvSpPr>
        <p:spPr>
          <a:xfrm>
            <a:off x="9447490" y="192417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T</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2" name="Rounded Rectangle 71"/>
          <p:cNvSpPr/>
          <p:nvPr/>
        </p:nvSpPr>
        <p:spPr>
          <a:xfrm>
            <a:off x="9998097" y="1924173"/>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H</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Rounded Rectangle 72"/>
          <p:cNvSpPr/>
          <p:nvPr/>
        </p:nvSpPr>
        <p:spPr>
          <a:xfrm>
            <a:off x="8896883" y="2493461"/>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M</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74" name="Straight Arrow Connector 73"/>
          <p:cNvCxnSpPr>
            <a:stCxn id="70" idx="3"/>
            <a:endCxn id="71" idx="1"/>
          </p:cNvCxnSpPr>
          <p:nvPr/>
        </p:nvCxnSpPr>
        <p:spPr>
          <a:xfrm>
            <a:off x="9216923" y="2084193"/>
            <a:ext cx="230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1" idx="3"/>
            <a:endCxn id="72" idx="1"/>
          </p:cNvCxnSpPr>
          <p:nvPr/>
        </p:nvCxnSpPr>
        <p:spPr>
          <a:xfrm>
            <a:off x="9767530" y="2084193"/>
            <a:ext cx="230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70" idx="1"/>
            <a:endCxn id="73" idx="1"/>
          </p:cNvCxnSpPr>
          <p:nvPr/>
        </p:nvCxnSpPr>
        <p:spPr>
          <a:xfrm rot="10800000" flipV="1">
            <a:off x="8896883" y="2084193"/>
            <a:ext cx="12700" cy="56928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73" idx="3"/>
            <a:endCxn id="70" idx="3"/>
          </p:cNvCxnSpPr>
          <p:nvPr/>
        </p:nvCxnSpPr>
        <p:spPr>
          <a:xfrm flipV="1">
            <a:off x="9216923" y="2084193"/>
            <a:ext cx="12700" cy="56928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Flowchart: Multidocument 77"/>
          <p:cNvSpPr/>
          <p:nvPr/>
        </p:nvSpPr>
        <p:spPr>
          <a:xfrm>
            <a:off x="6577535" y="3570433"/>
            <a:ext cx="648929" cy="737419"/>
          </a:xfrm>
          <a:prstGeom prst="flowChartMultidocumen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9" name="Straight Arrow Connector 78"/>
          <p:cNvCxnSpPr>
            <a:stCxn id="78" idx="3"/>
          </p:cNvCxnSpPr>
          <p:nvPr/>
        </p:nvCxnSpPr>
        <p:spPr>
          <a:xfrm>
            <a:off x="7226464" y="3939143"/>
            <a:ext cx="129949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524688" y="4386507"/>
            <a:ext cx="825911" cy="344794"/>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ea typeface="Avenir Next Demi Bold" charset="0"/>
                <a:cs typeface="Avenir Next Demi Bold" charset="0"/>
              </a:rPr>
              <a:t>WXDM Data Sets</a:t>
            </a:r>
          </a:p>
        </p:txBody>
      </p:sp>
      <p:sp>
        <p:nvSpPr>
          <p:cNvPr id="85" name="Rounded Rectangle 84"/>
          <p:cNvSpPr/>
          <p:nvPr/>
        </p:nvSpPr>
        <p:spPr>
          <a:xfrm>
            <a:off x="5250426" y="5617154"/>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Arial" panose="020B0604020202020204"/>
                <a:ea typeface="+mn-ea"/>
                <a:cs typeface="+mn-cs"/>
              </a:rPr>
              <a:t>R</a:t>
            </a:r>
            <a:endPar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6" name="TextBox 85"/>
          <p:cNvSpPr txBox="1"/>
          <p:nvPr/>
        </p:nvSpPr>
        <p:spPr>
          <a:xfrm>
            <a:off x="4997490" y="5973098"/>
            <a:ext cx="990355" cy="360510"/>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rPr>
              <a:t>AWS </a:t>
            </a:r>
            <a:r>
              <a:rPr kumimoji="0" lang="en-US" sz="1100" b="0" i="0" u="none" strike="noStrike" kern="1200" cap="none" spc="100" normalizeH="0" baseline="0" noProof="0" dirty="0" err="1" smtClean="0">
                <a:ln>
                  <a:noFill/>
                </a:ln>
                <a:solidFill>
                  <a:srgbClr val="FFFFFF">
                    <a:lumMod val="50000"/>
                  </a:srgbClr>
                </a:solidFill>
                <a:effectLst/>
                <a:uLnTx/>
                <a:uFillTx/>
                <a:latin typeface="Avenir Next Demi Bold" charset="0"/>
                <a:ea typeface="Avenir Next Demi Bold" charset="0"/>
                <a:cs typeface="Avenir Next Demi Bold" charset="0"/>
              </a:rPr>
              <a:t>RedShift</a:t>
            </a:r>
            <a:endParaRPr kumimoji="0" lang="en-US" sz="1100" b="0" i="0" u="none" strike="noStrike" kern="1200" cap="none" spc="100" normalizeH="0" baseline="0" noProof="0" dirty="0" smtClean="0">
              <a:ln>
                <a:noFill/>
              </a:ln>
              <a:solidFill>
                <a:srgbClr val="FFFFFF">
                  <a:lumMod val="50000"/>
                </a:srgbClr>
              </a:solidFill>
              <a:effectLst/>
              <a:uLnTx/>
              <a:uFillTx/>
              <a:latin typeface="Avenir Next Demi Bold" charset="0"/>
              <a:ea typeface="Avenir Next Demi Bold" charset="0"/>
              <a:cs typeface="Avenir Next Demi Bold" charset="0"/>
            </a:endParaRPr>
          </a:p>
        </p:txBody>
      </p:sp>
      <p:sp>
        <p:nvSpPr>
          <p:cNvPr id="87" name="Rounded Rectangle 86"/>
          <p:cNvSpPr/>
          <p:nvPr/>
        </p:nvSpPr>
        <p:spPr>
          <a:xfrm>
            <a:off x="8909583" y="3771505"/>
            <a:ext cx="320040" cy="32004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R</a:t>
            </a:r>
          </a:p>
        </p:txBody>
      </p:sp>
      <p:sp>
        <p:nvSpPr>
          <p:cNvPr id="20" name="Footer Placeholder 19"/>
          <p:cNvSpPr>
            <a:spLocks noGrp="1"/>
          </p:cNvSpPr>
          <p:nvPr>
            <p:ph type="ftr" sz="quarter" idx="3"/>
          </p:nvPr>
        </p:nvSpPr>
        <p:spPr/>
        <p:txBody>
          <a:bodyPr/>
          <a:lstStyle/>
          <a:p>
            <a:r>
              <a:rPr lang="en-US" smtClean="0"/>
              <a:t>© 2020 Cognizant</a:t>
            </a:r>
            <a:endParaRPr lang="en-US" dirty="0"/>
          </a:p>
        </p:txBody>
      </p:sp>
      <p:sp>
        <p:nvSpPr>
          <p:cNvPr id="24" name="Slide Number Placeholder 23"/>
          <p:cNvSpPr>
            <a:spLocks noGrp="1"/>
          </p:cNvSpPr>
          <p:nvPr>
            <p:ph type="sldNum" sz="quarter" idx="4"/>
          </p:nvPr>
        </p:nvSpPr>
        <p:spPr/>
        <p:txBody>
          <a:bodyPr/>
          <a:lstStyle/>
          <a:p>
            <a:fld id="{2EFEF571-C9B4-4D92-A7F7-315B894862A8}" type="slidenum">
              <a:rPr lang="en-US" smtClean="0"/>
              <a:pPr/>
              <a:t>5</a:t>
            </a:fld>
            <a:endParaRPr lang="en-US" dirty="0"/>
          </a:p>
        </p:txBody>
      </p:sp>
    </p:spTree>
    <p:extLst>
      <p:ext uri="{BB962C8B-B14F-4D97-AF65-F5344CB8AC3E}">
        <p14:creationId xmlns:p14="http://schemas.microsoft.com/office/powerpoint/2010/main" val="2752072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95732" y="2279391"/>
            <a:ext cx="9598394" cy="1661993"/>
          </a:xfrm>
        </p:spPr>
        <p:txBody>
          <a:bodyPr/>
          <a:lstStyle/>
          <a:p>
            <a:pPr lvl="0" fontAlgn="base">
              <a:spcAft>
                <a:spcPct val="0"/>
              </a:spcAft>
              <a:buClr>
                <a:sysClr val="windowText" lastClr="000000"/>
              </a:buClr>
              <a:defRPr/>
            </a:pPr>
            <a:r>
              <a:rPr lang="en-US" dirty="0"/>
              <a:t>Migration Strategy &amp;  Approach</a:t>
            </a:r>
          </a:p>
        </p:txBody>
      </p:sp>
      <p:sp>
        <p:nvSpPr>
          <p:cNvPr id="4" name="Footer Placeholder 3"/>
          <p:cNvSpPr>
            <a:spLocks noGrp="1"/>
          </p:cNvSpPr>
          <p:nvPr>
            <p:ph type="ftr" sz="quarter" idx="4294967295"/>
          </p:nvPr>
        </p:nvSpPr>
        <p:spPr>
          <a:xfrm>
            <a:off x="0" y="6261100"/>
            <a:ext cx="6096000" cy="249238"/>
          </a:xfrm>
        </p:spPr>
        <p:txBody>
          <a:bodyPr/>
          <a:lstStyle/>
          <a:p>
            <a:r>
              <a:rPr lang="en-US" smtClean="0"/>
              <a:t>© 2020 Cognizant</a:t>
            </a:r>
            <a:endParaRPr lang="en-US" dirty="0"/>
          </a:p>
        </p:txBody>
      </p:sp>
      <p:sp>
        <p:nvSpPr>
          <p:cNvPr id="5" name="Slide Number Placeholder 4"/>
          <p:cNvSpPr>
            <a:spLocks noGrp="1"/>
          </p:cNvSpPr>
          <p:nvPr>
            <p:ph type="sldNum" sz="quarter" idx="4294967295"/>
          </p:nvPr>
        </p:nvSpPr>
        <p:spPr>
          <a:xfrm>
            <a:off x="0" y="6346825"/>
            <a:ext cx="304800" cy="163513"/>
          </a:xfrm>
        </p:spPr>
        <p:txBody>
          <a:bodyPr/>
          <a:lstStyle/>
          <a:p>
            <a:fld id="{2EFEF571-C9B4-4D92-A7F7-315B894862A8}" type="slidenum">
              <a:rPr lang="en-US" smtClean="0"/>
              <a:pPr/>
              <a:t>6</a:t>
            </a:fld>
            <a:endParaRPr lang="en-US" dirty="0"/>
          </a:p>
        </p:txBody>
      </p:sp>
    </p:spTree>
    <p:extLst>
      <p:ext uri="{BB962C8B-B14F-4D97-AF65-F5344CB8AC3E}">
        <p14:creationId xmlns:p14="http://schemas.microsoft.com/office/powerpoint/2010/main" val="3150508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Title 1"/>
          <p:cNvSpPr>
            <a:spLocks noGrp="1"/>
          </p:cNvSpPr>
          <p:nvPr>
            <p:ph type="title"/>
          </p:nvPr>
        </p:nvSpPr>
        <p:spPr/>
        <p:txBody>
          <a:bodyPr/>
          <a:lstStyle/>
          <a:p>
            <a:r>
              <a:rPr lang="en-US" dirty="0" smtClean="0"/>
              <a:t>Current state/scope</a:t>
            </a:r>
            <a:endParaRPr lang="en-US" dirty="0"/>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1067"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067"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067"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229" name="Pentagon 228"/>
          <p:cNvSpPr/>
          <p:nvPr/>
        </p:nvSpPr>
        <p:spPr>
          <a:xfrm>
            <a:off x="331563" y="2801346"/>
            <a:ext cx="1850198" cy="493255"/>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panose="020B0604020202020204"/>
                <a:ea typeface="+mn-ea"/>
                <a:cs typeface="+mn-cs"/>
              </a:rPr>
              <a:t>History Load</a:t>
            </a:r>
          </a:p>
        </p:txBody>
      </p:sp>
      <p:sp>
        <p:nvSpPr>
          <p:cNvPr id="230" name="Pentagon 229"/>
          <p:cNvSpPr/>
          <p:nvPr/>
        </p:nvSpPr>
        <p:spPr>
          <a:xfrm>
            <a:off x="331564" y="3382658"/>
            <a:ext cx="1850198" cy="493255"/>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chemeClr val="tx2"/>
                </a:solidFill>
                <a:effectLst/>
                <a:uLnTx/>
                <a:uFillTx/>
                <a:latin typeface="Arial" panose="020B0604020202020204"/>
                <a:ea typeface="+mn-ea"/>
                <a:cs typeface="+mn-cs"/>
              </a:rPr>
              <a:t>DQM*</a:t>
            </a:r>
            <a:endParaRPr kumimoji="0" lang="en-US" sz="1200" b="1" i="1"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231" name="Pentagon 230"/>
          <p:cNvSpPr/>
          <p:nvPr/>
        </p:nvSpPr>
        <p:spPr>
          <a:xfrm>
            <a:off x="339109" y="1423248"/>
            <a:ext cx="1850198" cy="625549"/>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Weekly/Monthly Thin Load</a:t>
            </a:r>
          </a:p>
        </p:txBody>
      </p:sp>
      <p:sp>
        <p:nvSpPr>
          <p:cNvPr id="232" name="Pentagon 231"/>
          <p:cNvSpPr/>
          <p:nvPr/>
        </p:nvSpPr>
        <p:spPr>
          <a:xfrm>
            <a:off x="334887" y="719908"/>
            <a:ext cx="1850198" cy="622236"/>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FFFFFF"/>
                </a:solidFill>
                <a:effectLst/>
                <a:uLnTx/>
                <a:uFillTx/>
                <a:latin typeface="Arial" panose="020B0604020202020204"/>
                <a:ea typeface="+mn-ea"/>
                <a:cs typeface="+mn-cs"/>
              </a:rPr>
              <a:t>Weekly/Monthly Wide Load</a:t>
            </a: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3" name="Rounded Rectangle 232"/>
          <p:cNvSpPr/>
          <p:nvPr/>
        </p:nvSpPr>
        <p:spPr>
          <a:xfrm>
            <a:off x="2386490" y="732563"/>
            <a:ext cx="1593317"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Wide Weekly</a:t>
            </a:r>
          </a:p>
        </p:txBody>
      </p:sp>
      <p:sp>
        <p:nvSpPr>
          <p:cNvPr id="234" name="Rounded Rectangle 233"/>
          <p:cNvSpPr/>
          <p:nvPr/>
        </p:nvSpPr>
        <p:spPr>
          <a:xfrm>
            <a:off x="4259753" y="732563"/>
            <a:ext cx="1593317"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Wide MTD</a:t>
            </a:r>
          </a:p>
        </p:txBody>
      </p:sp>
      <p:sp>
        <p:nvSpPr>
          <p:cNvPr id="235" name="Rounded Rectangle 234"/>
          <p:cNvSpPr/>
          <p:nvPr/>
        </p:nvSpPr>
        <p:spPr>
          <a:xfrm>
            <a:off x="6266874" y="732563"/>
            <a:ext cx="1593317"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Wide Monthly</a:t>
            </a:r>
          </a:p>
        </p:txBody>
      </p:sp>
      <p:sp>
        <p:nvSpPr>
          <p:cNvPr id="236" name="Rounded Rectangle 235"/>
          <p:cNvSpPr/>
          <p:nvPr/>
        </p:nvSpPr>
        <p:spPr>
          <a:xfrm>
            <a:off x="2386491" y="1459354"/>
            <a:ext cx="1285600"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Thin Weekly</a:t>
            </a:r>
          </a:p>
        </p:txBody>
      </p:sp>
      <p:sp>
        <p:nvSpPr>
          <p:cNvPr id="237" name="Rounded Rectangle 236"/>
          <p:cNvSpPr/>
          <p:nvPr/>
        </p:nvSpPr>
        <p:spPr>
          <a:xfrm>
            <a:off x="6603335" y="1459354"/>
            <a:ext cx="1285600"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Thin Monthly</a:t>
            </a:r>
          </a:p>
        </p:txBody>
      </p:sp>
      <p:sp>
        <p:nvSpPr>
          <p:cNvPr id="238" name="Rounded Rectangle 237"/>
          <p:cNvSpPr/>
          <p:nvPr/>
        </p:nvSpPr>
        <p:spPr>
          <a:xfrm>
            <a:off x="3792106" y="1459354"/>
            <a:ext cx="1285600"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Thin MTD</a:t>
            </a:r>
          </a:p>
        </p:txBody>
      </p:sp>
      <p:sp>
        <p:nvSpPr>
          <p:cNvPr id="239" name="Rounded Rectangle 238"/>
          <p:cNvSpPr/>
          <p:nvPr/>
        </p:nvSpPr>
        <p:spPr>
          <a:xfrm>
            <a:off x="5197721" y="1459354"/>
            <a:ext cx="1285600" cy="522137"/>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Indication Factor</a:t>
            </a:r>
          </a:p>
        </p:txBody>
      </p:sp>
      <p:sp>
        <p:nvSpPr>
          <p:cNvPr id="240" name="Rounded Rectangle 239"/>
          <p:cNvSpPr/>
          <p:nvPr/>
        </p:nvSpPr>
        <p:spPr>
          <a:xfrm>
            <a:off x="2386490" y="2802947"/>
            <a:ext cx="3727375"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Weekly RX History 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Delta &amp; </a:t>
            </a:r>
            <a:r>
              <a:rPr kumimoji="0" lang="en-US" sz="1200" b="0" i="0" u="none" strike="noStrike" kern="1200" cap="none" spc="0" normalizeH="0" baseline="0" noProof="0" dirty="0" smtClean="0">
                <a:ln>
                  <a:noFill/>
                </a:ln>
                <a:solidFill>
                  <a:schemeClr val="tx2"/>
                </a:solidFill>
                <a:effectLst/>
                <a:uLnTx/>
                <a:uFillTx/>
                <a:latin typeface="Arial" panose="020B0604020202020204"/>
                <a:ea typeface="+mn-ea"/>
                <a:cs typeface="+mn-cs"/>
              </a:rPr>
              <a:t>Historic </a:t>
            </a:r>
            <a:r>
              <a:rPr lang="en-US" sz="1200" dirty="0">
                <a:solidFill>
                  <a:schemeClr val="tx2"/>
                </a:solidFill>
                <a:latin typeface="Arial" panose="020B0604020202020204"/>
              </a:rPr>
              <a:t>R</a:t>
            </a:r>
            <a:r>
              <a:rPr kumimoji="0" lang="en-US" sz="1200" b="0" i="0" u="none" strike="noStrike" kern="1200" cap="none" spc="0" normalizeH="0" baseline="0" noProof="0" dirty="0" err="1" smtClean="0">
                <a:ln>
                  <a:noFill/>
                </a:ln>
                <a:solidFill>
                  <a:schemeClr val="tx2"/>
                </a:solidFill>
                <a:effectLst/>
                <a:uLnTx/>
                <a:uFillTx/>
                <a:latin typeface="Arial" panose="020B0604020202020204"/>
                <a:ea typeface="+mn-ea"/>
                <a:cs typeface="+mn-cs"/>
              </a:rPr>
              <a:t>estatements</a:t>
            </a:r>
            <a:endPar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241" name="Rounded Rectangle 240"/>
          <p:cNvSpPr/>
          <p:nvPr/>
        </p:nvSpPr>
        <p:spPr>
          <a:xfrm>
            <a:off x="6198195" y="2787450"/>
            <a:ext cx="4170527"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Quarterly Full </a:t>
            </a:r>
            <a:r>
              <a:rPr kumimoji="0" lang="en-US" sz="1200" b="0" i="0" u="none" strike="noStrike" kern="1200" cap="none" spc="0" normalizeH="0" baseline="0" noProof="0" dirty="0" smtClean="0">
                <a:ln>
                  <a:noFill/>
                </a:ln>
                <a:solidFill>
                  <a:schemeClr val="tx2"/>
                </a:solidFill>
                <a:effectLst/>
                <a:uLnTx/>
                <a:uFillTx/>
                <a:latin typeface="Arial" panose="020B0604020202020204"/>
                <a:ea typeface="+mn-ea"/>
                <a:cs typeface="+mn-cs"/>
              </a:rPr>
              <a:t>Refresh </a:t>
            </a: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RX History Load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106 weeks of </a:t>
            </a:r>
            <a:r>
              <a:rPr kumimoji="0" lang="en-US" sz="1200" b="0" i="0" u="none" strike="noStrike" kern="1200" cap="none" spc="0" normalizeH="0" baseline="0" noProof="0" dirty="0" smtClean="0">
                <a:ln>
                  <a:noFill/>
                </a:ln>
                <a:solidFill>
                  <a:schemeClr val="tx2"/>
                </a:solidFill>
                <a:effectLst/>
                <a:uLnTx/>
                <a:uFillTx/>
                <a:latin typeface="Arial" panose="020B0604020202020204"/>
                <a:ea typeface="+mn-ea"/>
                <a:cs typeface="+mn-cs"/>
              </a:rPr>
              <a:t>Data </a:t>
            </a:r>
            <a:r>
              <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rPr>
              <a:t>after </a:t>
            </a:r>
            <a:r>
              <a:rPr kumimoji="0" lang="en-US" sz="1200" b="0" i="0" u="none" strike="noStrike" kern="1200" cap="none" spc="0" normalizeH="0" baseline="0" noProof="0" dirty="0" smtClean="0">
                <a:ln>
                  <a:noFill/>
                </a:ln>
                <a:solidFill>
                  <a:schemeClr val="tx2"/>
                </a:solidFill>
                <a:effectLst/>
                <a:uLnTx/>
                <a:uFillTx/>
                <a:latin typeface="Arial" panose="020B0604020202020204"/>
                <a:ea typeface="+mn-ea"/>
                <a:cs typeface="+mn-cs"/>
              </a:rPr>
              <a:t>Inactivating </a:t>
            </a:r>
            <a:r>
              <a:rPr lang="en-US" sz="1200" dirty="0">
                <a:solidFill>
                  <a:schemeClr val="tx2"/>
                </a:solidFill>
                <a:latin typeface="Arial" panose="020B0604020202020204"/>
              </a:rPr>
              <a:t>O</a:t>
            </a:r>
            <a:r>
              <a:rPr kumimoji="0" lang="en-US" sz="1200" b="0" i="0" u="none" strike="noStrike" kern="1200" cap="none" spc="0" normalizeH="0" baseline="0" noProof="0" dirty="0" err="1" smtClean="0">
                <a:ln>
                  <a:noFill/>
                </a:ln>
                <a:solidFill>
                  <a:schemeClr val="tx2"/>
                </a:solidFill>
                <a:effectLst/>
                <a:uLnTx/>
                <a:uFillTx/>
                <a:latin typeface="Arial" panose="020B0604020202020204"/>
                <a:ea typeface="+mn-ea"/>
                <a:cs typeface="+mn-cs"/>
              </a:rPr>
              <a:t>ld</a:t>
            </a:r>
            <a:r>
              <a:rPr kumimoji="0" lang="en-US" sz="1200" b="0" i="0" u="none" strike="noStrike" kern="1200" cap="none" spc="0" normalizeH="0" baseline="0" noProof="0" dirty="0" smtClean="0">
                <a:ln>
                  <a:noFill/>
                </a:ln>
                <a:solidFill>
                  <a:schemeClr val="tx2"/>
                </a:solidFill>
                <a:effectLst/>
                <a:uLnTx/>
                <a:uFillTx/>
                <a:latin typeface="Arial" panose="020B0604020202020204"/>
                <a:ea typeface="+mn-ea"/>
                <a:cs typeface="+mn-cs"/>
              </a:rPr>
              <a:t> </a:t>
            </a:r>
            <a:r>
              <a:rPr lang="en-US" sz="1200" dirty="0">
                <a:solidFill>
                  <a:schemeClr val="tx2"/>
                </a:solidFill>
                <a:latin typeface="Arial" panose="020B0604020202020204"/>
              </a:rPr>
              <a:t>D</a:t>
            </a:r>
            <a:r>
              <a:rPr kumimoji="0" lang="en-US" sz="1200" b="0" i="0" u="none" strike="noStrike" kern="1200" cap="none" spc="0" normalizeH="0" baseline="0" noProof="0" dirty="0" err="1" smtClean="0">
                <a:ln>
                  <a:noFill/>
                </a:ln>
                <a:solidFill>
                  <a:schemeClr val="tx2"/>
                </a:solidFill>
                <a:effectLst/>
                <a:uLnTx/>
                <a:uFillTx/>
                <a:latin typeface="Arial" panose="020B0604020202020204"/>
                <a:ea typeface="+mn-ea"/>
                <a:cs typeface="+mn-cs"/>
              </a:rPr>
              <a:t>ata</a:t>
            </a:r>
            <a:endParaRPr kumimoji="0" lang="en-US" sz="1200" b="0" i="0" u="none" strike="noStrike" kern="1200" cap="none" spc="0" normalizeH="0" baseline="0" noProof="0" dirty="0">
              <a:ln>
                <a:noFill/>
              </a:ln>
              <a:solidFill>
                <a:schemeClr val="tx2"/>
              </a:solidFill>
              <a:effectLst/>
              <a:uLnTx/>
              <a:uFillTx/>
              <a:latin typeface="Arial" panose="020B0604020202020204"/>
              <a:ea typeface="+mn-ea"/>
              <a:cs typeface="+mn-cs"/>
            </a:endParaRPr>
          </a:p>
        </p:txBody>
      </p:sp>
      <p:sp>
        <p:nvSpPr>
          <p:cNvPr id="242" name="Rounded Rectangle 241"/>
          <p:cNvSpPr/>
          <p:nvPr/>
        </p:nvSpPr>
        <p:spPr>
          <a:xfrm>
            <a:off x="2412135" y="3444208"/>
            <a:ext cx="1593317"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2"/>
                </a:solidFill>
                <a:effectLst/>
                <a:uLnTx/>
                <a:uFillTx/>
                <a:latin typeface="Arial" panose="020B0604020202020204"/>
                <a:ea typeface="+mn-ea"/>
                <a:cs typeface="+mn-cs"/>
              </a:rPr>
              <a:t>File Level Check</a:t>
            </a:r>
          </a:p>
        </p:txBody>
      </p:sp>
      <p:sp>
        <p:nvSpPr>
          <p:cNvPr id="243" name="Rounded Rectangle 242"/>
          <p:cNvSpPr/>
          <p:nvPr/>
        </p:nvSpPr>
        <p:spPr>
          <a:xfrm>
            <a:off x="7465744" y="3449358"/>
            <a:ext cx="1593317"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2"/>
                </a:solidFill>
                <a:effectLst/>
                <a:uLnTx/>
                <a:uFillTx/>
                <a:latin typeface="Arial" panose="020B0604020202020204"/>
                <a:ea typeface="+mn-ea"/>
                <a:cs typeface="+mn-cs"/>
              </a:rPr>
              <a:t>Pre - ABC Check</a:t>
            </a:r>
          </a:p>
        </p:txBody>
      </p:sp>
      <p:sp>
        <p:nvSpPr>
          <p:cNvPr id="244" name="Rounded Rectangle 243"/>
          <p:cNvSpPr/>
          <p:nvPr/>
        </p:nvSpPr>
        <p:spPr>
          <a:xfrm>
            <a:off x="5791772" y="3444631"/>
            <a:ext cx="1593317"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2"/>
                </a:solidFill>
                <a:effectLst/>
                <a:uLnTx/>
                <a:uFillTx/>
                <a:latin typeface="Arial" panose="020B0604020202020204"/>
                <a:ea typeface="+mn-ea"/>
                <a:cs typeface="+mn-cs"/>
              </a:rPr>
              <a:t>Domain</a:t>
            </a:r>
          </a:p>
        </p:txBody>
      </p:sp>
      <p:sp>
        <p:nvSpPr>
          <p:cNvPr id="245" name="Rounded Rectangle 244"/>
          <p:cNvSpPr/>
          <p:nvPr/>
        </p:nvSpPr>
        <p:spPr>
          <a:xfrm>
            <a:off x="4101950" y="3444208"/>
            <a:ext cx="1593317" cy="493255"/>
          </a:xfrm>
          <a:prstGeom prst="roundRect">
            <a:avLst/>
          </a:prstGeom>
          <a:solidFill>
            <a:schemeClr val="bg1">
              <a:lumMod val="95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tx2"/>
                </a:solidFill>
                <a:effectLst/>
                <a:uLnTx/>
                <a:uFillTx/>
                <a:latin typeface="Arial" panose="020B0604020202020204"/>
                <a:ea typeface="+mn-ea"/>
                <a:cs typeface="+mn-cs"/>
              </a:rPr>
              <a:t>ABC Check</a:t>
            </a:r>
          </a:p>
        </p:txBody>
      </p:sp>
      <p:sp>
        <p:nvSpPr>
          <p:cNvPr id="3" name="Rectangle 2"/>
          <p:cNvSpPr/>
          <p:nvPr/>
        </p:nvSpPr>
        <p:spPr>
          <a:xfrm>
            <a:off x="8323408" y="732564"/>
            <a:ext cx="3422054" cy="578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2"/>
                </a:solidFill>
                <a:effectLst/>
                <a:uLnTx/>
                <a:uFillTx/>
                <a:latin typeface="Arial" panose="020B0604020202020204"/>
                <a:ea typeface="+mn-ea"/>
                <a:cs typeface="+mn-cs"/>
              </a:rPr>
              <a:t>106 week wide data for New and Total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2"/>
                </a:solidFill>
                <a:effectLst/>
                <a:uLnTx/>
                <a:uFillTx/>
                <a:latin typeface="Arial" panose="020B0604020202020204"/>
                <a:ea typeface="+mn-ea"/>
                <a:cs typeface="+mn-cs"/>
              </a:rPr>
              <a:t>Metric Type – Prescription, Normalization, Quantity and Dollar</a:t>
            </a:r>
          </a:p>
        </p:txBody>
      </p:sp>
      <p:sp>
        <p:nvSpPr>
          <p:cNvPr id="252" name="Rectangle 251"/>
          <p:cNvSpPr/>
          <p:nvPr/>
        </p:nvSpPr>
        <p:spPr>
          <a:xfrm>
            <a:off x="8323408" y="1360230"/>
            <a:ext cx="3868592" cy="7580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schemeClr val="tx2"/>
                </a:solidFill>
                <a:effectLst/>
                <a:uLnTx/>
                <a:uFillTx/>
                <a:latin typeface="Arial" panose="020B0604020202020204"/>
                <a:ea typeface="+mn-ea"/>
                <a:cs typeface="+mn-cs"/>
              </a:rPr>
              <a:t>Override </a:t>
            </a:r>
            <a:r>
              <a:rPr kumimoji="0" lang="en-US" sz="900" b="0" i="0" u="none" strike="noStrike" kern="1200" cap="none" spc="0" normalizeH="0" baseline="0" noProof="0" dirty="0">
                <a:ln>
                  <a:noFill/>
                </a:ln>
                <a:solidFill>
                  <a:schemeClr val="tx2"/>
                </a:solidFill>
                <a:effectLst/>
                <a:uLnTx/>
                <a:uFillTx/>
                <a:latin typeface="Arial" panose="020B0604020202020204"/>
                <a:ea typeface="+mn-ea"/>
                <a:cs typeface="+mn-cs"/>
              </a:rPr>
              <a:t>Normalization </a:t>
            </a:r>
            <a:r>
              <a:rPr kumimoji="0" lang="en-US" sz="900" b="0" i="0" u="none" strike="noStrike" kern="1200" cap="none" spc="0" normalizeH="0" baseline="0" noProof="0" dirty="0" smtClean="0">
                <a:ln>
                  <a:noFill/>
                </a:ln>
                <a:solidFill>
                  <a:schemeClr val="tx2"/>
                </a:solidFill>
                <a:effectLst/>
                <a:uLnTx/>
                <a:uFillTx/>
                <a:latin typeface="Arial" panose="020B0604020202020204"/>
                <a:ea typeface="+mn-ea"/>
                <a:cs typeface="+mn-cs"/>
              </a:rPr>
              <a:t>Factor</a:t>
            </a:r>
            <a:endParaRPr kumimoji="0" lang="en-US" sz="900" b="0" i="0" u="none" strike="noStrike" kern="1200" cap="none" spc="0" normalizeH="0" baseline="0" noProof="0" dirty="0">
              <a:ln>
                <a:noFill/>
              </a:ln>
              <a:solidFill>
                <a:schemeClr val="tx2"/>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Arial" panose="020B0604020202020204"/>
                <a:ea typeface="+mn-ea"/>
                <a:cs typeface="+mn-cs"/>
              </a:rPr>
              <a:t>Indication </a:t>
            </a:r>
            <a:r>
              <a:rPr lang="en-US" sz="900" dirty="0" smtClean="0">
                <a:solidFill>
                  <a:schemeClr val="tx2"/>
                </a:solidFill>
                <a:latin typeface="Arial" panose="020B0604020202020204"/>
              </a:rPr>
              <a:t>M</a:t>
            </a:r>
            <a:r>
              <a:rPr kumimoji="0" lang="en-US" sz="900" b="0" i="0" u="none" strike="noStrike" kern="1200" cap="none" spc="0" normalizeH="0" baseline="0" noProof="0" dirty="0" err="1" smtClean="0">
                <a:ln>
                  <a:noFill/>
                </a:ln>
                <a:solidFill>
                  <a:schemeClr val="tx2"/>
                </a:solidFill>
                <a:effectLst/>
                <a:uLnTx/>
                <a:uFillTx/>
                <a:latin typeface="Arial" panose="020B0604020202020204"/>
                <a:ea typeface="+mn-ea"/>
                <a:cs typeface="+mn-cs"/>
              </a:rPr>
              <a:t>arket</a:t>
            </a:r>
            <a:r>
              <a:rPr kumimoji="0" lang="en-US" sz="900" b="0" i="0" u="none" strike="noStrike" kern="1200" cap="none" spc="0" normalizeH="0" baseline="0" noProof="0" dirty="0" smtClean="0">
                <a:ln>
                  <a:noFill/>
                </a:ln>
                <a:solidFill>
                  <a:schemeClr val="tx2"/>
                </a:solidFill>
                <a:effectLst/>
                <a:uLnTx/>
                <a:uFillTx/>
                <a:latin typeface="Arial" panose="020B0604020202020204"/>
                <a:ea typeface="+mn-ea"/>
                <a:cs typeface="+mn-cs"/>
              </a:rPr>
              <a:t> Load</a:t>
            </a:r>
            <a:endParaRPr kumimoji="0" lang="en-US" sz="900" b="0" i="0" u="none" strike="noStrike" kern="1200" cap="none" spc="0" normalizeH="0" baseline="0" noProof="0" dirty="0">
              <a:ln>
                <a:noFill/>
              </a:ln>
              <a:solidFill>
                <a:schemeClr val="tx2"/>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Arial" panose="020B0604020202020204"/>
                <a:ea typeface="+mn-ea"/>
                <a:cs typeface="+mn-cs"/>
              </a:rPr>
              <a:t>Confirmed Dimension lookup for Customer, Plan, Product, HAUF and universe files</a:t>
            </a:r>
          </a:p>
        </p:txBody>
      </p:sp>
      <p:sp>
        <p:nvSpPr>
          <p:cNvPr id="6" name="Freeform 5"/>
          <p:cNvSpPr/>
          <p:nvPr/>
        </p:nvSpPr>
        <p:spPr>
          <a:xfrm>
            <a:off x="7870853" y="828700"/>
            <a:ext cx="501706" cy="113289"/>
          </a:xfrm>
          <a:custGeom>
            <a:avLst/>
            <a:gdLst>
              <a:gd name="connsiteX0" fmla="*/ 501706 w 501706"/>
              <a:gd name="connsiteY0" fmla="*/ 0 h 113289"/>
              <a:gd name="connsiteX1" fmla="*/ 0 w 501706"/>
              <a:gd name="connsiteY1" fmla="*/ 8092 h 113289"/>
              <a:gd name="connsiteX2" fmla="*/ 485522 w 501706"/>
              <a:gd name="connsiteY2" fmla="*/ 113289 h 113289"/>
              <a:gd name="connsiteX3" fmla="*/ 501706 w 501706"/>
              <a:gd name="connsiteY3" fmla="*/ 0 h 113289"/>
            </a:gdLst>
            <a:ahLst/>
            <a:cxnLst>
              <a:cxn ang="0">
                <a:pos x="connsiteX0" y="connsiteY0"/>
              </a:cxn>
              <a:cxn ang="0">
                <a:pos x="connsiteX1" y="connsiteY1"/>
              </a:cxn>
              <a:cxn ang="0">
                <a:pos x="connsiteX2" y="connsiteY2"/>
              </a:cxn>
              <a:cxn ang="0">
                <a:pos x="connsiteX3" y="connsiteY3"/>
              </a:cxn>
            </a:cxnLst>
            <a:rect l="l" t="t" r="r" b="b"/>
            <a:pathLst>
              <a:path w="501706" h="113289">
                <a:moveTo>
                  <a:pt x="501706" y="0"/>
                </a:moveTo>
                <a:lnTo>
                  <a:pt x="0" y="8092"/>
                </a:lnTo>
                <a:lnTo>
                  <a:pt x="485522" y="113289"/>
                </a:lnTo>
                <a:lnTo>
                  <a:pt x="50170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3" name="Freeform 252"/>
          <p:cNvSpPr/>
          <p:nvPr/>
        </p:nvSpPr>
        <p:spPr>
          <a:xfrm>
            <a:off x="7870853" y="1635898"/>
            <a:ext cx="501706" cy="113289"/>
          </a:xfrm>
          <a:custGeom>
            <a:avLst/>
            <a:gdLst>
              <a:gd name="connsiteX0" fmla="*/ 501706 w 501706"/>
              <a:gd name="connsiteY0" fmla="*/ 0 h 113289"/>
              <a:gd name="connsiteX1" fmla="*/ 0 w 501706"/>
              <a:gd name="connsiteY1" fmla="*/ 8092 h 113289"/>
              <a:gd name="connsiteX2" fmla="*/ 485522 w 501706"/>
              <a:gd name="connsiteY2" fmla="*/ 113289 h 113289"/>
              <a:gd name="connsiteX3" fmla="*/ 501706 w 501706"/>
              <a:gd name="connsiteY3" fmla="*/ 0 h 113289"/>
            </a:gdLst>
            <a:ahLst/>
            <a:cxnLst>
              <a:cxn ang="0">
                <a:pos x="connsiteX0" y="connsiteY0"/>
              </a:cxn>
              <a:cxn ang="0">
                <a:pos x="connsiteX1" y="connsiteY1"/>
              </a:cxn>
              <a:cxn ang="0">
                <a:pos x="connsiteX2" y="connsiteY2"/>
              </a:cxn>
              <a:cxn ang="0">
                <a:pos x="connsiteX3" y="connsiteY3"/>
              </a:cxn>
            </a:cxnLst>
            <a:rect l="l" t="t" r="r" b="b"/>
            <a:pathLst>
              <a:path w="501706" h="113289">
                <a:moveTo>
                  <a:pt x="501706" y="0"/>
                </a:moveTo>
                <a:lnTo>
                  <a:pt x="0" y="8092"/>
                </a:lnTo>
                <a:lnTo>
                  <a:pt x="485522" y="113289"/>
                </a:lnTo>
                <a:lnTo>
                  <a:pt x="50170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p:cNvSpPr/>
          <p:nvPr/>
        </p:nvSpPr>
        <p:spPr>
          <a:xfrm>
            <a:off x="7958068" y="6428607"/>
            <a:ext cx="1926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00000"/>
                </a:solidFill>
                <a:effectLst/>
                <a:uLnTx/>
                <a:uFillTx/>
                <a:latin typeface="Arial" panose="020B0604020202020204"/>
                <a:ea typeface="+mn-ea"/>
                <a:cs typeface="+mn-cs"/>
              </a:rPr>
              <a:t>Denotes special scope </a:t>
            </a:r>
            <a:endParaRPr kumimoji="0" lang="en-US" sz="1200" b="0" i="1"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Rectangle 39"/>
          <p:cNvSpPr/>
          <p:nvPr/>
        </p:nvSpPr>
        <p:spPr>
          <a:xfrm>
            <a:off x="317421" y="4207733"/>
            <a:ext cx="11729436" cy="2091467"/>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 name="Rounded Rectangle 40"/>
          <p:cNvSpPr/>
          <p:nvPr/>
        </p:nvSpPr>
        <p:spPr>
          <a:xfrm>
            <a:off x="323974" y="3947887"/>
            <a:ext cx="1054883" cy="27577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09585">
              <a:defRPr/>
            </a:pPr>
            <a:r>
              <a:rPr lang="en-US" sz="1400" b="1" dirty="0" smtClean="0">
                <a:solidFill>
                  <a:srgbClr val="FFFFFF"/>
                </a:solidFill>
                <a:cs typeface="Calibri" panose="020F0502020204030204" pitchFamily="34" charset="0"/>
              </a:rPr>
              <a:t>Scope</a:t>
            </a:r>
            <a:endParaRPr lang="en-US" sz="1400" b="1" dirty="0">
              <a:solidFill>
                <a:srgbClr val="FFFFFF"/>
              </a:solidFill>
              <a:cs typeface="Calibri" panose="020F0502020204030204" pitchFamily="34" charset="0"/>
            </a:endParaRPr>
          </a:p>
        </p:txBody>
      </p:sp>
      <p:sp>
        <p:nvSpPr>
          <p:cNvPr id="42" name="Rectangle 41"/>
          <p:cNvSpPr/>
          <p:nvPr/>
        </p:nvSpPr>
        <p:spPr>
          <a:xfrm>
            <a:off x="304800" y="4237735"/>
            <a:ext cx="11088914" cy="1938992"/>
          </a:xfrm>
          <a:prstGeom prst="rect">
            <a:avLst/>
          </a:prstGeom>
        </p:spPr>
        <p:txBody>
          <a:bodyPr wrap="square">
            <a:spAutoFit/>
          </a:bodyPr>
          <a:lstStyle/>
          <a:p>
            <a:pPr marL="285750" lvl="0" indent="-285750">
              <a:buFont typeface="Arial" panose="020B0604020202020204" pitchFamily="34" charset="0"/>
              <a:buChar char="•"/>
              <a:defRPr/>
            </a:pPr>
            <a:r>
              <a:rPr lang="en-US" sz="1200" dirty="0">
                <a:solidFill>
                  <a:srgbClr val="141414"/>
                </a:solidFill>
              </a:rPr>
              <a:t>Migrate </a:t>
            </a:r>
            <a:r>
              <a:rPr lang="en-US" sz="1200" dirty="0" err="1">
                <a:solidFill>
                  <a:srgbClr val="141414"/>
                </a:solidFill>
              </a:rPr>
              <a:t>WxDM</a:t>
            </a:r>
            <a:r>
              <a:rPr lang="en-US" sz="1200" dirty="0">
                <a:solidFill>
                  <a:srgbClr val="141414"/>
                </a:solidFill>
              </a:rPr>
              <a:t> datasets (mentioned above) to </a:t>
            </a:r>
            <a:r>
              <a:rPr lang="en-US" sz="1200" dirty="0" smtClean="0">
                <a:solidFill>
                  <a:srgbClr val="141414"/>
                </a:solidFill>
              </a:rPr>
              <a:t>a new </a:t>
            </a:r>
            <a:r>
              <a:rPr lang="en-US" sz="1200" dirty="0">
                <a:solidFill>
                  <a:srgbClr val="141414"/>
                </a:solidFill>
              </a:rPr>
              <a:t>data platform such as </a:t>
            </a:r>
            <a:r>
              <a:rPr lang="en-US" sz="1200" dirty="0" smtClean="0">
                <a:solidFill>
                  <a:srgbClr val="141414"/>
                </a:solidFill>
              </a:rPr>
              <a:t>AWS </a:t>
            </a:r>
            <a:r>
              <a:rPr lang="en-US" sz="1200" dirty="0">
                <a:solidFill>
                  <a:srgbClr val="141414"/>
                </a:solidFill>
              </a:rPr>
              <a:t>Redshift or </a:t>
            </a:r>
            <a:r>
              <a:rPr lang="en-US" sz="1200" dirty="0" smtClean="0">
                <a:solidFill>
                  <a:srgbClr val="141414"/>
                </a:solidFill>
              </a:rPr>
              <a:t>Snowflake</a:t>
            </a:r>
            <a:endParaRPr lang="en-US" sz="1200" dirty="0">
              <a:solidFill>
                <a:srgbClr val="141414"/>
              </a:solidFill>
            </a:endParaRPr>
          </a:p>
          <a:p>
            <a:pPr marL="285750" lvl="0" indent="-285750">
              <a:buFont typeface="Arial" panose="020B0604020202020204" pitchFamily="34" charset="0"/>
              <a:buChar char="•"/>
              <a:defRPr/>
            </a:pPr>
            <a:r>
              <a:rPr lang="en-US" sz="1200" dirty="0">
                <a:solidFill>
                  <a:srgbClr val="141414"/>
                </a:solidFill>
              </a:rPr>
              <a:t>Configure S3 </a:t>
            </a:r>
            <a:r>
              <a:rPr lang="en-US" sz="1200" dirty="0" smtClean="0">
                <a:solidFill>
                  <a:srgbClr val="141414"/>
                </a:solidFill>
              </a:rPr>
              <a:t>bucket </a:t>
            </a:r>
            <a:r>
              <a:rPr lang="en-US" sz="1200" dirty="0">
                <a:solidFill>
                  <a:srgbClr val="141414"/>
                </a:solidFill>
              </a:rPr>
              <a:t>configuration to store </a:t>
            </a:r>
            <a:r>
              <a:rPr lang="en-US" sz="1200" dirty="0" err="1">
                <a:solidFill>
                  <a:srgbClr val="141414"/>
                </a:solidFill>
              </a:rPr>
              <a:t>WxDM</a:t>
            </a:r>
            <a:r>
              <a:rPr lang="en-US" sz="1200" dirty="0">
                <a:solidFill>
                  <a:srgbClr val="141414"/>
                </a:solidFill>
              </a:rPr>
              <a:t> data </a:t>
            </a:r>
            <a:r>
              <a:rPr lang="en-US" sz="1200" dirty="0" smtClean="0">
                <a:solidFill>
                  <a:srgbClr val="141414"/>
                </a:solidFill>
              </a:rPr>
              <a:t>sets</a:t>
            </a:r>
            <a:endParaRPr lang="en-US" sz="1200" dirty="0">
              <a:solidFill>
                <a:srgbClr val="141414"/>
              </a:solidFill>
            </a:endParaRPr>
          </a:p>
          <a:p>
            <a:pPr marL="285750" lvl="0" indent="-285750">
              <a:buFont typeface="Arial" panose="020B0604020202020204" pitchFamily="34" charset="0"/>
              <a:buChar char="•"/>
              <a:defRPr/>
            </a:pPr>
            <a:r>
              <a:rPr lang="en-US" sz="1200" dirty="0">
                <a:solidFill>
                  <a:srgbClr val="141414"/>
                </a:solidFill>
              </a:rPr>
              <a:t>Perform </a:t>
            </a:r>
            <a:r>
              <a:rPr lang="en-US" sz="1200" dirty="0" smtClean="0">
                <a:solidFill>
                  <a:srgbClr val="141414"/>
                </a:solidFill>
              </a:rPr>
              <a:t>data structure migration </a:t>
            </a:r>
            <a:r>
              <a:rPr lang="en-US" sz="1200" dirty="0">
                <a:solidFill>
                  <a:srgbClr val="141414"/>
                </a:solidFill>
              </a:rPr>
              <a:t>of </a:t>
            </a:r>
            <a:r>
              <a:rPr lang="en-US" sz="1200" b="1" dirty="0">
                <a:solidFill>
                  <a:srgbClr val="141414"/>
                </a:solidFill>
              </a:rPr>
              <a:t>39 tables </a:t>
            </a:r>
            <a:r>
              <a:rPr lang="en-US" sz="1200" dirty="0" smtClean="0">
                <a:solidFill>
                  <a:srgbClr val="141414"/>
                </a:solidFill>
              </a:rPr>
              <a:t> </a:t>
            </a:r>
            <a:endParaRPr lang="en-US" sz="1200" dirty="0">
              <a:solidFill>
                <a:srgbClr val="141414"/>
              </a:solidFill>
            </a:endParaRPr>
          </a:p>
          <a:p>
            <a:pPr marL="285750" lvl="0" indent="-285750">
              <a:buFont typeface="Arial" panose="020B0604020202020204" pitchFamily="34" charset="0"/>
              <a:buChar char="•"/>
              <a:defRPr/>
            </a:pPr>
            <a:r>
              <a:rPr lang="en-US" sz="1200" b="1" dirty="0">
                <a:solidFill>
                  <a:srgbClr val="141414"/>
                </a:solidFill>
              </a:rPr>
              <a:t>Build Stage, Transform </a:t>
            </a:r>
            <a:r>
              <a:rPr lang="en-US" sz="1200" b="1" dirty="0" smtClean="0">
                <a:solidFill>
                  <a:srgbClr val="141414"/>
                </a:solidFill>
              </a:rPr>
              <a:t>&amp; </a:t>
            </a:r>
            <a:r>
              <a:rPr lang="en-US" sz="1200" b="1" dirty="0">
                <a:solidFill>
                  <a:srgbClr val="141414"/>
                </a:solidFill>
              </a:rPr>
              <a:t>Publish</a:t>
            </a:r>
            <a:r>
              <a:rPr lang="en-US" sz="1200" dirty="0">
                <a:solidFill>
                  <a:srgbClr val="141414"/>
                </a:solidFill>
              </a:rPr>
              <a:t> data layers on new data platform to l</a:t>
            </a:r>
            <a:r>
              <a:rPr lang="en-US" sz="1200" dirty="0" smtClean="0">
                <a:solidFill>
                  <a:srgbClr val="141414"/>
                </a:solidFill>
              </a:rPr>
              <a:t>oad datasets </a:t>
            </a:r>
            <a:r>
              <a:rPr lang="en-US" sz="1200" b="1" dirty="0">
                <a:solidFill>
                  <a:srgbClr val="141414"/>
                </a:solidFill>
              </a:rPr>
              <a:t>after data quality management </a:t>
            </a:r>
            <a:r>
              <a:rPr lang="en-US" sz="1200" b="1" dirty="0" smtClean="0">
                <a:solidFill>
                  <a:srgbClr val="141414"/>
                </a:solidFill>
              </a:rPr>
              <a:t>process</a:t>
            </a:r>
            <a:endParaRPr lang="en-US" sz="1200" b="1" dirty="0">
              <a:solidFill>
                <a:srgbClr val="141414"/>
              </a:solidFill>
            </a:endParaRPr>
          </a:p>
          <a:p>
            <a:pPr marL="285750" lvl="0" indent="-285750">
              <a:buFont typeface="Arial" panose="020B0604020202020204" pitchFamily="34" charset="0"/>
              <a:buChar char="•"/>
              <a:defRPr/>
            </a:pPr>
            <a:r>
              <a:rPr lang="en-US" sz="1200" dirty="0">
                <a:solidFill>
                  <a:srgbClr val="141414"/>
                </a:solidFill>
              </a:rPr>
              <a:t>Perform </a:t>
            </a:r>
            <a:r>
              <a:rPr lang="en-US" sz="1200" b="1" dirty="0">
                <a:solidFill>
                  <a:srgbClr val="141414"/>
                </a:solidFill>
              </a:rPr>
              <a:t>data migration using </a:t>
            </a:r>
            <a:r>
              <a:rPr lang="en-US" sz="1200" b="1" dirty="0" smtClean="0">
                <a:solidFill>
                  <a:srgbClr val="141414"/>
                </a:solidFill>
              </a:rPr>
              <a:t>AWS </a:t>
            </a:r>
            <a:r>
              <a:rPr lang="en-US" sz="1200" b="1" dirty="0">
                <a:solidFill>
                  <a:srgbClr val="141414"/>
                </a:solidFill>
              </a:rPr>
              <a:t>utilities (SCT) </a:t>
            </a:r>
            <a:r>
              <a:rPr lang="en-US" sz="1200" dirty="0" smtClean="0">
                <a:solidFill>
                  <a:srgbClr val="141414"/>
                </a:solidFill>
              </a:rPr>
              <a:t> </a:t>
            </a:r>
            <a:endParaRPr lang="en-US" sz="1200" dirty="0">
              <a:solidFill>
                <a:srgbClr val="141414"/>
              </a:solidFill>
            </a:endParaRPr>
          </a:p>
          <a:p>
            <a:pPr marL="285750" lvl="0" indent="-285750">
              <a:buFont typeface="Arial" panose="020B0604020202020204" pitchFamily="34" charset="0"/>
              <a:buChar char="•"/>
              <a:defRPr/>
            </a:pPr>
            <a:r>
              <a:rPr lang="en-US" sz="1200" b="1" dirty="0">
                <a:solidFill>
                  <a:srgbClr val="141414"/>
                </a:solidFill>
              </a:rPr>
              <a:t>Migrate 75 ETL objects</a:t>
            </a:r>
            <a:r>
              <a:rPr lang="en-US" sz="1200" dirty="0">
                <a:solidFill>
                  <a:srgbClr val="141414"/>
                </a:solidFill>
              </a:rPr>
              <a:t> on to </a:t>
            </a:r>
            <a:r>
              <a:rPr lang="en-US" sz="1200" dirty="0" smtClean="0">
                <a:solidFill>
                  <a:srgbClr val="141414"/>
                </a:solidFill>
              </a:rPr>
              <a:t>cloud </a:t>
            </a:r>
            <a:r>
              <a:rPr lang="en-US" sz="1200" dirty="0">
                <a:solidFill>
                  <a:srgbClr val="141414"/>
                </a:solidFill>
              </a:rPr>
              <a:t>environment and </a:t>
            </a:r>
            <a:r>
              <a:rPr lang="en-US" sz="1200" b="1" dirty="0">
                <a:solidFill>
                  <a:srgbClr val="141414"/>
                </a:solidFill>
              </a:rPr>
              <a:t>re-point target connections</a:t>
            </a:r>
            <a:r>
              <a:rPr lang="en-US" sz="1200" dirty="0">
                <a:solidFill>
                  <a:srgbClr val="141414"/>
                </a:solidFill>
              </a:rPr>
              <a:t> </a:t>
            </a:r>
            <a:r>
              <a:rPr lang="en-US" sz="1200" dirty="0" smtClean="0">
                <a:solidFill>
                  <a:srgbClr val="141414"/>
                </a:solidFill>
              </a:rPr>
              <a:t> </a:t>
            </a:r>
            <a:endParaRPr lang="en-US" sz="1200" dirty="0">
              <a:solidFill>
                <a:srgbClr val="141414"/>
              </a:solidFill>
            </a:endParaRPr>
          </a:p>
          <a:p>
            <a:pPr marL="285750" lvl="0" indent="-285750">
              <a:buFont typeface="Arial" panose="020B0604020202020204" pitchFamily="34" charset="0"/>
              <a:buChar char="•"/>
              <a:defRPr/>
            </a:pPr>
            <a:r>
              <a:rPr lang="en-US" sz="1200" dirty="0">
                <a:solidFill>
                  <a:srgbClr val="000000"/>
                </a:solidFill>
              </a:rPr>
              <a:t>Perform </a:t>
            </a:r>
            <a:r>
              <a:rPr lang="en-US" sz="1200" b="1" dirty="0">
                <a:solidFill>
                  <a:srgbClr val="000000"/>
                </a:solidFill>
              </a:rPr>
              <a:t>System Integration </a:t>
            </a:r>
            <a:r>
              <a:rPr lang="en-US" sz="1200" b="1" dirty="0" smtClean="0">
                <a:solidFill>
                  <a:srgbClr val="000000"/>
                </a:solidFill>
              </a:rPr>
              <a:t>Testing</a:t>
            </a:r>
            <a:r>
              <a:rPr lang="en-US" sz="1200" dirty="0" smtClean="0">
                <a:solidFill>
                  <a:srgbClr val="000000"/>
                </a:solidFill>
              </a:rPr>
              <a:t> </a:t>
            </a:r>
            <a:r>
              <a:rPr lang="en-US" sz="1200" dirty="0">
                <a:solidFill>
                  <a:srgbClr val="000000"/>
                </a:solidFill>
              </a:rPr>
              <a:t>and v</a:t>
            </a:r>
            <a:r>
              <a:rPr lang="en-US" sz="1200" dirty="0" smtClean="0">
                <a:solidFill>
                  <a:srgbClr val="000000"/>
                </a:solidFill>
              </a:rPr>
              <a:t>alidate </a:t>
            </a:r>
            <a:r>
              <a:rPr lang="en-US" sz="1200" dirty="0">
                <a:solidFill>
                  <a:srgbClr val="000000"/>
                </a:solidFill>
              </a:rPr>
              <a:t>t</a:t>
            </a:r>
            <a:r>
              <a:rPr lang="en-US" sz="1200" dirty="0" smtClean="0">
                <a:solidFill>
                  <a:srgbClr val="000000"/>
                </a:solidFill>
              </a:rPr>
              <a:t>ransformations </a:t>
            </a:r>
            <a:r>
              <a:rPr lang="en-US" sz="1200" dirty="0">
                <a:solidFill>
                  <a:srgbClr val="000000"/>
                </a:solidFill>
              </a:rPr>
              <a:t>on m</a:t>
            </a:r>
            <a:r>
              <a:rPr lang="en-US" sz="1200" dirty="0" smtClean="0">
                <a:solidFill>
                  <a:srgbClr val="000000"/>
                </a:solidFill>
              </a:rPr>
              <a:t>igrated </a:t>
            </a:r>
            <a:r>
              <a:rPr lang="en-US" sz="1200" dirty="0">
                <a:solidFill>
                  <a:srgbClr val="000000"/>
                </a:solidFill>
              </a:rPr>
              <a:t>datasets using </a:t>
            </a:r>
            <a:r>
              <a:rPr lang="en-US" sz="1200" dirty="0" smtClean="0">
                <a:solidFill>
                  <a:srgbClr val="000000"/>
                </a:solidFill>
              </a:rPr>
              <a:t>Automated </a:t>
            </a:r>
            <a:r>
              <a:rPr lang="en-US" sz="1200" dirty="0">
                <a:solidFill>
                  <a:srgbClr val="000000"/>
                </a:solidFill>
              </a:rPr>
              <a:t>T</a:t>
            </a:r>
            <a:r>
              <a:rPr lang="en-US" sz="1200" dirty="0" smtClean="0">
                <a:solidFill>
                  <a:srgbClr val="000000"/>
                </a:solidFill>
              </a:rPr>
              <a:t>esting </a:t>
            </a:r>
            <a:r>
              <a:rPr lang="en-US" sz="1200" dirty="0">
                <a:solidFill>
                  <a:srgbClr val="000000"/>
                </a:solidFill>
              </a:rPr>
              <a:t>T</a:t>
            </a:r>
            <a:r>
              <a:rPr lang="en-US" sz="1200" dirty="0" smtClean="0">
                <a:solidFill>
                  <a:srgbClr val="000000"/>
                </a:solidFill>
              </a:rPr>
              <a:t>ool</a:t>
            </a:r>
            <a:endParaRPr lang="en-US" sz="1200" dirty="0">
              <a:solidFill>
                <a:srgbClr val="000000"/>
              </a:solidFill>
            </a:endParaRPr>
          </a:p>
          <a:p>
            <a:pPr marL="285750" lvl="0" indent="-285750">
              <a:buFont typeface="Arial" panose="020B0604020202020204" pitchFamily="34" charset="0"/>
              <a:buChar char="•"/>
              <a:defRPr/>
            </a:pPr>
            <a:r>
              <a:rPr lang="en-US" sz="1200" dirty="0">
                <a:solidFill>
                  <a:srgbClr val="000000"/>
                </a:solidFill>
              </a:rPr>
              <a:t>Conduct KT sessions with support </a:t>
            </a:r>
            <a:r>
              <a:rPr lang="en-US" sz="1200" dirty="0" smtClean="0">
                <a:solidFill>
                  <a:srgbClr val="000000"/>
                </a:solidFill>
              </a:rPr>
              <a:t>group </a:t>
            </a:r>
            <a:r>
              <a:rPr lang="en-US" sz="1200" dirty="0">
                <a:solidFill>
                  <a:srgbClr val="000000"/>
                </a:solidFill>
              </a:rPr>
              <a:t>and provide necessary support </a:t>
            </a:r>
            <a:r>
              <a:rPr lang="en-US" sz="1200" dirty="0" smtClean="0">
                <a:solidFill>
                  <a:srgbClr val="000000"/>
                </a:solidFill>
              </a:rPr>
              <a:t>artifacts </a:t>
            </a:r>
            <a:r>
              <a:rPr lang="en-US" sz="1200" dirty="0">
                <a:solidFill>
                  <a:srgbClr val="000000"/>
                </a:solidFill>
              </a:rPr>
              <a:t>which includes </a:t>
            </a:r>
            <a:r>
              <a:rPr lang="en-US" sz="1200" b="1" dirty="0">
                <a:solidFill>
                  <a:srgbClr val="000000"/>
                </a:solidFill>
              </a:rPr>
              <a:t>SIQ and </a:t>
            </a:r>
            <a:r>
              <a:rPr lang="en-US" sz="1200" b="1" dirty="0" smtClean="0">
                <a:solidFill>
                  <a:srgbClr val="000000"/>
                </a:solidFill>
              </a:rPr>
              <a:t>SOP’s</a:t>
            </a:r>
            <a:r>
              <a:rPr lang="en-US" sz="1200" dirty="0" smtClean="0">
                <a:solidFill>
                  <a:srgbClr val="000000"/>
                </a:solidFill>
              </a:rPr>
              <a:t> </a:t>
            </a:r>
            <a:r>
              <a:rPr lang="en-US" sz="1200" dirty="0">
                <a:solidFill>
                  <a:srgbClr val="000000"/>
                </a:solidFill>
              </a:rPr>
              <a:t>for </a:t>
            </a:r>
            <a:r>
              <a:rPr lang="en-US" sz="1200" dirty="0" smtClean="0">
                <a:solidFill>
                  <a:srgbClr val="000000"/>
                </a:solidFill>
              </a:rPr>
              <a:t>application </a:t>
            </a:r>
            <a:r>
              <a:rPr lang="en-US" sz="1200" dirty="0">
                <a:solidFill>
                  <a:srgbClr val="000000"/>
                </a:solidFill>
              </a:rPr>
              <a:t>support</a:t>
            </a:r>
          </a:p>
          <a:p>
            <a:pPr marL="285750" lvl="0" indent="-285750">
              <a:buFont typeface="Arial" panose="020B0604020202020204" pitchFamily="34" charset="0"/>
              <a:buChar char="•"/>
              <a:defRPr/>
            </a:pPr>
            <a:r>
              <a:rPr lang="en-US" sz="1200" b="1" dirty="0">
                <a:solidFill>
                  <a:srgbClr val="000000"/>
                </a:solidFill>
              </a:rPr>
              <a:t>Configure scheduling utility</a:t>
            </a:r>
            <a:r>
              <a:rPr lang="en-US" sz="1200" dirty="0">
                <a:solidFill>
                  <a:srgbClr val="000000"/>
                </a:solidFill>
              </a:rPr>
              <a:t> and perform </a:t>
            </a:r>
            <a:r>
              <a:rPr lang="en-US" sz="1200" b="1" dirty="0">
                <a:solidFill>
                  <a:srgbClr val="000000"/>
                </a:solidFill>
              </a:rPr>
              <a:t>parallel runs against existing production environment </a:t>
            </a:r>
            <a:r>
              <a:rPr lang="en-US" sz="1200" dirty="0">
                <a:solidFill>
                  <a:srgbClr val="000000"/>
                </a:solidFill>
              </a:rPr>
              <a:t>for 4 weeks and reconcile </a:t>
            </a:r>
            <a:r>
              <a:rPr lang="en-US" sz="1200" dirty="0" smtClean="0">
                <a:solidFill>
                  <a:srgbClr val="000000"/>
                </a:solidFill>
              </a:rPr>
              <a:t>results </a:t>
            </a:r>
            <a:r>
              <a:rPr lang="en-US" sz="1200" dirty="0">
                <a:solidFill>
                  <a:srgbClr val="000000"/>
                </a:solidFill>
              </a:rPr>
              <a:t>with </a:t>
            </a:r>
            <a:r>
              <a:rPr lang="en-US" sz="1200" dirty="0" smtClean="0">
                <a:solidFill>
                  <a:srgbClr val="000000"/>
                </a:solidFill>
              </a:rPr>
              <a:t>legacy</a:t>
            </a:r>
            <a:endParaRPr lang="en-US" sz="1200" dirty="0">
              <a:solidFill>
                <a:srgbClr val="000000"/>
              </a:solidFill>
            </a:endParaRPr>
          </a:p>
          <a:p>
            <a:pPr marL="285750" lvl="0" indent="-285750">
              <a:buFont typeface="Arial" panose="020B0604020202020204" pitchFamily="34" charset="0"/>
              <a:buChar char="•"/>
              <a:defRPr/>
            </a:pPr>
            <a:r>
              <a:rPr lang="en-US" sz="1200" dirty="0">
                <a:solidFill>
                  <a:srgbClr val="000000"/>
                </a:solidFill>
              </a:rPr>
              <a:t>Enable </a:t>
            </a:r>
            <a:r>
              <a:rPr lang="en-US" sz="1200" b="1" dirty="0">
                <a:solidFill>
                  <a:srgbClr val="000000"/>
                </a:solidFill>
              </a:rPr>
              <a:t>data publish mechanism f</a:t>
            </a:r>
            <a:r>
              <a:rPr lang="en-US" sz="1200" dirty="0">
                <a:solidFill>
                  <a:srgbClr val="000000"/>
                </a:solidFill>
              </a:rPr>
              <a:t>rom new data platform to </a:t>
            </a:r>
            <a:r>
              <a:rPr lang="en-US" sz="1200" b="1" dirty="0">
                <a:solidFill>
                  <a:srgbClr val="000000"/>
                </a:solidFill>
              </a:rPr>
              <a:t>downstream systems </a:t>
            </a:r>
          </a:p>
        </p:txBody>
      </p:sp>
      <p:sp>
        <p:nvSpPr>
          <p:cNvPr id="43" name="Pentagon 42"/>
          <p:cNvSpPr/>
          <p:nvPr/>
        </p:nvSpPr>
        <p:spPr>
          <a:xfrm>
            <a:off x="331565" y="2123329"/>
            <a:ext cx="1850198" cy="493255"/>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IQVIA File </a:t>
            </a:r>
            <a:r>
              <a:rPr kumimoji="0" lang="en-US" sz="1200" b="1" i="0" u="none" strike="noStrike" kern="1200" cap="none" spc="0" normalizeH="0" baseline="0" noProof="0" dirty="0" smtClean="0">
                <a:ln>
                  <a:noFill/>
                </a:ln>
                <a:solidFill>
                  <a:srgbClr val="FFFFFF"/>
                </a:solidFill>
                <a:effectLst/>
                <a:uLnTx/>
                <a:uFillTx/>
                <a:latin typeface="Arial" panose="020B0604020202020204"/>
                <a:ea typeface="+mn-ea"/>
                <a:cs typeface="+mn-cs"/>
              </a:rPr>
              <a:t>to ODS Load</a:t>
            </a:r>
            <a:endPar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Rounded Rectangle 43"/>
          <p:cNvSpPr/>
          <p:nvPr/>
        </p:nvSpPr>
        <p:spPr>
          <a:xfrm>
            <a:off x="2407439" y="2181589"/>
            <a:ext cx="1593317"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Weekly RX Files</a:t>
            </a:r>
          </a:p>
        </p:txBody>
      </p:sp>
      <p:sp>
        <p:nvSpPr>
          <p:cNvPr id="45" name="Rounded Rectangle 44"/>
          <p:cNvSpPr/>
          <p:nvPr/>
        </p:nvSpPr>
        <p:spPr>
          <a:xfrm>
            <a:off x="4075163" y="2181589"/>
            <a:ext cx="1593317"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RX Full </a:t>
            </a:r>
            <a:r>
              <a:rPr kumimoji="0" lang="en-US" sz="1100" b="0" i="0" u="none" strike="noStrike" kern="1200" cap="none" spc="0" normalizeH="0" baseline="0" noProof="0" dirty="0" smtClean="0">
                <a:ln>
                  <a:noFill/>
                </a:ln>
                <a:solidFill>
                  <a:schemeClr val="tx2"/>
                </a:solidFill>
                <a:effectLst/>
                <a:uLnTx/>
                <a:uFillTx/>
                <a:latin typeface="Arial" panose="020B0604020202020204"/>
                <a:ea typeface="+mn-ea"/>
                <a:cs typeface="+mn-cs"/>
              </a:rPr>
              <a:t>Refresh </a:t>
            </a: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Files</a:t>
            </a:r>
          </a:p>
        </p:txBody>
      </p:sp>
      <p:sp>
        <p:nvSpPr>
          <p:cNvPr id="46" name="Rounded Rectangle 45"/>
          <p:cNvSpPr/>
          <p:nvPr/>
        </p:nvSpPr>
        <p:spPr>
          <a:xfrm>
            <a:off x="5742887" y="2181589"/>
            <a:ext cx="1593317"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Demographic Files</a:t>
            </a:r>
          </a:p>
        </p:txBody>
      </p:sp>
      <p:sp>
        <p:nvSpPr>
          <p:cNvPr id="47" name="Rounded Rectangle 46"/>
          <p:cNvSpPr/>
          <p:nvPr/>
        </p:nvSpPr>
        <p:spPr>
          <a:xfrm>
            <a:off x="7410611" y="2181589"/>
            <a:ext cx="1238632"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Product Files</a:t>
            </a:r>
          </a:p>
        </p:txBody>
      </p:sp>
      <p:sp>
        <p:nvSpPr>
          <p:cNvPr id="48" name="Rounded Rectangle 47"/>
          <p:cNvSpPr/>
          <p:nvPr/>
        </p:nvSpPr>
        <p:spPr>
          <a:xfrm>
            <a:off x="8723650" y="2181589"/>
            <a:ext cx="1593317"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Other Support Files</a:t>
            </a:r>
          </a:p>
        </p:txBody>
      </p:sp>
      <p:sp>
        <p:nvSpPr>
          <p:cNvPr id="49" name="Rounded Rectangle 48"/>
          <p:cNvSpPr/>
          <p:nvPr/>
        </p:nvSpPr>
        <p:spPr>
          <a:xfrm>
            <a:off x="10391372" y="2181589"/>
            <a:ext cx="1593317" cy="493255"/>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rial" panose="020B0604020202020204"/>
                <a:ea typeface="+mn-ea"/>
                <a:cs typeface="+mn-cs"/>
              </a:rPr>
              <a:t>IMS Profile Buffer</a:t>
            </a:r>
          </a:p>
        </p:txBody>
      </p:sp>
      <p:sp>
        <p:nvSpPr>
          <p:cNvPr id="7" name="Rectangle 6"/>
          <p:cNvSpPr/>
          <p:nvPr/>
        </p:nvSpPr>
        <p:spPr>
          <a:xfrm>
            <a:off x="8249798" y="348136"/>
            <a:ext cx="3095394" cy="430887"/>
          </a:xfrm>
          <a:prstGeom prst="rect">
            <a:avLst/>
          </a:prstGeom>
        </p:spPr>
        <p:txBody>
          <a:bodyPr wrap="square">
            <a:spAutoFit/>
          </a:bodyPr>
          <a:lstStyle/>
          <a:p>
            <a:r>
              <a:rPr lang="en-US" sz="1050" dirty="0"/>
              <a:t>Making sure Allergan incoming data confirms to AbbVie processes</a:t>
            </a:r>
          </a:p>
        </p:txBody>
      </p:sp>
      <p:sp>
        <p:nvSpPr>
          <p:cNvPr id="51" name="5-Point Star 50"/>
          <p:cNvSpPr/>
          <p:nvPr/>
        </p:nvSpPr>
        <p:spPr>
          <a:xfrm>
            <a:off x="1696071" y="2906578"/>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1720359" y="3535834"/>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7767827" y="6462994"/>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733935" y="0"/>
            <a:ext cx="2458065" cy="3687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Pramod</a:t>
            </a:r>
            <a:endParaRPr lang="en-US" dirty="0"/>
          </a:p>
        </p:txBody>
      </p:sp>
    </p:spTree>
    <p:extLst>
      <p:ext uri="{BB962C8B-B14F-4D97-AF65-F5344CB8AC3E}">
        <p14:creationId xmlns:p14="http://schemas.microsoft.com/office/powerpoint/2010/main" val="137595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7421" y="1041513"/>
            <a:ext cx="11308521" cy="494895"/>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Title 10"/>
          <p:cNvSpPr>
            <a:spLocks noGrp="1"/>
          </p:cNvSpPr>
          <p:nvPr>
            <p:ph type="title"/>
          </p:nvPr>
        </p:nvSpPr>
        <p:spPr/>
        <p:txBody>
          <a:bodyPr/>
          <a:lstStyle/>
          <a:p>
            <a:r>
              <a:rPr lang="en-US" dirty="0"/>
              <a:t>Before you begin your migration journey </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8</a:t>
            </a:fld>
            <a:endParaRPr lang="en-US" dirty="0"/>
          </a:p>
        </p:txBody>
      </p:sp>
      <p:sp>
        <p:nvSpPr>
          <p:cNvPr id="6" name="Rounded Rectangle 5"/>
          <p:cNvSpPr/>
          <p:nvPr/>
        </p:nvSpPr>
        <p:spPr>
          <a:xfrm>
            <a:off x="316482" y="816265"/>
            <a:ext cx="2950164" cy="3137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09585">
              <a:defRPr/>
            </a:pPr>
            <a:r>
              <a:rPr lang="en-US" b="1" dirty="0">
                <a:solidFill>
                  <a:srgbClr val="FFFFFF"/>
                </a:solidFill>
                <a:cs typeface="Calibri" panose="020F0502020204030204" pitchFamily="34" charset="0"/>
              </a:rPr>
              <a:t>Process Pre-requisites </a:t>
            </a:r>
          </a:p>
        </p:txBody>
      </p:sp>
      <p:sp>
        <p:nvSpPr>
          <p:cNvPr id="8" name="Rectangle 7"/>
          <p:cNvSpPr/>
          <p:nvPr/>
        </p:nvSpPr>
        <p:spPr>
          <a:xfrm>
            <a:off x="0" y="1163187"/>
            <a:ext cx="8401050" cy="338554"/>
          </a:xfrm>
          <a:prstGeom prst="rect">
            <a:avLst/>
          </a:prstGeom>
        </p:spPr>
        <p:txBody>
          <a:bodyPr wrap="square">
            <a:spAutoFit/>
          </a:bodyPr>
          <a:lstStyle/>
          <a:p>
            <a:pPr lvl="1">
              <a:defRPr/>
            </a:pPr>
            <a:r>
              <a:rPr lang="en-US" sz="1600" dirty="0">
                <a:solidFill>
                  <a:srgbClr val="000000"/>
                </a:solidFill>
              </a:rPr>
              <a:t>CMDB set up , </a:t>
            </a:r>
            <a:r>
              <a:rPr lang="en-US" sz="1600" dirty="0" smtClean="0">
                <a:solidFill>
                  <a:srgbClr val="000000"/>
                </a:solidFill>
              </a:rPr>
              <a:t>SNOW configuration,  </a:t>
            </a:r>
            <a:r>
              <a:rPr lang="en-US" sz="1600" dirty="0">
                <a:solidFill>
                  <a:srgbClr val="000000"/>
                </a:solidFill>
              </a:rPr>
              <a:t>Defining Operating Target , Support Coverage</a:t>
            </a:r>
          </a:p>
        </p:txBody>
      </p:sp>
      <p:sp>
        <p:nvSpPr>
          <p:cNvPr id="13" name="Rectangle 12"/>
          <p:cNvSpPr/>
          <p:nvPr/>
        </p:nvSpPr>
        <p:spPr>
          <a:xfrm>
            <a:off x="288393" y="1847056"/>
            <a:ext cx="11352063" cy="458609"/>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ounded Rectangle 13"/>
          <p:cNvSpPr/>
          <p:nvPr/>
        </p:nvSpPr>
        <p:spPr>
          <a:xfrm>
            <a:off x="316482" y="1621809"/>
            <a:ext cx="2950164" cy="30648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09585">
              <a:defRPr/>
            </a:pPr>
            <a:r>
              <a:rPr lang="en-US" b="1" dirty="0">
                <a:solidFill>
                  <a:srgbClr val="FFFFFF"/>
                </a:solidFill>
                <a:cs typeface="Calibri" panose="020F0502020204030204" pitchFamily="34" charset="0"/>
              </a:rPr>
              <a:t>Support Team </a:t>
            </a:r>
          </a:p>
        </p:txBody>
      </p:sp>
      <p:sp>
        <p:nvSpPr>
          <p:cNvPr id="15" name="Rectangle 14"/>
          <p:cNvSpPr/>
          <p:nvPr/>
        </p:nvSpPr>
        <p:spPr>
          <a:xfrm>
            <a:off x="58056" y="1939703"/>
            <a:ext cx="10871200" cy="338554"/>
          </a:xfrm>
          <a:prstGeom prst="rect">
            <a:avLst/>
          </a:prstGeom>
        </p:spPr>
        <p:txBody>
          <a:bodyPr wrap="square">
            <a:spAutoFit/>
          </a:bodyPr>
          <a:lstStyle/>
          <a:p>
            <a:pPr lvl="1">
              <a:defRPr/>
            </a:pPr>
            <a:r>
              <a:rPr lang="en-US" sz="1600" dirty="0" smtClean="0">
                <a:solidFill>
                  <a:srgbClr val="000000"/>
                </a:solidFill>
              </a:rPr>
              <a:t>Acquire Right </a:t>
            </a:r>
            <a:r>
              <a:rPr lang="en-US" sz="1600" dirty="0">
                <a:solidFill>
                  <a:srgbClr val="000000"/>
                </a:solidFill>
              </a:rPr>
              <a:t>S</a:t>
            </a:r>
            <a:r>
              <a:rPr lang="en-US" sz="1600" dirty="0" smtClean="0">
                <a:solidFill>
                  <a:srgbClr val="000000"/>
                </a:solidFill>
              </a:rPr>
              <a:t>killed </a:t>
            </a:r>
            <a:r>
              <a:rPr lang="en-US" sz="1600" dirty="0">
                <a:solidFill>
                  <a:srgbClr val="000000"/>
                </a:solidFill>
              </a:rPr>
              <a:t>R</a:t>
            </a:r>
            <a:r>
              <a:rPr lang="en-US" sz="1600" dirty="0" smtClean="0">
                <a:solidFill>
                  <a:srgbClr val="000000"/>
                </a:solidFill>
              </a:rPr>
              <a:t>esource</a:t>
            </a:r>
            <a:r>
              <a:rPr lang="en-US" sz="1600" dirty="0">
                <a:solidFill>
                  <a:srgbClr val="000000"/>
                </a:solidFill>
              </a:rPr>
              <a:t>, </a:t>
            </a:r>
            <a:r>
              <a:rPr lang="en-US" sz="1600" dirty="0" smtClean="0">
                <a:solidFill>
                  <a:srgbClr val="000000"/>
                </a:solidFill>
              </a:rPr>
              <a:t>Access </a:t>
            </a:r>
            <a:r>
              <a:rPr lang="en-US" sz="1600" dirty="0">
                <a:solidFill>
                  <a:srgbClr val="000000"/>
                </a:solidFill>
              </a:rPr>
              <a:t>to </a:t>
            </a:r>
            <a:r>
              <a:rPr lang="en-US" sz="1600" dirty="0" smtClean="0">
                <a:solidFill>
                  <a:srgbClr val="000000"/>
                </a:solidFill>
              </a:rPr>
              <a:t>Environments</a:t>
            </a:r>
            <a:r>
              <a:rPr lang="en-US" sz="1600" dirty="0">
                <a:solidFill>
                  <a:srgbClr val="000000"/>
                </a:solidFill>
              </a:rPr>
              <a:t>, Application handbook, </a:t>
            </a:r>
            <a:r>
              <a:rPr lang="en-US" sz="1600" dirty="0" smtClean="0">
                <a:solidFill>
                  <a:srgbClr val="000000"/>
                </a:solidFill>
              </a:rPr>
              <a:t>Transition </a:t>
            </a:r>
            <a:r>
              <a:rPr lang="en-US" sz="1600" dirty="0">
                <a:solidFill>
                  <a:srgbClr val="000000"/>
                </a:solidFill>
              </a:rPr>
              <a:t>P</a:t>
            </a:r>
            <a:r>
              <a:rPr lang="en-US" sz="1600" dirty="0" smtClean="0">
                <a:solidFill>
                  <a:srgbClr val="000000"/>
                </a:solidFill>
              </a:rPr>
              <a:t>lan </a:t>
            </a:r>
            <a:endParaRPr lang="en-US" sz="1600" dirty="0">
              <a:solidFill>
                <a:srgbClr val="00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491949554"/>
              </p:ext>
            </p:extLst>
          </p:nvPr>
        </p:nvGraphicFramePr>
        <p:xfrm>
          <a:off x="386303" y="2761641"/>
          <a:ext cx="11253918" cy="3140038"/>
        </p:xfrm>
        <a:graphic>
          <a:graphicData uri="http://schemas.openxmlformats.org/drawingml/2006/table">
            <a:tbl>
              <a:tblPr firstRow="1" firstCol="1" bandRow="1">
                <a:tableStyleId>{C083E6E3-FA7D-4D7B-A595-EF9225AFEA82}</a:tableStyleId>
              </a:tblPr>
              <a:tblGrid>
                <a:gridCol w="2532667">
                  <a:extLst>
                    <a:ext uri="{9D8B030D-6E8A-4147-A177-3AD203B41FA5}">
                      <a16:colId xmlns:a16="http://schemas.microsoft.com/office/drawing/2014/main" val="381343614"/>
                    </a:ext>
                  </a:extLst>
                </a:gridCol>
                <a:gridCol w="4748761">
                  <a:extLst>
                    <a:ext uri="{9D8B030D-6E8A-4147-A177-3AD203B41FA5}">
                      <a16:colId xmlns:a16="http://schemas.microsoft.com/office/drawing/2014/main" val="3255671058"/>
                    </a:ext>
                  </a:extLst>
                </a:gridCol>
                <a:gridCol w="3972490">
                  <a:extLst>
                    <a:ext uri="{9D8B030D-6E8A-4147-A177-3AD203B41FA5}">
                      <a16:colId xmlns:a16="http://schemas.microsoft.com/office/drawing/2014/main" val="451239382"/>
                    </a:ext>
                  </a:extLst>
                </a:gridCol>
              </a:tblGrid>
              <a:tr h="370168">
                <a:tc>
                  <a:txBody>
                    <a:bodyPr/>
                    <a:lstStyle/>
                    <a:p>
                      <a:pPr algn="ctr"/>
                      <a:r>
                        <a:rPr lang="en-US" sz="1600" dirty="0" smtClean="0">
                          <a:solidFill>
                            <a:schemeClr val="tx2"/>
                          </a:solidFill>
                        </a:rPr>
                        <a:t>Activity</a:t>
                      </a:r>
                      <a:endParaRPr lang="en-US" sz="1400" b="1" dirty="0">
                        <a:solidFill>
                          <a:schemeClr val="tx2"/>
                        </a:solidFill>
                        <a:latin typeface="Calibri" panose="020F0502020204030204" pitchFamily="34" charset="0"/>
                        <a:cs typeface="Calibri" panose="020F0502020204030204" pitchFamily="34" charset="0"/>
                      </a:endParaRPr>
                    </a:p>
                  </a:txBody>
                  <a:tcPr marL="45720" marR="45720" anchor="ctr"/>
                </a:tc>
                <a:tc>
                  <a:txBody>
                    <a:bodyPr/>
                    <a:lstStyle/>
                    <a:p>
                      <a:pPr algn="ctr"/>
                      <a:r>
                        <a:rPr lang="en-US" sz="1600" dirty="0" smtClean="0">
                          <a:solidFill>
                            <a:schemeClr val="tx2"/>
                          </a:solidFill>
                        </a:rPr>
                        <a:t>Redshift</a:t>
                      </a:r>
                      <a:endParaRPr lang="en-US" sz="2000" b="0" dirty="0">
                        <a:solidFill>
                          <a:schemeClr val="tx2"/>
                        </a:solidFill>
                        <a:latin typeface="Calibri" panose="020F0502020204030204" pitchFamily="34" charset="0"/>
                        <a:cs typeface="Calibri" panose="020F0502020204030204" pitchFamily="34" charset="0"/>
                      </a:endParaRPr>
                    </a:p>
                  </a:txBody>
                  <a:tcPr marL="45720" marR="45720" anchor="ctr"/>
                </a:tc>
                <a:tc>
                  <a:txBody>
                    <a:bodyPr/>
                    <a:lstStyle/>
                    <a:p>
                      <a:pPr algn="ctr"/>
                      <a:r>
                        <a:rPr lang="en-US" sz="1600" dirty="0">
                          <a:solidFill>
                            <a:schemeClr val="tx2"/>
                          </a:solidFill>
                        </a:rPr>
                        <a:t>Snowflake</a:t>
                      </a:r>
                      <a:endParaRPr lang="en-US" sz="1600" b="0" dirty="0">
                        <a:solidFill>
                          <a:schemeClr val="tx2"/>
                        </a:solidFill>
                        <a:latin typeface="Calibri" panose="020F0502020204030204" pitchFamily="34" charset="0"/>
                        <a:cs typeface="Calibri" panose="020F0502020204030204" pitchFamily="34" charset="0"/>
                      </a:endParaRPr>
                    </a:p>
                  </a:txBody>
                  <a:tcPr marL="45720" marR="45720" anchor="ctr"/>
                </a:tc>
                <a:extLst>
                  <a:ext uri="{0D108BD9-81ED-4DB2-BD59-A6C34878D82A}">
                    <a16:rowId xmlns:a16="http://schemas.microsoft.com/office/drawing/2014/main" val="3385845956"/>
                  </a:ext>
                </a:extLst>
              </a:tr>
              <a:tr h="709083">
                <a:tc>
                  <a:txBody>
                    <a:bodyPr/>
                    <a:lstStyle/>
                    <a:p>
                      <a:pPr algn="ctr" fontAlgn="b"/>
                      <a:r>
                        <a:rPr lang="en-US" sz="1100" u="none" strike="noStrike" dirty="0" smtClean="0">
                          <a:solidFill>
                            <a:schemeClr val="tx2"/>
                          </a:solidFill>
                          <a:effectLst/>
                        </a:rPr>
                        <a:t>Environment Setup </a:t>
                      </a:r>
                    </a:p>
                  </a:txBody>
                  <a:tcPr marL="45720" marR="45720" anchor="ctr"/>
                </a:tc>
                <a:tc>
                  <a:txBody>
                    <a:bodyPr/>
                    <a:lstStyle/>
                    <a:p>
                      <a:pPr algn="l" fontAlgn="b"/>
                      <a:r>
                        <a:rPr lang="pt-BR" sz="1100" u="none" strike="noStrike" dirty="0" smtClean="0">
                          <a:solidFill>
                            <a:schemeClr val="tx2"/>
                          </a:solidFill>
                          <a:effectLst/>
                        </a:rPr>
                        <a:t>Cluster Setup (Node decision)</a:t>
                      </a:r>
                    </a:p>
                    <a:p>
                      <a:pPr algn="l" fontAlgn="b"/>
                      <a:r>
                        <a:rPr lang="pt-BR" sz="1100" u="none" strike="noStrike" dirty="0" smtClean="0">
                          <a:solidFill>
                            <a:schemeClr val="tx2"/>
                          </a:solidFill>
                          <a:effectLst/>
                        </a:rPr>
                        <a:t>S3 Configuration etc </a:t>
                      </a:r>
                    </a:p>
                  </a:txBody>
                  <a:tcPr marL="45720" marR="45720" anchor="ctr"/>
                </a:tc>
                <a:tc>
                  <a:txBody>
                    <a:bodyPr/>
                    <a:lstStyle/>
                    <a:p>
                      <a:pPr algn="l" fontAlgn="b"/>
                      <a:r>
                        <a:rPr lang="en-US" sz="1100" b="0" i="0" u="none" strike="noStrike" dirty="0" smtClean="0">
                          <a:solidFill>
                            <a:schemeClr val="tx2"/>
                          </a:solidFill>
                          <a:effectLst/>
                          <a:latin typeface="+mn-lt"/>
                          <a:cs typeface="Calibri" panose="020F0502020204030204" pitchFamily="34" charset="0"/>
                        </a:rPr>
                        <a:t>Compute –US, Storage US, Configure Snow SQL, Connecting through </a:t>
                      </a:r>
                      <a:r>
                        <a:rPr lang="en-US" sz="1100" b="0" i="0" u="none" strike="noStrike" dirty="0" err="1" smtClean="0">
                          <a:solidFill>
                            <a:schemeClr val="tx2"/>
                          </a:solidFill>
                          <a:effectLst/>
                          <a:latin typeface="+mn-lt"/>
                          <a:cs typeface="Calibri" panose="020F0502020204030204" pitchFamily="34" charset="0"/>
                        </a:rPr>
                        <a:t>SnowSQL</a:t>
                      </a:r>
                      <a:r>
                        <a:rPr lang="en-US" sz="1100" b="0" i="0" u="none" strike="noStrike" dirty="0" smtClean="0">
                          <a:solidFill>
                            <a:schemeClr val="tx2"/>
                          </a:solidFill>
                          <a:effectLst/>
                          <a:latin typeface="+mn-lt"/>
                          <a:cs typeface="Calibri" panose="020F0502020204030204" pitchFamily="34" charset="0"/>
                        </a:rPr>
                        <a:t>, Browser Based(UI Interface)</a:t>
                      </a:r>
                    </a:p>
                  </a:txBody>
                  <a:tcPr marL="45720" marR="45720"/>
                </a:tc>
                <a:extLst>
                  <a:ext uri="{0D108BD9-81ED-4DB2-BD59-A6C34878D82A}">
                    <a16:rowId xmlns:a16="http://schemas.microsoft.com/office/drawing/2014/main" val="1205538155"/>
                  </a:ext>
                </a:extLst>
              </a:tr>
              <a:tr h="536787">
                <a:tc>
                  <a:txBody>
                    <a:bodyPr/>
                    <a:lstStyle/>
                    <a:p>
                      <a:pPr marL="0" algn="ctr" defTabSz="1219140" rtl="0" eaLnBrk="1" fontAlgn="b" latinLnBrk="0" hangingPunct="1"/>
                      <a:r>
                        <a:rPr lang="en-US" sz="1100" u="none" strike="noStrike" kern="1200" dirty="0" smtClean="0">
                          <a:solidFill>
                            <a:schemeClr val="tx2"/>
                          </a:solidFill>
                          <a:effectLst/>
                        </a:rPr>
                        <a:t>MKS Setup /Browser requirements</a:t>
                      </a:r>
                    </a:p>
                  </a:txBody>
                  <a:tcPr marL="45720" marR="45720" anchor="ctr"/>
                </a:tc>
                <a:tc>
                  <a:txBody>
                    <a:bodyPr/>
                    <a:lstStyle/>
                    <a:p>
                      <a:pPr algn="l" fontAlgn="b"/>
                      <a:endParaRPr lang="en-US" sz="1100" b="0" i="0" u="none" strike="noStrike" dirty="0">
                        <a:solidFill>
                          <a:schemeClr val="tx2"/>
                        </a:solidFill>
                        <a:effectLst/>
                        <a:latin typeface="+mn-lt"/>
                        <a:cs typeface="Calibri" panose="020F0502020204030204" pitchFamily="34" charset="0"/>
                      </a:endParaRPr>
                    </a:p>
                  </a:txBody>
                  <a:tcPr marL="45720" marR="45720" anchor="ctr"/>
                </a:tc>
                <a:tc>
                  <a:txBody>
                    <a:bodyPr/>
                    <a:lstStyle/>
                    <a:p>
                      <a:pPr algn="l" fontAlgn="b"/>
                      <a:r>
                        <a:rPr lang="en-US" sz="1100" u="none" strike="noStrike" dirty="0">
                          <a:solidFill>
                            <a:schemeClr val="tx2"/>
                          </a:solidFill>
                          <a:effectLst/>
                        </a:rPr>
                        <a:t>Provisioning is lightning fast since compute and storage is decoupled</a:t>
                      </a:r>
                      <a:endParaRPr lang="en-US" sz="1100" b="0" i="0" u="none" strike="noStrike" dirty="0">
                        <a:solidFill>
                          <a:schemeClr val="tx2"/>
                        </a:solidFill>
                        <a:effectLst/>
                        <a:latin typeface="+mn-lt"/>
                        <a:cs typeface="Calibri" panose="020F0502020204030204" pitchFamily="34" charset="0"/>
                      </a:endParaRPr>
                    </a:p>
                  </a:txBody>
                  <a:tcPr marL="45720" marR="45720"/>
                </a:tc>
                <a:extLst>
                  <a:ext uri="{0D108BD9-81ED-4DB2-BD59-A6C34878D82A}">
                    <a16:rowId xmlns:a16="http://schemas.microsoft.com/office/drawing/2014/main" val="1463838167"/>
                  </a:ext>
                </a:extLst>
              </a:tr>
              <a:tr h="536787">
                <a:tc>
                  <a:txBody>
                    <a:bodyPr/>
                    <a:lstStyle/>
                    <a:p>
                      <a:pPr marL="0" algn="ctr" defTabSz="1219140" rtl="0" eaLnBrk="1" fontAlgn="b" latinLnBrk="0" hangingPunct="1"/>
                      <a:r>
                        <a:rPr lang="en-US" sz="1100" u="none" strike="noStrike" kern="1200" dirty="0" smtClean="0">
                          <a:solidFill>
                            <a:schemeClr val="tx2"/>
                          </a:solidFill>
                          <a:effectLst/>
                        </a:rPr>
                        <a:t>Generic configuration/Scheduling</a:t>
                      </a:r>
                    </a:p>
                  </a:txBody>
                  <a:tcPr marL="45720" marR="45720" anchor="ctr"/>
                </a:tc>
                <a:tc>
                  <a:txBody>
                    <a:bodyPr/>
                    <a:lstStyle/>
                    <a:p>
                      <a:pPr algn="l" fontAlgn="b"/>
                      <a:r>
                        <a:rPr lang="en-US" sz="1100" b="0" i="0" u="none" strike="noStrike" dirty="0" smtClean="0">
                          <a:solidFill>
                            <a:schemeClr val="tx2"/>
                          </a:solidFill>
                          <a:effectLst/>
                          <a:latin typeface="+mn-lt"/>
                          <a:cs typeface="Calibri" panose="020F0502020204030204" pitchFamily="34" charset="0"/>
                        </a:rPr>
                        <a:t>AWS SCT</a:t>
                      </a:r>
                      <a:r>
                        <a:rPr lang="en-US" sz="1100" b="0" i="0" u="none" strike="noStrike" baseline="0" dirty="0" smtClean="0">
                          <a:solidFill>
                            <a:schemeClr val="tx2"/>
                          </a:solidFill>
                          <a:effectLst/>
                          <a:latin typeface="+mn-lt"/>
                          <a:cs typeface="Calibri" panose="020F0502020204030204" pitchFamily="34" charset="0"/>
                        </a:rPr>
                        <a:t> </a:t>
                      </a:r>
                      <a:r>
                        <a:rPr lang="en-US" sz="1100" b="0" i="0" u="none" strike="noStrike" dirty="0" smtClean="0">
                          <a:solidFill>
                            <a:schemeClr val="tx2"/>
                          </a:solidFill>
                          <a:effectLst/>
                          <a:latin typeface="+mn-lt"/>
                          <a:cs typeface="Calibri" panose="020F0502020204030204" pitchFamily="34" charset="0"/>
                        </a:rPr>
                        <a:t>,</a:t>
                      </a:r>
                      <a:r>
                        <a:rPr lang="en-US" sz="1100" b="0" i="0" u="none" strike="noStrike" dirty="0" err="1" smtClean="0">
                          <a:solidFill>
                            <a:schemeClr val="tx2"/>
                          </a:solidFill>
                          <a:effectLst/>
                          <a:latin typeface="+mn-lt"/>
                          <a:cs typeface="Calibri" panose="020F0502020204030204" pitchFamily="34" charset="0"/>
                        </a:rPr>
                        <a:t>PowerCenter</a:t>
                      </a:r>
                      <a:r>
                        <a:rPr lang="en-US" sz="1100" b="0" i="0" u="none" strike="noStrike" dirty="0" smtClean="0">
                          <a:solidFill>
                            <a:schemeClr val="tx2"/>
                          </a:solidFill>
                          <a:effectLst/>
                          <a:latin typeface="+mn-lt"/>
                          <a:cs typeface="Calibri" panose="020F0502020204030204" pitchFamily="34" charset="0"/>
                        </a:rPr>
                        <a:t> exchange, Migrant Agent,</a:t>
                      </a:r>
                      <a:r>
                        <a:rPr lang="en-US" sz="1100" b="0" i="0" u="none" strike="noStrike" baseline="0" dirty="0" smtClean="0">
                          <a:solidFill>
                            <a:schemeClr val="tx2"/>
                          </a:solidFill>
                          <a:effectLst/>
                          <a:latin typeface="+mn-lt"/>
                          <a:cs typeface="Calibri" panose="020F0502020204030204" pitchFamily="34" charset="0"/>
                        </a:rPr>
                        <a:t> DMS</a:t>
                      </a:r>
                      <a:endParaRPr lang="en-US" sz="1100" b="0" i="0" u="none" strike="noStrike" dirty="0" smtClean="0">
                        <a:solidFill>
                          <a:schemeClr val="tx2"/>
                        </a:solidFill>
                        <a:effectLst/>
                        <a:latin typeface="+mn-lt"/>
                        <a:cs typeface="Calibri" panose="020F0502020204030204" pitchFamily="34" charset="0"/>
                      </a:endParaRPr>
                    </a:p>
                    <a:p>
                      <a:pPr algn="l" fontAlgn="b"/>
                      <a:endParaRPr lang="en-US" sz="1100" b="0" i="0" u="none" strike="noStrike" dirty="0">
                        <a:solidFill>
                          <a:schemeClr val="tx2"/>
                        </a:solidFill>
                        <a:effectLst/>
                        <a:latin typeface="+mn-lt"/>
                        <a:cs typeface="Calibri" panose="020F0502020204030204" pitchFamily="34" charset="0"/>
                      </a:endParaRPr>
                    </a:p>
                  </a:txBody>
                  <a:tcPr marL="45720" marR="45720" anchor="ctr"/>
                </a:tc>
                <a:tc>
                  <a:txBody>
                    <a:bodyPr/>
                    <a:lstStyle/>
                    <a:p>
                      <a:pPr algn="l" fontAlgn="b"/>
                      <a:r>
                        <a:rPr lang="en-US" sz="1100" b="0" i="0" u="none" strike="noStrike" dirty="0" err="1" smtClean="0">
                          <a:solidFill>
                            <a:schemeClr val="tx2"/>
                          </a:solidFill>
                          <a:effectLst/>
                          <a:latin typeface="+mn-lt"/>
                          <a:cs typeface="Calibri" panose="020F0502020204030204" pitchFamily="34" charset="0"/>
                        </a:rPr>
                        <a:t>Snowcd</a:t>
                      </a:r>
                      <a:endParaRPr lang="en-US" sz="1100" b="0" i="0" u="none" strike="noStrike" dirty="0" smtClean="0">
                        <a:solidFill>
                          <a:schemeClr val="tx2"/>
                        </a:solidFill>
                        <a:effectLst/>
                        <a:latin typeface="+mn-lt"/>
                        <a:cs typeface="Calibri" panose="020F0502020204030204" pitchFamily="34" charset="0"/>
                      </a:endParaRPr>
                    </a:p>
                    <a:p>
                      <a:pPr algn="l" fontAlgn="b"/>
                      <a:r>
                        <a:rPr lang="en-US" sz="1100" b="0" i="0" u="none" strike="noStrike" dirty="0" smtClean="0">
                          <a:solidFill>
                            <a:schemeClr val="tx2"/>
                          </a:solidFill>
                          <a:effectLst/>
                          <a:latin typeface="+mn-lt"/>
                          <a:cs typeface="Calibri" panose="020F0502020204030204" pitchFamily="34" charset="0"/>
                        </a:rPr>
                        <a:t>Host Name Whitelisting</a:t>
                      </a:r>
                    </a:p>
                    <a:p>
                      <a:pPr algn="l" fontAlgn="b"/>
                      <a:r>
                        <a:rPr lang="en-US" sz="1100" b="0" i="0" u="none" strike="noStrike" dirty="0" smtClean="0">
                          <a:solidFill>
                            <a:schemeClr val="tx2"/>
                          </a:solidFill>
                          <a:effectLst/>
                          <a:latin typeface="+mn-lt"/>
                          <a:cs typeface="Calibri" panose="020F0502020204030204" pitchFamily="34" charset="0"/>
                        </a:rPr>
                        <a:t>Limits on Query Text Size</a:t>
                      </a:r>
                    </a:p>
                    <a:p>
                      <a:pPr algn="l" fontAlgn="b"/>
                      <a:r>
                        <a:rPr lang="en-US" sz="1100" b="0" i="0" u="none" strike="noStrike" dirty="0" smtClean="0">
                          <a:solidFill>
                            <a:schemeClr val="tx2"/>
                          </a:solidFill>
                          <a:effectLst/>
                          <a:latin typeface="+mn-lt"/>
                          <a:cs typeface="Calibri" panose="020F0502020204030204" pitchFamily="34" charset="0"/>
                        </a:rPr>
                        <a:t>OCSP Configuration</a:t>
                      </a:r>
                    </a:p>
                    <a:p>
                      <a:pPr algn="l" fontAlgn="b"/>
                      <a:r>
                        <a:rPr lang="en-US" sz="1100" b="0" i="0" u="none" strike="noStrike" dirty="0" smtClean="0">
                          <a:solidFill>
                            <a:schemeClr val="tx2"/>
                          </a:solidFill>
                          <a:effectLst/>
                          <a:latin typeface="+mn-lt"/>
                          <a:cs typeface="Calibri" panose="020F0502020204030204" pitchFamily="34" charset="0"/>
                        </a:rPr>
                        <a:t>Snowflake Client Repository</a:t>
                      </a:r>
                    </a:p>
                  </a:txBody>
                  <a:tcPr marL="45720" marR="45720"/>
                </a:tc>
                <a:extLst>
                  <a:ext uri="{0D108BD9-81ED-4DB2-BD59-A6C34878D82A}">
                    <a16:rowId xmlns:a16="http://schemas.microsoft.com/office/drawing/2014/main" val="1722794323"/>
                  </a:ext>
                </a:extLst>
              </a:tr>
              <a:tr h="536787">
                <a:tc>
                  <a:txBody>
                    <a:bodyPr/>
                    <a:lstStyle/>
                    <a:p>
                      <a:pPr marL="0" algn="ctr" defTabSz="1219140" rtl="0" eaLnBrk="1" fontAlgn="b" latinLnBrk="0" hangingPunct="1"/>
                      <a:r>
                        <a:rPr lang="en-US" sz="1100" u="none" strike="noStrike" kern="1200" dirty="0" smtClean="0">
                          <a:solidFill>
                            <a:schemeClr val="tx2"/>
                          </a:solidFill>
                          <a:effectLst/>
                        </a:rPr>
                        <a:t>Hardware/connectors &amp; Drivers</a:t>
                      </a:r>
                    </a:p>
                  </a:txBody>
                  <a:tcPr marL="45720" marR="45720" anchor="ctr"/>
                </a:tc>
                <a:tc>
                  <a:txBody>
                    <a:bodyPr/>
                    <a:lstStyle/>
                    <a:p>
                      <a:pPr algn="l" fontAlgn="b"/>
                      <a:r>
                        <a:rPr lang="en-US" sz="1100" u="none" strike="noStrike" dirty="0" smtClean="0">
                          <a:solidFill>
                            <a:schemeClr val="tx2"/>
                          </a:solidFill>
                          <a:effectLst/>
                        </a:rPr>
                        <a:t>EC2, EMR etc.</a:t>
                      </a:r>
                      <a:endParaRPr lang="en-US" sz="1100" b="0" i="0" u="none" strike="noStrike" dirty="0">
                        <a:solidFill>
                          <a:schemeClr val="tx2"/>
                        </a:solidFill>
                        <a:effectLst/>
                        <a:latin typeface="+mn-lt"/>
                        <a:cs typeface="Calibri" panose="020F0502020204030204" pitchFamily="34" charset="0"/>
                      </a:endParaRPr>
                    </a:p>
                  </a:txBody>
                  <a:tcPr marL="45720" marR="45720" anchor="ctr"/>
                </a:tc>
                <a:tc>
                  <a:txBody>
                    <a:bodyPr/>
                    <a:lstStyle/>
                    <a:p>
                      <a:pPr algn="l" fontAlgn="b"/>
                      <a:r>
                        <a:rPr lang="en-US" sz="1100" b="0" i="0" u="none" strike="noStrike" dirty="0" smtClean="0">
                          <a:solidFill>
                            <a:schemeClr val="tx2"/>
                          </a:solidFill>
                          <a:effectLst/>
                          <a:latin typeface="+mn-lt"/>
                          <a:cs typeface="Calibri" panose="020F0502020204030204" pitchFamily="34" charset="0"/>
                        </a:rPr>
                        <a:t>Integration with Spark –EMR.</a:t>
                      </a:r>
                    </a:p>
                    <a:p>
                      <a:pPr algn="l" fontAlgn="b"/>
                      <a:r>
                        <a:rPr lang="en-US" sz="1100" b="0" i="0" u="none" strike="noStrike" dirty="0" smtClean="0">
                          <a:solidFill>
                            <a:schemeClr val="tx2"/>
                          </a:solidFill>
                          <a:effectLst/>
                          <a:latin typeface="+mn-lt"/>
                          <a:cs typeface="Calibri" panose="020F0502020204030204" pitchFamily="34" charset="0"/>
                        </a:rPr>
                        <a:t>Connector :Spark, Python, Kafka</a:t>
                      </a:r>
                    </a:p>
                    <a:p>
                      <a:pPr algn="l" fontAlgn="b"/>
                      <a:r>
                        <a:rPr lang="en-US" sz="1100" b="0" i="0" u="none" strike="noStrike" dirty="0" smtClean="0">
                          <a:solidFill>
                            <a:schemeClr val="tx2"/>
                          </a:solidFill>
                          <a:effectLst/>
                          <a:latin typeface="+mn-lt"/>
                          <a:cs typeface="Calibri" panose="020F0502020204030204" pitchFamily="34" charset="0"/>
                        </a:rPr>
                        <a:t>Driver : </a:t>
                      </a:r>
                      <a:r>
                        <a:rPr lang="en-US" sz="1100" b="0" i="0" u="none" strike="noStrike" dirty="0" err="1" smtClean="0">
                          <a:solidFill>
                            <a:schemeClr val="tx2"/>
                          </a:solidFill>
                          <a:effectLst/>
                          <a:latin typeface="+mn-lt"/>
                          <a:cs typeface="Calibri" panose="020F0502020204030204" pitchFamily="34" charset="0"/>
                        </a:rPr>
                        <a:t>Node.js,Go,.Net</a:t>
                      </a:r>
                      <a:r>
                        <a:rPr lang="en-US" sz="1100" b="0" i="0" u="none" strike="noStrike" dirty="0" smtClean="0">
                          <a:solidFill>
                            <a:schemeClr val="tx2"/>
                          </a:solidFill>
                          <a:effectLst/>
                          <a:latin typeface="+mn-lt"/>
                          <a:cs typeface="Calibri" panose="020F0502020204030204" pitchFamily="34" charset="0"/>
                        </a:rPr>
                        <a:t>, </a:t>
                      </a:r>
                      <a:r>
                        <a:rPr lang="en-US" sz="1100" b="0" i="0" u="none" strike="noStrike" dirty="0" err="1" smtClean="0">
                          <a:solidFill>
                            <a:schemeClr val="tx2"/>
                          </a:solidFill>
                          <a:effectLst/>
                          <a:latin typeface="+mn-lt"/>
                          <a:cs typeface="Calibri" panose="020F0502020204030204" pitchFamily="34" charset="0"/>
                        </a:rPr>
                        <a:t>Jdbc</a:t>
                      </a:r>
                      <a:r>
                        <a:rPr lang="en-US" sz="1100" b="0" i="0" u="none" strike="noStrike" dirty="0" smtClean="0">
                          <a:solidFill>
                            <a:schemeClr val="tx2"/>
                          </a:solidFill>
                          <a:effectLst/>
                          <a:latin typeface="+mn-lt"/>
                          <a:cs typeface="Calibri" panose="020F0502020204030204" pitchFamily="34" charset="0"/>
                        </a:rPr>
                        <a:t>, ODBC</a:t>
                      </a:r>
                    </a:p>
                  </a:txBody>
                  <a:tcPr marL="45720" marR="45720"/>
                </a:tc>
                <a:extLst>
                  <a:ext uri="{0D108BD9-81ED-4DB2-BD59-A6C34878D82A}">
                    <a16:rowId xmlns:a16="http://schemas.microsoft.com/office/drawing/2014/main" val="1019918610"/>
                  </a:ext>
                </a:extLst>
              </a:tr>
            </a:tbl>
          </a:graphicData>
        </a:graphic>
      </p:graphicFrame>
      <p:sp>
        <p:nvSpPr>
          <p:cNvPr id="18" name="Rounded Rectangle 17"/>
          <p:cNvSpPr/>
          <p:nvPr/>
        </p:nvSpPr>
        <p:spPr>
          <a:xfrm>
            <a:off x="316482" y="2455210"/>
            <a:ext cx="2950164" cy="3064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609585">
              <a:defRPr/>
            </a:pPr>
            <a:r>
              <a:rPr lang="en-US" b="1" dirty="0">
                <a:solidFill>
                  <a:srgbClr val="FFFFFF"/>
                </a:solidFill>
                <a:cs typeface="Calibri" panose="020F0502020204030204" pitchFamily="34" charset="0"/>
              </a:rPr>
              <a:t>Technology Setup </a:t>
            </a:r>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96878" y="2738988"/>
            <a:ext cx="261997" cy="346238"/>
          </a:xfrm>
          <a:prstGeom prst="rect">
            <a:avLst/>
          </a:prstGeom>
        </p:spPr>
      </p:pic>
      <p:pic>
        <p:nvPicPr>
          <p:cNvPr id="20" name="Picture 19"/>
          <p:cNvPicPr>
            <a:picLocks noChangeAspect="1"/>
          </p:cNvPicPr>
          <p:nvPr/>
        </p:nvPicPr>
        <p:blipFill>
          <a:blip r:embed="rId3"/>
          <a:stretch>
            <a:fillRect/>
          </a:stretch>
        </p:blipFill>
        <p:spPr>
          <a:xfrm>
            <a:off x="8917388" y="2864767"/>
            <a:ext cx="248695" cy="248696"/>
          </a:xfrm>
          <a:prstGeom prst="rect">
            <a:avLst/>
          </a:prstGeom>
        </p:spPr>
      </p:pic>
      <p:sp>
        <p:nvSpPr>
          <p:cNvPr id="16" name="Rectangle 15"/>
          <p:cNvSpPr/>
          <p:nvPr/>
        </p:nvSpPr>
        <p:spPr>
          <a:xfrm>
            <a:off x="7810286" y="6305297"/>
            <a:ext cx="19261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000000"/>
                </a:solidFill>
                <a:effectLst/>
                <a:uLnTx/>
                <a:uFillTx/>
                <a:latin typeface="Arial" panose="020B0604020202020204"/>
                <a:ea typeface="+mn-ea"/>
                <a:cs typeface="+mn-cs"/>
              </a:rPr>
              <a:t>We expect</a:t>
            </a:r>
            <a:r>
              <a:rPr kumimoji="0" lang="en-US" sz="1200" b="0" i="1" u="none" strike="noStrike" kern="1200" cap="none" spc="0" normalizeH="0" noProof="0" dirty="0" smtClean="0">
                <a:ln>
                  <a:noFill/>
                </a:ln>
                <a:solidFill>
                  <a:srgbClr val="000000"/>
                </a:solidFill>
                <a:effectLst/>
                <a:uLnTx/>
                <a:uFillTx/>
                <a:latin typeface="Arial" panose="020B0604020202020204"/>
                <a:ea typeface="+mn-ea"/>
                <a:cs typeface="+mn-cs"/>
              </a:rPr>
              <a:t> AbbVie to own</a:t>
            </a:r>
            <a:endParaRPr kumimoji="0" lang="en-US" sz="1200" b="0" i="1"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 name="5-Point Star 1"/>
          <p:cNvSpPr/>
          <p:nvPr/>
        </p:nvSpPr>
        <p:spPr>
          <a:xfrm>
            <a:off x="2946400" y="2491776"/>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7639962" y="6301979"/>
            <a:ext cx="184727" cy="20822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058400" y="280219"/>
            <a:ext cx="1504336" cy="6784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Rishi</a:t>
            </a:r>
            <a:endParaRPr lang="en-US" dirty="0"/>
          </a:p>
        </p:txBody>
      </p:sp>
    </p:spTree>
    <p:extLst>
      <p:ext uri="{BB962C8B-B14F-4D97-AF65-F5344CB8AC3E}">
        <p14:creationId xmlns:p14="http://schemas.microsoft.com/office/powerpoint/2010/main" val="418989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a:t>
            </a:r>
            <a:r>
              <a:rPr lang="en-US" dirty="0"/>
              <a:t>K</a:t>
            </a:r>
            <a:r>
              <a:rPr lang="en-US" dirty="0" smtClean="0"/>
              <a:t>ey </a:t>
            </a:r>
            <a:r>
              <a:rPr lang="en-US" dirty="0"/>
              <a:t>L</a:t>
            </a:r>
            <a:r>
              <a:rPr lang="en-US" dirty="0" smtClean="0"/>
              <a:t>earnings</a:t>
            </a:r>
            <a:endParaRPr lang="en-US" dirty="0"/>
          </a:p>
        </p:txBody>
      </p:sp>
      <p:sp>
        <p:nvSpPr>
          <p:cNvPr id="5" name="Slide Number Placeholder 4"/>
          <p:cNvSpPr>
            <a:spLocks noGrp="1"/>
          </p:cNvSpPr>
          <p:nvPr>
            <p:ph type="sldNum" sz="quarter" idx="4"/>
          </p:nvPr>
        </p:nvSpPr>
        <p:spPr>
          <a:xfrm>
            <a:off x="513467" y="6253719"/>
            <a:ext cx="304800" cy="1384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DEE2954-54E9-4846-B9AA-9D6731F553AF}" type="slidenum">
              <a:rPr kumimoji="0" lang="en-US" sz="900" b="0" i="0" u="none" strike="noStrike" kern="1200" cap="none" spc="0" normalizeH="0" baseline="0" noProof="0" smtClean="0">
                <a:ln>
                  <a:noFill/>
                </a:ln>
                <a:solidFill>
                  <a:srgbClr val="666666"/>
                </a:solidFill>
                <a:effectLst/>
                <a:uLnTx/>
                <a:uFillTx/>
                <a:latin typeface="+mn-l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666666"/>
              </a:solidFill>
              <a:effectLst/>
              <a:uLnTx/>
              <a:uFillTx/>
              <a:latin typeface="+mn-lt"/>
              <a:ea typeface="+mn-ea"/>
              <a:cs typeface="+mn-cs"/>
            </a:endParaRPr>
          </a:p>
        </p:txBody>
      </p:sp>
      <p:sp>
        <p:nvSpPr>
          <p:cNvPr id="56" name="Rectangle 55"/>
          <p:cNvSpPr/>
          <p:nvPr/>
        </p:nvSpPr>
        <p:spPr>
          <a:xfrm>
            <a:off x="7836282" y="277876"/>
            <a:ext cx="2775014" cy="491795"/>
          </a:xfrm>
          <a:prstGeom prst="rect">
            <a:avLst/>
          </a:prstGeom>
          <a:ln>
            <a:noFill/>
          </a:ln>
        </p:spPr>
        <p:txBody>
          <a:bodyPr wrap="none" lIns="194575" tIns="97279" rIns="194575" bIns="97279">
            <a:spAutoFit/>
          </a:bodyPr>
          <a:lstStyle/>
          <a:p>
            <a:pPr marL="0" marR="0" lvl="0" indent="0" algn="ctr" defTabSz="972810" rtl="0" eaLnBrk="1" fontAlgn="auto" latinLnBrk="0" hangingPunct="1">
              <a:lnSpc>
                <a:spcPct val="100000"/>
              </a:lnSpc>
              <a:spcBef>
                <a:spcPts val="0"/>
              </a:spcBef>
              <a:spcAft>
                <a:spcPts val="0"/>
              </a:spcAft>
              <a:buClrTx/>
              <a:buSzTx/>
              <a:buFontTx/>
              <a:buNone/>
              <a:tabLst/>
              <a:defRPr/>
            </a:pPr>
            <a:r>
              <a:rPr kumimoji="0" lang="en-US" sz="1919" b="1" i="0" u="none" strike="noStrike" kern="0" cap="none" spc="0" normalizeH="0" baseline="0" noProof="0" dirty="0">
                <a:ln>
                  <a:noFill/>
                </a:ln>
                <a:solidFill>
                  <a:srgbClr val="000000"/>
                </a:solidFill>
                <a:effectLst/>
                <a:uLnTx/>
                <a:uFillTx/>
                <a:ea typeface="+mn-ea"/>
                <a:cs typeface="+mn-cs"/>
              </a:rPr>
              <a:t>Mitigation Approach</a:t>
            </a:r>
          </a:p>
        </p:txBody>
      </p:sp>
      <p:sp>
        <p:nvSpPr>
          <p:cNvPr id="58" name="Oval 57"/>
          <p:cNvSpPr/>
          <p:nvPr/>
        </p:nvSpPr>
        <p:spPr bwMode="auto">
          <a:xfrm>
            <a:off x="6654162" y="4386905"/>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7</a:t>
            </a:r>
          </a:p>
        </p:txBody>
      </p:sp>
      <p:sp>
        <p:nvSpPr>
          <p:cNvPr id="59" name="Oval 58"/>
          <p:cNvSpPr/>
          <p:nvPr/>
        </p:nvSpPr>
        <p:spPr bwMode="auto">
          <a:xfrm>
            <a:off x="6654162" y="846646"/>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1</a:t>
            </a:r>
          </a:p>
        </p:txBody>
      </p:sp>
      <p:sp>
        <p:nvSpPr>
          <p:cNvPr id="61" name="Oval 60"/>
          <p:cNvSpPr/>
          <p:nvPr/>
        </p:nvSpPr>
        <p:spPr bwMode="auto">
          <a:xfrm>
            <a:off x="6654162" y="1460004"/>
            <a:ext cx="359565" cy="361746"/>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2</a:t>
            </a:r>
          </a:p>
        </p:txBody>
      </p:sp>
      <p:sp>
        <p:nvSpPr>
          <p:cNvPr id="63" name="Oval 62"/>
          <p:cNvSpPr/>
          <p:nvPr/>
        </p:nvSpPr>
        <p:spPr bwMode="auto">
          <a:xfrm>
            <a:off x="6654162" y="2044065"/>
            <a:ext cx="359565" cy="361746"/>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3</a:t>
            </a:r>
          </a:p>
        </p:txBody>
      </p:sp>
      <p:sp>
        <p:nvSpPr>
          <p:cNvPr id="64" name="Rectangle 63"/>
          <p:cNvSpPr/>
          <p:nvPr/>
        </p:nvSpPr>
        <p:spPr>
          <a:xfrm>
            <a:off x="7099609" y="1962408"/>
            <a:ext cx="4669911" cy="646139"/>
          </a:xfrm>
          <a:prstGeom prst="rect">
            <a:avLst/>
          </a:prstGeom>
        </p:spPr>
        <p:txBody>
          <a:bodyPr wrap="square">
            <a:spAutoFit/>
          </a:bodyPr>
          <a:lstStyle/>
          <a:p>
            <a:pPr marL="0" marR="0" lvl="0" indent="0" algn="l" defTabSz="914400" rtl="0" eaLnBrk="1" fontAlgn="b" latinLnBrk="0" hangingPunct="1">
              <a:lnSpc>
                <a:spcPct val="90000"/>
              </a:lnSpc>
              <a:spcBef>
                <a:spcPts val="0"/>
              </a:spcBef>
              <a:spcAft>
                <a:spcPts val="60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Partner with Infrastructure and cloud team before actual migration commencement to validate on platform capacity model, readiness and access to other required systems</a:t>
            </a:r>
          </a:p>
        </p:txBody>
      </p:sp>
      <p:sp>
        <p:nvSpPr>
          <p:cNvPr id="65" name="Oval 64"/>
          <p:cNvSpPr/>
          <p:nvPr/>
        </p:nvSpPr>
        <p:spPr bwMode="auto">
          <a:xfrm>
            <a:off x="6654162" y="2708795"/>
            <a:ext cx="359565" cy="361746"/>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4</a:t>
            </a:r>
          </a:p>
        </p:txBody>
      </p:sp>
      <p:sp>
        <p:nvSpPr>
          <p:cNvPr id="66" name="Rectangle 65"/>
          <p:cNvSpPr/>
          <p:nvPr/>
        </p:nvSpPr>
        <p:spPr>
          <a:xfrm>
            <a:off x="7099609" y="650787"/>
            <a:ext cx="4669911" cy="646139"/>
          </a:xfrm>
          <a:prstGeom prst="rect">
            <a:avLst/>
          </a:prstGeom>
        </p:spPr>
        <p:txBody>
          <a:bodyPr wrap="square">
            <a:spAutoFit/>
          </a:bodyPr>
          <a:lstStyle/>
          <a:p>
            <a:pPr marL="0" marR="0" lvl="0" indent="0" algn="l" defTabSz="914400" rtl="0" eaLnBrk="1" fontAlgn="b" latinLnBrk="0" hangingPunct="1">
              <a:lnSpc>
                <a:spcPct val="90000"/>
              </a:lnSpc>
              <a:spcBef>
                <a:spcPts val="0"/>
              </a:spcBef>
              <a:spcAft>
                <a:spcPts val="72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Collaborate with product vendors and AbbVie IT on limitations, workaround and align the same with business to meet requirements. </a:t>
            </a:r>
          </a:p>
        </p:txBody>
      </p:sp>
      <p:sp>
        <p:nvSpPr>
          <p:cNvPr id="103" name="Oval 102"/>
          <p:cNvSpPr/>
          <p:nvPr/>
        </p:nvSpPr>
        <p:spPr bwMode="auto">
          <a:xfrm>
            <a:off x="6654162" y="3845449"/>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6</a:t>
            </a:r>
          </a:p>
        </p:txBody>
      </p:sp>
      <p:sp>
        <p:nvSpPr>
          <p:cNvPr id="72" name="TextBox 54"/>
          <p:cNvSpPr txBox="1"/>
          <p:nvPr/>
        </p:nvSpPr>
        <p:spPr>
          <a:xfrm>
            <a:off x="2005489" y="5916153"/>
            <a:ext cx="175433" cy="394269"/>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1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1</a:t>
            </a:r>
          </a:p>
        </p:txBody>
      </p:sp>
      <p:sp>
        <p:nvSpPr>
          <p:cNvPr id="73" name="TextBox 55"/>
          <p:cNvSpPr txBox="1"/>
          <p:nvPr/>
        </p:nvSpPr>
        <p:spPr>
          <a:xfrm>
            <a:off x="3480933" y="5916153"/>
            <a:ext cx="175433" cy="394269"/>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1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2</a:t>
            </a:r>
          </a:p>
        </p:txBody>
      </p:sp>
      <p:sp>
        <p:nvSpPr>
          <p:cNvPr id="74" name="TextBox 56"/>
          <p:cNvSpPr txBox="1"/>
          <p:nvPr/>
        </p:nvSpPr>
        <p:spPr>
          <a:xfrm>
            <a:off x="4954591" y="5916153"/>
            <a:ext cx="175433" cy="394269"/>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1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3</a:t>
            </a:r>
          </a:p>
        </p:txBody>
      </p:sp>
      <p:sp>
        <p:nvSpPr>
          <p:cNvPr id="75" name="TextBox 57"/>
          <p:cNvSpPr txBox="1"/>
          <p:nvPr/>
        </p:nvSpPr>
        <p:spPr>
          <a:xfrm>
            <a:off x="653708" y="6215745"/>
            <a:ext cx="1513839" cy="332714"/>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Tahoma" pitchFamily="34" charset="0"/>
                <a:cs typeface="Calibri" panose="020F0502020204030204" pitchFamily="34" charset="0"/>
              </a:rPr>
              <a:t>LOW IMPACT</a:t>
            </a:r>
          </a:p>
        </p:txBody>
      </p:sp>
      <p:sp>
        <p:nvSpPr>
          <p:cNvPr id="76" name="TextBox 58"/>
          <p:cNvSpPr txBox="1"/>
          <p:nvPr/>
        </p:nvSpPr>
        <p:spPr>
          <a:xfrm>
            <a:off x="5288656" y="6220068"/>
            <a:ext cx="1399255" cy="332714"/>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Tahoma" pitchFamily="34" charset="0"/>
                <a:cs typeface="Calibri" panose="020F0502020204030204" pitchFamily="34" charset="0"/>
              </a:rPr>
              <a:t>HIGH IMPACT</a:t>
            </a:r>
          </a:p>
        </p:txBody>
      </p:sp>
      <p:sp>
        <p:nvSpPr>
          <p:cNvPr id="81" name="TextBox 72"/>
          <p:cNvSpPr txBox="1"/>
          <p:nvPr/>
        </p:nvSpPr>
        <p:spPr>
          <a:xfrm>
            <a:off x="2602699" y="6182912"/>
            <a:ext cx="1983412" cy="363491"/>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Tahoma" pitchFamily="34" charset="0"/>
                <a:cs typeface="Calibri" panose="020F0502020204030204" pitchFamily="34" charset="0"/>
              </a:rPr>
              <a:t>Potential Impact</a:t>
            </a:r>
          </a:p>
        </p:txBody>
      </p:sp>
      <p:sp>
        <p:nvSpPr>
          <p:cNvPr id="117" name="Oval 116"/>
          <p:cNvSpPr/>
          <p:nvPr/>
        </p:nvSpPr>
        <p:spPr bwMode="auto">
          <a:xfrm>
            <a:off x="6654162" y="3328085"/>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5</a:t>
            </a:r>
          </a:p>
        </p:txBody>
      </p:sp>
      <p:sp>
        <p:nvSpPr>
          <p:cNvPr id="118" name="Rectangle 117"/>
          <p:cNvSpPr/>
          <p:nvPr/>
        </p:nvSpPr>
        <p:spPr>
          <a:xfrm>
            <a:off x="7099609" y="1289694"/>
            <a:ext cx="4669911" cy="646140"/>
          </a:xfrm>
          <a:prstGeom prst="rect">
            <a:avLst/>
          </a:prstGeom>
        </p:spPr>
        <p:txBody>
          <a:bodyPr wrap="square">
            <a:spAutoFit/>
          </a:bodyPr>
          <a:lstStyle/>
          <a:p>
            <a:pPr marL="0" marR="0" lvl="0" indent="0" algn="l" defTabSz="914400" rtl="0" eaLnBrk="1" fontAlgn="b" latinLnBrk="0" hangingPunct="1">
              <a:lnSpc>
                <a:spcPct val="90000"/>
              </a:lnSpc>
              <a:spcBef>
                <a:spcPts val="0"/>
              </a:spcBef>
              <a:spcAft>
                <a:spcPts val="72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Ensure the Data model is migrated in the early technical enablement phase understanding the subject area priorities to plan BI migration iteratively. </a:t>
            </a:r>
          </a:p>
        </p:txBody>
      </p:sp>
      <p:sp>
        <p:nvSpPr>
          <p:cNvPr id="108" name="Oval 107"/>
          <p:cNvSpPr/>
          <p:nvPr/>
        </p:nvSpPr>
        <p:spPr bwMode="auto">
          <a:xfrm>
            <a:off x="6654162" y="4930600"/>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8</a:t>
            </a:r>
          </a:p>
        </p:txBody>
      </p:sp>
      <p:sp>
        <p:nvSpPr>
          <p:cNvPr id="67" name="Right Triangle 42"/>
          <p:cNvSpPr/>
          <p:nvPr/>
        </p:nvSpPr>
        <p:spPr>
          <a:xfrm>
            <a:off x="661236" y="1241806"/>
            <a:ext cx="5905705" cy="4958987"/>
          </a:xfrm>
          <a:prstGeom prst="rtTriangle">
            <a:avLst/>
          </a:prstGeom>
          <a:solidFill>
            <a:schemeClr val="accent6"/>
          </a:solidFill>
          <a:ln w="9525" cap="flat" cmpd="sng" algn="ctr">
            <a:noFill/>
            <a:prstDash val="solid"/>
          </a:ln>
          <a:effectLst/>
        </p:spPr>
        <p:txBody>
          <a:bodyPr lIns="146619" tIns="73308" rIns="146619" bIns="7330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sp>
        <p:nvSpPr>
          <p:cNvPr id="68" name="Right Triangle 43"/>
          <p:cNvSpPr/>
          <p:nvPr/>
        </p:nvSpPr>
        <p:spPr>
          <a:xfrm rot="16200000" flipH="1">
            <a:off x="3597320" y="896236"/>
            <a:ext cx="2671817" cy="3313914"/>
          </a:xfrm>
          <a:prstGeom prst="rtTriangle">
            <a:avLst/>
          </a:prstGeom>
          <a:solidFill>
            <a:schemeClr val="accent6">
              <a:lumMod val="50000"/>
            </a:schemeClr>
          </a:solidFill>
          <a:ln w="9525" cap="flat" cmpd="sng" algn="ctr">
            <a:solidFill>
              <a:srgbClr val="5B9BD5">
                <a:lumMod val="20000"/>
                <a:lumOff val="80000"/>
              </a:srgbClr>
            </a:solidFill>
            <a:prstDash val="solid"/>
          </a:ln>
          <a:effectLst/>
        </p:spPr>
        <p:txBody>
          <a:bodyPr lIns="146619" tIns="73308" rIns="146619" bIns="7330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ea typeface="+mn-ea"/>
              <a:cs typeface="Calibri" panose="020F0502020204030204" pitchFamily="34" charset="0"/>
            </a:endParaRPr>
          </a:p>
        </p:txBody>
      </p:sp>
      <p:sp>
        <p:nvSpPr>
          <p:cNvPr id="69" name="Freeform 44"/>
          <p:cNvSpPr/>
          <p:nvPr/>
        </p:nvSpPr>
        <p:spPr>
          <a:xfrm>
            <a:off x="674629" y="1241813"/>
            <a:ext cx="5892311" cy="4958981"/>
          </a:xfrm>
          <a:custGeom>
            <a:avLst/>
            <a:gdLst>
              <a:gd name="connsiteX0" fmla="*/ 0 w 5133975"/>
              <a:gd name="connsiteY0" fmla="*/ 0 h 4181475"/>
              <a:gd name="connsiteX1" fmla="*/ 2266950 w 5133975"/>
              <a:gd name="connsiteY1" fmla="*/ 0 h 4181475"/>
              <a:gd name="connsiteX2" fmla="*/ 5133975 w 5133975"/>
              <a:gd name="connsiteY2" fmla="*/ 2257425 h 4181475"/>
              <a:gd name="connsiteX3" fmla="*/ 5133975 w 5133975"/>
              <a:gd name="connsiteY3" fmla="*/ 4181475 h 4181475"/>
              <a:gd name="connsiteX4" fmla="*/ 57150 w 5133975"/>
              <a:gd name="connsiteY4" fmla="*/ 19050 h 4181475"/>
              <a:gd name="connsiteX5" fmla="*/ 0 w 5133975"/>
              <a:gd name="connsiteY5" fmla="*/ 0 h 4181475"/>
              <a:gd name="connsiteX0" fmla="*/ 0 w 5133975"/>
              <a:gd name="connsiteY0" fmla="*/ 0 h 4181475"/>
              <a:gd name="connsiteX1" fmla="*/ 2266950 w 5133975"/>
              <a:gd name="connsiteY1" fmla="*/ 0 h 4181475"/>
              <a:gd name="connsiteX2" fmla="*/ 5133975 w 5133975"/>
              <a:gd name="connsiteY2" fmla="*/ 2257425 h 4181475"/>
              <a:gd name="connsiteX3" fmla="*/ 5133975 w 5133975"/>
              <a:gd name="connsiteY3" fmla="*/ 4181475 h 4181475"/>
              <a:gd name="connsiteX4" fmla="*/ 28575 w 5133975"/>
              <a:gd name="connsiteY4" fmla="*/ 28575 h 4181475"/>
              <a:gd name="connsiteX5" fmla="*/ 0 w 5133975"/>
              <a:gd name="connsiteY5" fmla="*/ 0 h 4181475"/>
              <a:gd name="connsiteX0" fmla="*/ 0 w 5133975"/>
              <a:gd name="connsiteY0" fmla="*/ 0 h 4171950"/>
              <a:gd name="connsiteX1" fmla="*/ 2266950 w 5133975"/>
              <a:gd name="connsiteY1" fmla="*/ 0 h 4171950"/>
              <a:gd name="connsiteX2" fmla="*/ 5133975 w 5133975"/>
              <a:gd name="connsiteY2" fmla="*/ 2257425 h 4171950"/>
              <a:gd name="connsiteX3" fmla="*/ 5124450 w 5133975"/>
              <a:gd name="connsiteY3" fmla="*/ 4171950 h 4171950"/>
              <a:gd name="connsiteX4" fmla="*/ 28575 w 5133975"/>
              <a:gd name="connsiteY4" fmla="*/ 28575 h 4171950"/>
              <a:gd name="connsiteX5" fmla="*/ 0 w 5133975"/>
              <a:gd name="connsiteY5" fmla="*/ 0 h 4171950"/>
              <a:gd name="connsiteX0" fmla="*/ 0 w 5133975"/>
              <a:gd name="connsiteY0" fmla="*/ 0 h 4179570"/>
              <a:gd name="connsiteX1" fmla="*/ 2266950 w 5133975"/>
              <a:gd name="connsiteY1" fmla="*/ 0 h 4179570"/>
              <a:gd name="connsiteX2" fmla="*/ 5133975 w 5133975"/>
              <a:gd name="connsiteY2" fmla="*/ 2257425 h 4179570"/>
              <a:gd name="connsiteX3" fmla="*/ 5116830 w 5133975"/>
              <a:gd name="connsiteY3" fmla="*/ 4179570 h 4179570"/>
              <a:gd name="connsiteX4" fmla="*/ 28575 w 5133975"/>
              <a:gd name="connsiteY4" fmla="*/ 28575 h 4179570"/>
              <a:gd name="connsiteX5" fmla="*/ 0 w 5133975"/>
              <a:gd name="connsiteY5" fmla="*/ 0 h 4179570"/>
              <a:gd name="connsiteX0" fmla="*/ 0 w 5118735"/>
              <a:gd name="connsiteY0" fmla="*/ 0 h 4179570"/>
              <a:gd name="connsiteX1" fmla="*/ 2266950 w 5118735"/>
              <a:gd name="connsiteY1" fmla="*/ 0 h 4179570"/>
              <a:gd name="connsiteX2" fmla="*/ 5118735 w 5118735"/>
              <a:gd name="connsiteY2" fmla="*/ 2257425 h 4179570"/>
              <a:gd name="connsiteX3" fmla="*/ 5116830 w 5118735"/>
              <a:gd name="connsiteY3" fmla="*/ 4179570 h 4179570"/>
              <a:gd name="connsiteX4" fmla="*/ 28575 w 5118735"/>
              <a:gd name="connsiteY4" fmla="*/ 28575 h 4179570"/>
              <a:gd name="connsiteX5" fmla="*/ 0 w 5118735"/>
              <a:gd name="connsiteY5" fmla="*/ 0 h 417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735" h="4179570">
                <a:moveTo>
                  <a:pt x="0" y="0"/>
                </a:moveTo>
                <a:lnTo>
                  <a:pt x="2266950" y="0"/>
                </a:lnTo>
                <a:lnTo>
                  <a:pt x="5118735" y="2257425"/>
                </a:lnTo>
                <a:lnTo>
                  <a:pt x="5116830" y="4179570"/>
                </a:lnTo>
                <a:lnTo>
                  <a:pt x="28575" y="28575"/>
                </a:lnTo>
                <a:lnTo>
                  <a:pt x="0" y="0"/>
                </a:lnTo>
                <a:close/>
              </a:path>
            </a:pathLst>
          </a:custGeom>
          <a:solidFill>
            <a:sysClr val="window" lastClr="FFFFFF">
              <a:lumMod val="85000"/>
            </a:sysClr>
          </a:solidFill>
          <a:ln w="9525" cap="flat" cmpd="sng" algn="ctr">
            <a:solidFill>
              <a:sysClr val="window" lastClr="FFFFFF">
                <a:lumMod val="75000"/>
              </a:sysClr>
            </a:solidFill>
            <a:prstDash val="solid"/>
          </a:ln>
          <a:effectLst/>
        </p:spPr>
        <p:txBody>
          <a:bodyPr lIns="146619" tIns="73308" rIns="146619" bIns="73308"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000000"/>
              </a:solidFill>
              <a:effectLst/>
              <a:uLnTx/>
              <a:uFillTx/>
              <a:ea typeface="+mn-ea"/>
              <a:cs typeface="Calibri" panose="020F0502020204030204" pitchFamily="34" charset="0"/>
            </a:endParaRPr>
          </a:p>
        </p:txBody>
      </p:sp>
      <p:cxnSp>
        <p:nvCxnSpPr>
          <p:cNvPr id="70" name="Straight Connector 46"/>
          <p:cNvCxnSpPr/>
          <p:nvPr/>
        </p:nvCxnSpPr>
        <p:spPr>
          <a:xfrm>
            <a:off x="3594405" y="1256357"/>
            <a:ext cx="0" cy="4715881"/>
          </a:xfrm>
          <a:prstGeom prst="line">
            <a:avLst/>
          </a:prstGeom>
          <a:noFill/>
          <a:ln w="9525" cap="flat" cmpd="sng" algn="ctr">
            <a:noFill/>
            <a:prstDash val="dash"/>
          </a:ln>
          <a:effectLst/>
        </p:spPr>
      </p:cxnSp>
      <p:cxnSp>
        <p:nvCxnSpPr>
          <p:cNvPr id="71" name="Straight Connector 47"/>
          <p:cNvCxnSpPr/>
          <p:nvPr/>
        </p:nvCxnSpPr>
        <p:spPr>
          <a:xfrm>
            <a:off x="5068031" y="1256357"/>
            <a:ext cx="0" cy="4715881"/>
          </a:xfrm>
          <a:prstGeom prst="line">
            <a:avLst/>
          </a:prstGeom>
          <a:noFill/>
          <a:ln w="9525" cap="flat" cmpd="sng" algn="ctr">
            <a:noFill/>
            <a:prstDash val="dash"/>
          </a:ln>
          <a:effectLst/>
        </p:spPr>
      </p:cxnSp>
      <p:grpSp>
        <p:nvGrpSpPr>
          <p:cNvPr id="77" name="Group 53"/>
          <p:cNvGrpSpPr/>
          <p:nvPr/>
        </p:nvGrpSpPr>
        <p:grpSpPr>
          <a:xfrm>
            <a:off x="394256" y="1310265"/>
            <a:ext cx="755072" cy="4521549"/>
            <a:chOff x="572809" y="809253"/>
            <a:chExt cx="550610" cy="3119765"/>
          </a:xfrm>
        </p:grpSpPr>
        <p:sp>
          <p:nvSpPr>
            <p:cNvPr id="92" name="TextBox 59"/>
            <p:cNvSpPr txBox="1"/>
            <p:nvPr/>
          </p:nvSpPr>
          <p:spPr>
            <a:xfrm>
              <a:off x="737992" y="3678124"/>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1</a:t>
              </a:r>
            </a:p>
          </p:txBody>
        </p:sp>
        <p:sp>
          <p:nvSpPr>
            <p:cNvPr id="93" name="TextBox 60"/>
            <p:cNvSpPr txBox="1"/>
            <p:nvPr/>
          </p:nvSpPr>
          <p:spPr>
            <a:xfrm>
              <a:off x="737992" y="3342667"/>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2</a:t>
              </a:r>
            </a:p>
          </p:txBody>
        </p:sp>
        <p:sp>
          <p:nvSpPr>
            <p:cNvPr id="94" name="TextBox 61"/>
            <p:cNvSpPr txBox="1"/>
            <p:nvPr/>
          </p:nvSpPr>
          <p:spPr>
            <a:xfrm>
              <a:off x="737992" y="3051914"/>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3</a:t>
              </a:r>
            </a:p>
          </p:txBody>
        </p:sp>
        <p:sp>
          <p:nvSpPr>
            <p:cNvPr id="95" name="TextBox 62"/>
            <p:cNvSpPr txBox="1"/>
            <p:nvPr/>
          </p:nvSpPr>
          <p:spPr>
            <a:xfrm>
              <a:off x="737992" y="2747710"/>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4</a:t>
              </a:r>
            </a:p>
          </p:txBody>
        </p:sp>
        <p:sp>
          <p:nvSpPr>
            <p:cNvPr id="96" name="TextBox 63"/>
            <p:cNvSpPr txBox="1"/>
            <p:nvPr/>
          </p:nvSpPr>
          <p:spPr>
            <a:xfrm>
              <a:off x="737992" y="2412253"/>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5</a:t>
              </a:r>
            </a:p>
          </p:txBody>
        </p:sp>
        <p:sp>
          <p:nvSpPr>
            <p:cNvPr id="97" name="TextBox 64"/>
            <p:cNvSpPr txBox="1"/>
            <p:nvPr/>
          </p:nvSpPr>
          <p:spPr>
            <a:xfrm>
              <a:off x="737992" y="2108052"/>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6</a:t>
              </a:r>
            </a:p>
          </p:txBody>
        </p:sp>
        <p:sp>
          <p:nvSpPr>
            <p:cNvPr id="98" name="TextBox 65"/>
            <p:cNvSpPr txBox="1"/>
            <p:nvPr/>
          </p:nvSpPr>
          <p:spPr>
            <a:xfrm>
              <a:off x="737992" y="1781184"/>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7</a:t>
              </a:r>
            </a:p>
          </p:txBody>
        </p:sp>
        <p:sp>
          <p:nvSpPr>
            <p:cNvPr id="99" name="TextBox 66"/>
            <p:cNvSpPr txBox="1"/>
            <p:nvPr/>
          </p:nvSpPr>
          <p:spPr>
            <a:xfrm>
              <a:off x="739254" y="1468395"/>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8</a:t>
              </a:r>
            </a:p>
          </p:txBody>
        </p:sp>
        <p:sp>
          <p:nvSpPr>
            <p:cNvPr id="100" name="TextBox 67"/>
            <p:cNvSpPr txBox="1"/>
            <p:nvPr/>
          </p:nvSpPr>
          <p:spPr>
            <a:xfrm>
              <a:off x="737992" y="1132938"/>
              <a:ext cx="220244"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9</a:t>
              </a:r>
            </a:p>
          </p:txBody>
        </p:sp>
        <p:sp>
          <p:nvSpPr>
            <p:cNvPr id="101" name="TextBox 68"/>
            <p:cNvSpPr txBox="1"/>
            <p:nvPr/>
          </p:nvSpPr>
          <p:spPr>
            <a:xfrm>
              <a:off x="572809" y="809253"/>
              <a:ext cx="550610" cy="250894"/>
            </a:xfrm>
            <a:prstGeom prst="rect">
              <a:avLst/>
            </a:prstGeom>
            <a:noFill/>
            <a:ln>
              <a:noFill/>
            </a:ln>
            <a:effectLst/>
          </p:spPr>
          <p:txBody>
            <a:bodyPr wrap="square" lIns="146751" tIns="73375" rIns="146751" bIns="7337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Tahoma" pitchFamily="34" charset="0"/>
                  <a:cs typeface="Calibri" panose="020F0502020204030204" pitchFamily="34" charset="0"/>
                </a:rPr>
                <a:t>10</a:t>
              </a:r>
            </a:p>
          </p:txBody>
        </p:sp>
      </p:grpSp>
      <p:sp>
        <p:nvSpPr>
          <p:cNvPr id="78" name="TextBox 69"/>
          <p:cNvSpPr txBox="1"/>
          <p:nvPr/>
        </p:nvSpPr>
        <p:spPr>
          <a:xfrm rot="16200000">
            <a:off x="-458215" y="5043605"/>
            <a:ext cx="1671368" cy="517380"/>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Tahoma" pitchFamily="34" charset="0"/>
                <a:cs typeface="Calibri" panose="020F0502020204030204" pitchFamily="34" charset="0"/>
              </a:rPr>
              <a:t>LOW PROBABILITY</a:t>
            </a:r>
          </a:p>
        </p:txBody>
      </p:sp>
      <p:sp>
        <p:nvSpPr>
          <p:cNvPr id="79" name="TextBox 70"/>
          <p:cNvSpPr txBox="1"/>
          <p:nvPr/>
        </p:nvSpPr>
        <p:spPr>
          <a:xfrm rot="16200000">
            <a:off x="-461721" y="1865963"/>
            <a:ext cx="1703439" cy="517380"/>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Tahoma" pitchFamily="34" charset="0"/>
                <a:cs typeface="Calibri" panose="020F0502020204030204" pitchFamily="34" charset="0"/>
              </a:rPr>
              <a:t>HIGH PROBABILITY</a:t>
            </a:r>
          </a:p>
        </p:txBody>
      </p:sp>
      <p:sp>
        <p:nvSpPr>
          <p:cNvPr id="80" name="TextBox 71"/>
          <p:cNvSpPr txBox="1"/>
          <p:nvPr/>
        </p:nvSpPr>
        <p:spPr>
          <a:xfrm rot="16200000">
            <a:off x="-1555251" y="3539554"/>
            <a:ext cx="3479109" cy="363491"/>
          </a:xfrm>
          <a:prstGeom prst="rect">
            <a:avLst/>
          </a:prstGeom>
          <a:noFill/>
          <a:ln>
            <a:noFill/>
          </a:ln>
          <a:effectLst/>
        </p:spPr>
        <p:txBody>
          <a:bodyPr wrap="square" lIns="146619" tIns="73308" rIns="146619" bIns="7330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391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Tahoma" pitchFamily="34" charset="0"/>
                <a:cs typeface="Calibri" panose="020F0502020204030204" pitchFamily="34" charset="0"/>
              </a:rPr>
              <a:t>Probability of occurrence</a:t>
            </a:r>
          </a:p>
        </p:txBody>
      </p:sp>
      <p:sp>
        <p:nvSpPr>
          <p:cNvPr id="82" name="Oval 58"/>
          <p:cNvSpPr/>
          <p:nvPr/>
        </p:nvSpPr>
        <p:spPr bwMode="auto">
          <a:xfrm>
            <a:off x="5805984" y="2240304"/>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5</a:t>
            </a:r>
          </a:p>
        </p:txBody>
      </p:sp>
      <p:sp>
        <p:nvSpPr>
          <p:cNvPr id="83" name="Rounded Rectangular Callout 59"/>
          <p:cNvSpPr/>
          <p:nvPr/>
        </p:nvSpPr>
        <p:spPr>
          <a:xfrm>
            <a:off x="3225310" y="3090600"/>
            <a:ext cx="1609288" cy="478812"/>
          </a:xfrm>
          <a:prstGeom prst="wedgeRoundRectCallout">
            <a:avLst>
              <a:gd name="adj1" fmla="val 105836"/>
              <a:gd name="adj2" fmla="val -58840"/>
              <a:gd name="adj3" fmla="val 16667"/>
            </a:avLst>
          </a:prstGeom>
          <a:solidFill>
            <a:sysClr val="window" lastClr="FFFFFF"/>
          </a:solidFill>
          <a:ln w="3175" cap="flat" cmpd="sng" algn="ctr">
            <a:noFill/>
            <a:prstDash val="solid"/>
          </a:ln>
          <a:effectLst/>
        </p:spPr>
        <p:txBody>
          <a:bodyPr wrap="square" lIns="27839" tIns="27839" rIns="27839" bIns="27839" rtlCol="0" anchor="ctr">
            <a:noAutofit/>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Balance Quick win vs Cloud capabilities</a:t>
            </a:r>
          </a:p>
        </p:txBody>
      </p:sp>
      <p:sp>
        <p:nvSpPr>
          <p:cNvPr id="84" name="Oval 79"/>
          <p:cNvSpPr/>
          <p:nvPr/>
        </p:nvSpPr>
        <p:spPr bwMode="auto">
          <a:xfrm>
            <a:off x="6019364" y="1701706"/>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4</a:t>
            </a:r>
          </a:p>
        </p:txBody>
      </p:sp>
      <p:sp>
        <p:nvSpPr>
          <p:cNvPr id="85" name="Rounded Rectangular Callout 80"/>
          <p:cNvSpPr/>
          <p:nvPr/>
        </p:nvSpPr>
        <p:spPr>
          <a:xfrm>
            <a:off x="3225310" y="1396244"/>
            <a:ext cx="2388282" cy="879448"/>
          </a:xfrm>
          <a:prstGeom prst="wedgeRoundRectCallout">
            <a:avLst>
              <a:gd name="adj1" fmla="val 66633"/>
              <a:gd name="adj2" fmla="val -9835"/>
              <a:gd name="adj3" fmla="val 16667"/>
            </a:avLst>
          </a:prstGeom>
          <a:solidFill>
            <a:sysClr val="window" lastClr="FFFFFF"/>
          </a:solidFill>
          <a:ln w="3175" cap="flat" cmpd="sng" algn="ctr">
            <a:noFill/>
            <a:prstDash val="solid"/>
          </a:ln>
          <a:effectLst/>
        </p:spPr>
        <p:txBody>
          <a:bodyPr wrap="square" lIns="27839" tIns="27839" rIns="27839" bIns="27839" rtlCol="0" anchor="ctr">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Dependency between different tracks (Source, Data modelling, ETL &amp; BI ), Testing and Change management</a:t>
            </a:r>
          </a:p>
        </p:txBody>
      </p:sp>
      <p:sp>
        <p:nvSpPr>
          <p:cNvPr id="86" name="Oval 81"/>
          <p:cNvSpPr/>
          <p:nvPr/>
        </p:nvSpPr>
        <p:spPr bwMode="auto">
          <a:xfrm>
            <a:off x="5624167" y="4443957"/>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8</a:t>
            </a:r>
          </a:p>
        </p:txBody>
      </p:sp>
      <p:sp>
        <p:nvSpPr>
          <p:cNvPr id="87" name="Rounded Rectangular Callout 82"/>
          <p:cNvSpPr/>
          <p:nvPr/>
        </p:nvSpPr>
        <p:spPr>
          <a:xfrm>
            <a:off x="3594405" y="5192497"/>
            <a:ext cx="2006515" cy="709445"/>
          </a:xfrm>
          <a:prstGeom prst="wedgeRoundRectCallout">
            <a:avLst>
              <a:gd name="adj1" fmla="val 68893"/>
              <a:gd name="adj2" fmla="val -31276"/>
              <a:gd name="adj3" fmla="val 16667"/>
            </a:avLst>
          </a:prstGeom>
          <a:solidFill>
            <a:sysClr val="window" lastClr="FFFFFF"/>
          </a:solidFill>
          <a:ln w="3175" cap="flat" cmpd="sng" algn="ctr">
            <a:noFill/>
            <a:prstDash val="solid"/>
          </a:ln>
          <a:effectLst/>
        </p:spPr>
        <p:txBody>
          <a:bodyPr wrap="square" lIns="27839" tIns="27839" rIns="27839" bIns="27839" rtlCol="0" anchor="ctr">
            <a:noAutofit/>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Seamless business transition by focused team for BAU</a:t>
            </a:r>
          </a:p>
        </p:txBody>
      </p:sp>
      <p:sp>
        <p:nvSpPr>
          <p:cNvPr id="88" name="Oval 83"/>
          <p:cNvSpPr/>
          <p:nvPr/>
        </p:nvSpPr>
        <p:spPr bwMode="auto">
          <a:xfrm>
            <a:off x="2347940" y="3520146"/>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139024" tIns="69512" rIns="139024"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Calibri" panose="020F0502020204030204" pitchFamily="34" charset="0"/>
              </a:rPr>
              <a:t>3</a:t>
            </a:r>
          </a:p>
        </p:txBody>
      </p:sp>
      <p:sp>
        <p:nvSpPr>
          <p:cNvPr id="89" name="Rounded Rectangular Callout 84"/>
          <p:cNvSpPr/>
          <p:nvPr/>
        </p:nvSpPr>
        <p:spPr>
          <a:xfrm>
            <a:off x="1061506" y="4103071"/>
            <a:ext cx="1683192" cy="552550"/>
          </a:xfrm>
          <a:prstGeom prst="wedgeRoundRectCallout">
            <a:avLst>
              <a:gd name="adj1" fmla="val 33620"/>
              <a:gd name="adj2" fmla="val -83818"/>
              <a:gd name="adj3" fmla="val 16667"/>
            </a:avLst>
          </a:prstGeom>
          <a:solidFill>
            <a:sysClr val="window" lastClr="FFFFFF"/>
          </a:solidFill>
          <a:ln w="3175" cap="flat" cmpd="sng" algn="ctr">
            <a:noFill/>
            <a:prstDash val="solid"/>
          </a:ln>
          <a:effectLst/>
        </p:spPr>
        <p:txBody>
          <a:bodyPr wrap="square" lIns="27839" tIns="27839" rIns="27839" bIns="27839" rtlCol="0" anchor="ctr">
            <a:spAutoFit/>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Timely Availability of Cloud Platform and other systems  </a:t>
            </a:r>
          </a:p>
        </p:txBody>
      </p:sp>
      <p:sp>
        <p:nvSpPr>
          <p:cNvPr id="90" name="Oval 85"/>
          <p:cNvSpPr/>
          <p:nvPr/>
        </p:nvSpPr>
        <p:spPr bwMode="auto">
          <a:xfrm>
            <a:off x="3009431" y="1398426"/>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Calibri" panose="020F0502020204030204" pitchFamily="34" charset="0"/>
              </a:rPr>
              <a:t>1</a:t>
            </a:r>
          </a:p>
        </p:txBody>
      </p:sp>
      <p:sp>
        <p:nvSpPr>
          <p:cNvPr id="91" name="Rounded Rectangular Callout 86"/>
          <p:cNvSpPr/>
          <p:nvPr/>
        </p:nvSpPr>
        <p:spPr>
          <a:xfrm>
            <a:off x="1299361" y="1294754"/>
            <a:ext cx="1515140" cy="715999"/>
          </a:xfrm>
          <a:prstGeom prst="wedgeRoundRectCallout">
            <a:avLst>
              <a:gd name="adj1" fmla="val 63844"/>
              <a:gd name="adj2" fmla="val -18802"/>
              <a:gd name="adj3" fmla="val 16667"/>
            </a:avLst>
          </a:prstGeom>
          <a:solidFill>
            <a:sysClr val="window" lastClr="FFFFFF"/>
          </a:solidFill>
          <a:ln w="3175" cap="flat" cmpd="sng" algn="ctr">
            <a:noFill/>
            <a:prstDash val="solid"/>
          </a:ln>
          <a:effectLst/>
        </p:spPr>
        <p:txBody>
          <a:bodyPr wrap="square" lIns="27839" tIns="27839" rIns="27839" bIns="27839" rtlCol="0" anchor="ctr">
            <a:spAutoFit/>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Instability of expected result from requirement due to product limitations</a:t>
            </a:r>
          </a:p>
        </p:txBody>
      </p:sp>
      <p:sp>
        <p:nvSpPr>
          <p:cNvPr id="53" name="Rounded Rectangular Callout 82"/>
          <p:cNvSpPr/>
          <p:nvPr/>
        </p:nvSpPr>
        <p:spPr>
          <a:xfrm>
            <a:off x="3439379" y="4315025"/>
            <a:ext cx="2006516" cy="709445"/>
          </a:xfrm>
          <a:prstGeom prst="wedgeRoundRectCallout">
            <a:avLst>
              <a:gd name="adj1" fmla="val 58873"/>
              <a:gd name="adj2" fmla="val -21585"/>
              <a:gd name="adj3" fmla="val 16667"/>
            </a:avLst>
          </a:prstGeom>
          <a:solidFill>
            <a:sysClr val="window" lastClr="FFFFFF"/>
          </a:solidFill>
          <a:ln w="3175" cap="flat" cmpd="sng" algn="ctr">
            <a:noFill/>
            <a:prstDash val="solid"/>
          </a:ln>
          <a:effectLst/>
        </p:spPr>
        <p:txBody>
          <a:bodyPr wrap="square" lIns="27839" tIns="27839" rIns="27839" bIns="27839" rtlCol="0" anchor="ctr">
            <a:no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Requirement change impacting any activity/ deliverable</a:t>
            </a:r>
          </a:p>
        </p:txBody>
      </p:sp>
      <p:sp>
        <p:nvSpPr>
          <p:cNvPr id="105" name="Oval 83"/>
          <p:cNvSpPr/>
          <p:nvPr/>
        </p:nvSpPr>
        <p:spPr bwMode="auto">
          <a:xfrm>
            <a:off x="3013729" y="2482261"/>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139024" tIns="69512" rIns="139024"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Calibri" panose="020F0502020204030204" pitchFamily="34" charset="0"/>
              </a:rPr>
              <a:t>2</a:t>
            </a:r>
          </a:p>
        </p:txBody>
      </p:sp>
      <p:sp>
        <p:nvSpPr>
          <p:cNvPr id="116" name="Rounded Rectangular Callout 86"/>
          <p:cNvSpPr/>
          <p:nvPr/>
        </p:nvSpPr>
        <p:spPr>
          <a:xfrm>
            <a:off x="957221" y="2553944"/>
            <a:ext cx="1515140" cy="715999"/>
          </a:xfrm>
          <a:prstGeom prst="wedgeRoundRectCallout">
            <a:avLst>
              <a:gd name="adj1" fmla="val 93715"/>
              <a:gd name="adj2" fmla="val -26147"/>
              <a:gd name="adj3" fmla="val 16667"/>
            </a:avLst>
          </a:prstGeom>
          <a:solidFill>
            <a:sysClr val="window" lastClr="FFFFFF"/>
          </a:solidFill>
          <a:ln w="3175" cap="flat" cmpd="sng" algn="ctr">
            <a:noFill/>
            <a:prstDash val="solid"/>
          </a:ln>
          <a:effectLst/>
        </p:spPr>
        <p:txBody>
          <a:bodyPr wrap="square" lIns="27839" tIns="27839" rIns="27839" bIns="27839" rtlCol="0" anchor="ctr">
            <a:spAutoFit/>
          </a:bodyP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Dependency on data across different subject areas to produce BI reports </a:t>
            </a:r>
          </a:p>
        </p:txBody>
      </p:sp>
      <p:sp>
        <p:nvSpPr>
          <p:cNvPr id="109" name="Oval 108"/>
          <p:cNvSpPr/>
          <p:nvPr/>
        </p:nvSpPr>
        <p:spPr bwMode="auto">
          <a:xfrm>
            <a:off x="5764580" y="2894052"/>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Calibri" panose="020F0502020204030204" pitchFamily="34" charset="0"/>
              </a:rPr>
              <a:t>6</a:t>
            </a:r>
          </a:p>
        </p:txBody>
      </p:sp>
      <p:sp>
        <p:nvSpPr>
          <p:cNvPr id="13" name="Rounded Rectangular Callout 12"/>
          <p:cNvSpPr/>
          <p:nvPr/>
        </p:nvSpPr>
        <p:spPr>
          <a:xfrm>
            <a:off x="4759614" y="3553620"/>
            <a:ext cx="1647454" cy="612359"/>
          </a:xfrm>
          <a:prstGeom prst="wedgeRoundRectCallout">
            <a:avLst>
              <a:gd name="adj1" fmla="val 52148"/>
              <a:gd name="adj2" fmla="val -6754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Data Errors due to historical updates</a:t>
            </a:r>
          </a:p>
        </p:txBody>
      </p:sp>
      <p:sp>
        <p:nvSpPr>
          <p:cNvPr id="110" name="Oval 81"/>
          <p:cNvSpPr/>
          <p:nvPr/>
        </p:nvSpPr>
        <p:spPr bwMode="auto">
          <a:xfrm>
            <a:off x="6228493" y="3207587"/>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7</a:t>
            </a:r>
          </a:p>
        </p:txBody>
      </p:sp>
      <p:sp>
        <p:nvSpPr>
          <p:cNvPr id="104" name="Rectangle 103"/>
          <p:cNvSpPr/>
          <p:nvPr/>
        </p:nvSpPr>
        <p:spPr>
          <a:xfrm>
            <a:off x="7099609" y="2618938"/>
            <a:ext cx="5092391" cy="707694"/>
          </a:xfrm>
          <a:prstGeom prst="rect">
            <a:avLst/>
          </a:prstGeom>
        </p:spPr>
        <p:txBody>
          <a:bodyPr wrap="square">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Lay down the clear plan with Definition of readiness for both work streams by understanding the dependencies and aligning the same </a:t>
            </a:r>
          </a:p>
        </p:txBody>
      </p:sp>
      <p:sp>
        <p:nvSpPr>
          <p:cNvPr id="112" name="Rectangle 111"/>
          <p:cNvSpPr/>
          <p:nvPr/>
        </p:nvSpPr>
        <p:spPr>
          <a:xfrm>
            <a:off x="7099609" y="3811249"/>
            <a:ext cx="4669911" cy="646139"/>
          </a:xfrm>
          <a:prstGeom prst="rect">
            <a:avLst/>
          </a:prstGeom>
        </p:spPr>
        <p:txBody>
          <a:bodyPr wrap="square">
            <a:spAutoFit/>
          </a:bodyPr>
          <a:lstStyle/>
          <a:p>
            <a:pPr marL="0" marR="0" lvl="0" indent="0" algn="l" defTabSz="914400" rtl="0" eaLnBrk="1" fontAlgn="b" latinLnBrk="0" hangingPunct="1">
              <a:lnSpc>
                <a:spcPct val="90000"/>
              </a:lnSpc>
              <a:spcBef>
                <a:spcPts val="0"/>
              </a:spcBef>
              <a:spcAft>
                <a:spcPts val="60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Early business access via parallel run on upgraded platform to ensure buy in while maintaining the vision for the true cloud platform</a:t>
            </a:r>
          </a:p>
        </p:txBody>
      </p:sp>
      <p:sp>
        <p:nvSpPr>
          <p:cNvPr id="113" name="Rectangle 112"/>
          <p:cNvSpPr/>
          <p:nvPr/>
        </p:nvSpPr>
        <p:spPr>
          <a:xfrm>
            <a:off x="7099609" y="4457674"/>
            <a:ext cx="4669910" cy="546412"/>
          </a:xfrm>
          <a:prstGeom prst="rect">
            <a:avLst/>
          </a:prstGeom>
          <a:noFill/>
          <a:ln w="9525" cap="flat" cmpd="sng" algn="ctr">
            <a:noFill/>
            <a:prstDash val="solid"/>
          </a:ln>
          <a:effectLst/>
        </p:spPr>
        <p:txBody>
          <a:bodyPr lIns="104452" tIns="52225" rIns="104452" bIns="52225"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609585" rtl="0" eaLnBrk="1" fontAlgn="b" latinLnBrk="0" hangingPunct="1">
              <a:lnSpc>
                <a:spcPct val="90000"/>
              </a:lnSpc>
              <a:spcBef>
                <a:spcPts val="0"/>
              </a:spcBef>
              <a:spcAft>
                <a:spcPts val="72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Reduce incremental data catchup errors by multiple full refresh data catchup during the program</a:t>
            </a:r>
          </a:p>
        </p:txBody>
      </p:sp>
      <p:sp>
        <p:nvSpPr>
          <p:cNvPr id="114" name="Rectangle 113"/>
          <p:cNvSpPr/>
          <p:nvPr/>
        </p:nvSpPr>
        <p:spPr>
          <a:xfrm>
            <a:off x="7099609" y="4884185"/>
            <a:ext cx="5200546" cy="546412"/>
          </a:xfrm>
          <a:prstGeom prst="rect">
            <a:avLst/>
          </a:prstGeom>
          <a:noFill/>
          <a:ln w="9525" cap="flat" cmpd="sng" algn="ctr">
            <a:noFill/>
            <a:prstDash val="solid"/>
          </a:ln>
          <a:effectLst/>
        </p:spPr>
        <p:txBody>
          <a:bodyPr lIns="104452" tIns="52225" rIns="104452" bIns="52225"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609585" rtl="0" eaLnBrk="1" fontAlgn="b"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AbbVie and Cognizant to jointly define Change Control mechanism to submit, review and approve changes to agreed scope</a:t>
            </a:r>
          </a:p>
        </p:txBody>
      </p:sp>
      <p:sp>
        <p:nvSpPr>
          <p:cNvPr id="115" name="Rectangle 114"/>
          <p:cNvSpPr/>
          <p:nvPr/>
        </p:nvSpPr>
        <p:spPr>
          <a:xfrm>
            <a:off x="7099608" y="5512011"/>
            <a:ext cx="5092392" cy="546412"/>
          </a:xfrm>
          <a:prstGeom prst="rect">
            <a:avLst/>
          </a:prstGeom>
          <a:noFill/>
          <a:ln w="9525" cap="flat" cmpd="sng" algn="ctr">
            <a:noFill/>
            <a:prstDash val="solid"/>
          </a:ln>
          <a:effectLst/>
        </p:spPr>
        <p:txBody>
          <a:bodyPr lIns="104452" tIns="52225" rIns="104452" bIns="52225"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609585" rtl="0" eaLnBrk="1" fontAlgn="b" latinLnBrk="0" hangingPunct="1">
              <a:lnSpc>
                <a:spcPct val="90000"/>
              </a:lnSpc>
              <a:spcBef>
                <a:spcPts val="0"/>
              </a:spcBef>
              <a:spcAft>
                <a:spcPts val="72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Focused team for hyper care with clear prioritization criteria and daily business connects for a smooth </a:t>
            </a:r>
            <a:r>
              <a:rPr kumimoji="0" lang="en-US" sz="1333" b="0" i="0" u="none" strike="noStrike" kern="1200" cap="none" spc="0" normalizeH="0" baseline="0" noProof="0" dirty="0" smtClean="0">
                <a:ln>
                  <a:noFill/>
                </a:ln>
                <a:solidFill>
                  <a:srgbClr val="000000"/>
                </a:solidFill>
                <a:effectLst/>
                <a:uLnTx/>
                <a:uFillTx/>
                <a:ea typeface="+mn-ea"/>
                <a:cs typeface="+mn-cs"/>
              </a:rPr>
              <a:t>transition</a:t>
            </a:r>
            <a:r>
              <a:rPr kumimoji="0" lang="en-US" sz="1333" b="0" i="0" u="none" strike="noStrike" kern="1200" cap="none" spc="0" normalizeH="0" noProof="0" dirty="0" smtClean="0">
                <a:ln>
                  <a:noFill/>
                </a:ln>
                <a:solidFill>
                  <a:srgbClr val="000000"/>
                </a:solidFill>
                <a:effectLst/>
                <a:uLnTx/>
                <a:uFillTx/>
                <a:ea typeface="+mn-ea"/>
                <a:cs typeface="+mn-cs"/>
              </a:rPr>
              <a:t> </a:t>
            </a:r>
            <a:r>
              <a:rPr kumimoji="0" lang="en-US" sz="1333" b="0" i="0" u="none" strike="noStrike" kern="1200" cap="none" spc="0" normalizeH="0" baseline="0" noProof="0" dirty="0" smtClean="0">
                <a:ln>
                  <a:noFill/>
                </a:ln>
                <a:solidFill>
                  <a:srgbClr val="000000"/>
                </a:solidFill>
                <a:effectLst/>
                <a:uLnTx/>
                <a:uFillTx/>
                <a:ea typeface="+mn-ea"/>
                <a:cs typeface="+mn-cs"/>
              </a:rPr>
              <a:t>experience</a:t>
            </a:r>
            <a:endParaRPr kumimoji="0" lang="en-US" sz="1333" b="0" i="0" u="none" strike="noStrike" kern="1200" cap="none" spc="0" normalizeH="0" baseline="0" noProof="0" dirty="0">
              <a:ln>
                <a:noFill/>
              </a:ln>
              <a:solidFill>
                <a:srgbClr val="000000"/>
              </a:solidFill>
              <a:effectLst/>
              <a:uLnTx/>
              <a:uFillTx/>
              <a:ea typeface="+mn-ea"/>
              <a:cs typeface="+mn-cs"/>
            </a:endParaRPr>
          </a:p>
        </p:txBody>
      </p:sp>
      <p:sp>
        <p:nvSpPr>
          <p:cNvPr id="102" name="Rectangle 101"/>
          <p:cNvSpPr/>
          <p:nvPr/>
        </p:nvSpPr>
        <p:spPr>
          <a:xfrm>
            <a:off x="2741502" y="797779"/>
            <a:ext cx="1705810" cy="491795"/>
          </a:xfrm>
          <a:prstGeom prst="rect">
            <a:avLst/>
          </a:prstGeom>
          <a:ln>
            <a:noFill/>
          </a:ln>
        </p:spPr>
        <p:txBody>
          <a:bodyPr wrap="none" lIns="194575" tIns="97279" rIns="194575" bIns="97279">
            <a:spAutoFit/>
          </a:bodyPr>
          <a:lstStyle/>
          <a:p>
            <a:pPr marL="0" marR="0" lvl="0" indent="0" algn="ctr" defTabSz="972810" rtl="0" eaLnBrk="1" fontAlgn="auto" latinLnBrk="0" hangingPunct="1">
              <a:lnSpc>
                <a:spcPct val="100000"/>
              </a:lnSpc>
              <a:spcBef>
                <a:spcPts val="0"/>
              </a:spcBef>
              <a:spcAft>
                <a:spcPts val="0"/>
              </a:spcAft>
              <a:buClrTx/>
              <a:buSzTx/>
              <a:buFontTx/>
              <a:buNone/>
              <a:tabLst/>
              <a:defRPr/>
            </a:pPr>
            <a:r>
              <a:rPr kumimoji="0" lang="en-US" sz="1919" b="1" i="0" u="none" strike="noStrike" kern="0" cap="none" spc="0" normalizeH="0" baseline="0" noProof="0" dirty="0">
                <a:ln>
                  <a:noFill/>
                </a:ln>
                <a:solidFill>
                  <a:srgbClr val="000000"/>
                </a:solidFill>
                <a:effectLst/>
                <a:uLnTx/>
                <a:uFillTx/>
                <a:ea typeface="+mn-ea"/>
                <a:cs typeface="+mn-cs"/>
              </a:rPr>
              <a:t>Challenges</a:t>
            </a:r>
          </a:p>
        </p:txBody>
      </p:sp>
      <p:sp>
        <p:nvSpPr>
          <p:cNvPr id="106" name="Rounded Rectangular Callout 82"/>
          <p:cNvSpPr/>
          <p:nvPr/>
        </p:nvSpPr>
        <p:spPr>
          <a:xfrm>
            <a:off x="3634864" y="2274006"/>
            <a:ext cx="1713481" cy="724759"/>
          </a:xfrm>
          <a:prstGeom prst="wedgeRoundRectCallout">
            <a:avLst>
              <a:gd name="adj1" fmla="val 76177"/>
              <a:gd name="adj2" fmla="val -35773"/>
              <a:gd name="adj3" fmla="val 16667"/>
            </a:avLst>
          </a:prstGeom>
          <a:solidFill>
            <a:sysClr val="window" lastClr="FFFFFF"/>
          </a:solidFill>
          <a:ln w="3175" cap="flat" cmpd="sng" algn="ctr">
            <a:noFill/>
            <a:prstDash val="solid"/>
          </a:ln>
          <a:effectLst/>
        </p:spPr>
        <p:txBody>
          <a:bodyPr wrap="square" lIns="27839" tIns="27839" rIns="27839" bIns="27839" rtlCol="0" anchor="ctr">
            <a:no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Data / Report Certification between Pre and Post migrated environment</a:t>
            </a:r>
          </a:p>
        </p:txBody>
      </p:sp>
      <p:sp>
        <p:nvSpPr>
          <p:cNvPr id="107" name="Rectangle 106"/>
          <p:cNvSpPr/>
          <p:nvPr/>
        </p:nvSpPr>
        <p:spPr>
          <a:xfrm>
            <a:off x="7097174" y="3212358"/>
            <a:ext cx="4669910" cy="707694"/>
          </a:xfrm>
          <a:prstGeom prst="rect">
            <a:avLst/>
          </a:prstGeom>
        </p:spPr>
        <p:txBody>
          <a:bodyPr wrap="square">
            <a:spAutoFit/>
          </a:bodyPr>
          <a:lstStyle/>
          <a:p>
            <a:pPr marL="0" marR="0" lvl="0" indent="0" algn="l" defTabSz="91206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Leverage automation tools  across QA lifecycle  for layer based data verification approach to ensure data completeness and consistency across the data platform</a:t>
            </a:r>
          </a:p>
        </p:txBody>
      </p:sp>
      <p:sp>
        <p:nvSpPr>
          <p:cNvPr id="111" name="Oval 110"/>
          <p:cNvSpPr/>
          <p:nvPr/>
        </p:nvSpPr>
        <p:spPr bwMode="auto">
          <a:xfrm>
            <a:off x="6676705" y="5512011"/>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9</a:t>
            </a:r>
          </a:p>
        </p:txBody>
      </p:sp>
      <p:sp>
        <p:nvSpPr>
          <p:cNvPr id="119" name="Oval 81"/>
          <p:cNvSpPr/>
          <p:nvPr/>
        </p:nvSpPr>
        <p:spPr bwMode="auto">
          <a:xfrm>
            <a:off x="5858958" y="5240078"/>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9</a:t>
            </a:r>
          </a:p>
        </p:txBody>
      </p:sp>
      <p:sp>
        <p:nvSpPr>
          <p:cNvPr id="120" name="Oval 81"/>
          <p:cNvSpPr/>
          <p:nvPr/>
        </p:nvSpPr>
        <p:spPr bwMode="auto">
          <a:xfrm>
            <a:off x="6306013" y="1246646"/>
            <a:ext cx="274320" cy="268524"/>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ea typeface="+mn-ea"/>
                <a:cs typeface="Calibri" panose="020F0502020204030204" pitchFamily="34" charset="0"/>
              </a:rPr>
              <a:t>10</a:t>
            </a:r>
          </a:p>
        </p:txBody>
      </p:sp>
      <p:sp>
        <p:nvSpPr>
          <p:cNvPr id="121" name="Rounded Rectangular Callout 120"/>
          <p:cNvSpPr/>
          <p:nvPr/>
        </p:nvSpPr>
        <p:spPr>
          <a:xfrm>
            <a:off x="5059226" y="1049308"/>
            <a:ext cx="1034126" cy="301198"/>
          </a:xfrm>
          <a:prstGeom prst="wedgeRoundRectCallout">
            <a:avLst>
              <a:gd name="adj1" fmla="val 70688"/>
              <a:gd name="adj2" fmla="val 59766"/>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ea typeface="+mn-ea"/>
                <a:cs typeface="+mn-cs"/>
              </a:rPr>
              <a:t>Cost</a:t>
            </a:r>
          </a:p>
        </p:txBody>
      </p:sp>
      <p:sp>
        <p:nvSpPr>
          <p:cNvPr id="122" name="Rectangle 121"/>
          <p:cNvSpPr/>
          <p:nvPr/>
        </p:nvSpPr>
        <p:spPr>
          <a:xfrm>
            <a:off x="7126670" y="5960370"/>
            <a:ext cx="4669910" cy="546412"/>
          </a:xfrm>
          <a:prstGeom prst="rect">
            <a:avLst/>
          </a:prstGeom>
          <a:noFill/>
          <a:ln w="9525" cap="flat" cmpd="sng" algn="ctr">
            <a:noFill/>
            <a:prstDash val="solid"/>
          </a:ln>
          <a:effectLst/>
        </p:spPr>
        <p:txBody>
          <a:bodyPr lIns="104452" tIns="52225" rIns="104452" bIns="52225"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609585" rtl="0" eaLnBrk="1" fontAlgn="b" latinLnBrk="0" hangingPunct="1">
              <a:lnSpc>
                <a:spcPct val="90000"/>
              </a:lnSpc>
              <a:spcBef>
                <a:spcPts val="0"/>
              </a:spcBef>
              <a:spcAft>
                <a:spcPts val="720"/>
              </a:spcAft>
              <a:buClrTx/>
              <a:buSzTx/>
              <a:buFontTx/>
              <a:buNone/>
              <a:tabLst/>
              <a:defRPr/>
            </a:pPr>
            <a:r>
              <a:rPr kumimoji="0" lang="en-US" sz="1333" b="0" i="0" u="none" strike="noStrike" kern="1200" cap="none" spc="0" normalizeH="0" baseline="0" noProof="0" dirty="0">
                <a:ln>
                  <a:noFill/>
                </a:ln>
                <a:solidFill>
                  <a:srgbClr val="000000"/>
                </a:solidFill>
                <a:effectLst/>
                <a:uLnTx/>
                <a:uFillTx/>
                <a:ea typeface="+mn-ea"/>
                <a:cs typeface="+mn-cs"/>
              </a:rPr>
              <a:t>Identify and provide visibility to cost drivers. Employ design techniques that offers the best cost/ performance ratio </a:t>
            </a:r>
          </a:p>
        </p:txBody>
      </p:sp>
      <p:sp>
        <p:nvSpPr>
          <p:cNvPr id="123" name="Oval 122"/>
          <p:cNvSpPr/>
          <p:nvPr/>
        </p:nvSpPr>
        <p:spPr bwMode="auto">
          <a:xfrm>
            <a:off x="6703766" y="5989867"/>
            <a:ext cx="359565" cy="361745"/>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69512" rIns="0" bIns="69512" numCol="1" rtlCol="0" anchor="ctr" anchorCtr="0" compatLnSpc="1">
            <a:prstTxWarp prst="textNoShape">
              <a:avLst/>
            </a:prstTxWarp>
          </a:bodyPr>
          <a:lstStyle/>
          <a:p>
            <a:pPr marL="0" marR="0" lvl="0" indent="0" algn="ctr" defTabSz="1043534" rtl="0" eaLnBrk="0" fontAlgn="auto" latinLnBrk="0" hangingPunct="0">
              <a:lnSpc>
                <a:spcPct val="100000"/>
              </a:lnSpc>
              <a:spcBef>
                <a:spcPts val="0"/>
              </a:spcBef>
              <a:spcAft>
                <a:spcPts val="0"/>
              </a:spcAft>
              <a:buClrTx/>
              <a:buSzTx/>
              <a:buFontTx/>
              <a:buNone/>
              <a:tabLst/>
              <a:defRPr/>
            </a:pPr>
            <a:r>
              <a:rPr kumimoji="0" lang="en-US" sz="1759" b="1" i="0" u="none" strike="noStrike" kern="0" cap="none" spc="0" normalizeH="0" baseline="0" noProof="0" dirty="0">
                <a:ln>
                  <a:noFill/>
                </a:ln>
                <a:solidFill>
                  <a:prstClr val="white"/>
                </a:solidFill>
                <a:effectLst/>
                <a:uLnTx/>
                <a:uFillTx/>
                <a:ea typeface="+mn-ea"/>
                <a:cs typeface="Calibri" panose="020F0502020204030204" pitchFamily="34" charset="0"/>
              </a:rPr>
              <a:t>10</a:t>
            </a:r>
          </a:p>
        </p:txBody>
      </p:sp>
    </p:spTree>
    <p:extLst>
      <p:ext uri="{BB962C8B-B14F-4D97-AF65-F5344CB8AC3E}">
        <p14:creationId xmlns:p14="http://schemas.microsoft.com/office/powerpoint/2010/main" val="799248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10.xml><?xml version="1.0" encoding="utf-8"?>
<a:theme xmlns:a="http://schemas.openxmlformats.org/drawingml/2006/main" name="4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11.xml><?xml version="1.0" encoding="utf-8"?>
<a:theme xmlns:a="http://schemas.openxmlformats.org/drawingml/2006/main" name="3_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12.xml><?xml version="1.0" encoding="utf-8"?>
<a:theme xmlns:a="http://schemas.openxmlformats.org/drawingml/2006/main" name="6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3.xml><?xml version="1.0" encoding="utf-8"?>
<a:theme xmlns:a="http://schemas.openxmlformats.org/drawingml/2006/main" name="5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5.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6.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7.xml><?xml version="1.0" encoding="utf-8"?>
<a:theme xmlns:a="http://schemas.openxmlformats.org/drawingml/2006/main" name="8_Blank Presentation">
  <a:themeElements>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fontScheme name="1_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75000"/>
          </a:schemeClr>
        </a:solidFill>
        <a:ln w="9525">
          <a:noFill/>
          <a:round/>
          <a:headEnd/>
          <a:tailEnd/>
        </a:ln>
        <a:effectLst/>
      </a:spPr>
      <a:bodyPr vert="horz" wrap="square" lIns="91440" tIns="45720" rIns="91440" bIns="45720" numCol="1" anchor="t" anchorCtr="0" compatLnSpc="1">
        <a:prstTxWarp prst="textNoShape">
          <a:avLst/>
        </a:prstTxWarp>
      </a:bodyPr>
      <a:lstStyle>
        <a:defPPr>
          <a:defRPr kern="0" dirty="0">
            <a:solidFill>
              <a:sysClr val="windowText" lastClr="000000"/>
            </a:solidFill>
            <a:latin typeface="Arial Narrow"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wrap="none" rtlCol="0">
        <a:prstTxWarp prst="textNoShape">
          <a:avLst/>
        </a:prstTxWarp>
        <a:spAutoFit/>
      </a:bodyPr>
      <a:lstStyle>
        <a:defPPr eaLnBrk="0" hangingPunct="0">
          <a:defRPr b="0" dirty="0" err="1" smtClean="0">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9.xml><?xml version="1.0" encoding="utf-8"?>
<a:theme xmlns:a="http://schemas.openxmlformats.org/drawingml/2006/main" name="2_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docProps/app.xml><?xml version="1.0" encoding="utf-8"?>
<Properties xmlns="http://schemas.openxmlformats.org/officeDocument/2006/extended-properties" xmlns:vt="http://schemas.openxmlformats.org/officeDocument/2006/docPropsVTypes">
  <TotalTime>2615</TotalTime>
  <Words>6362</Words>
  <Application>Microsoft Office PowerPoint</Application>
  <PresentationFormat>Widescreen</PresentationFormat>
  <Paragraphs>1457</Paragraphs>
  <Slides>40</Slides>
  <Notes>14</Notes>
  <HiddenSlides>0</HiddenSlides>
  <MMClips>0</MMClips>
  <ScaleCrop>false</ScaleCrop>
  <HeadingPairs>
    <vt:vector size="6" baseType="variant">
      <vt:variant>
        <vt:lpstr>Fonts Used</vt:lpstr>
      </vt:variant>
      <vt:variant>
        <vt:i4>16</vt:i4>
      </vt:variant>
      <vt:variant>
        <vt:lpstr>Theme</vt:lpstr>
      </vt:variant>
      <vt:variant>
        <vt:i4>12</vt:i4>
      </vt:variant>
      <vt:variant>
        <vt:lpstr>Slide Titles</vt:lpstr>
      </vt:variant>
      <vt:variant>
        <vt:i4>40</vt:i4>
      </vt:variant>
    </vt:vector>
  </HeadingPairs>
  <TitlesOfParts>
    <vt:vector size="68" baseType="lpstr">
      <vt:lpstr>MS PGothic</vt:lpstr>
      <vt:lpstr>MS PGothic</vt:lpstr>
      <vt:lpstr>Aharoni</vt:lpstr>
      <vt:lpstr>Arial</vt:lpstr>
      <vt:lpstr>Arial Black</vt:lpstr>
      <vt:lpstr>Arial Narrow</vt:lpstr>
      <vt:lpstr>Arial Regular</vt:lpstr>
      <vt:lpstr>Avenir Next Demi Bold</vt:lpstr>
      <vt:lpstr>Calibri</vt:lpstr>
      <vt:lpstr>Courier New</vt:lpstr>
      <vt:lpstr>Gill Sans MT</vt:lpstr>
      <vt:lpstr>Segoe UI</vt:lpstr>
      <vt:lpstr>Segoe UI Semilight</vt:lpstr>
      <vt:lpstr>Tahoma</vt:lpstr>
      <vt:lpstr>Verdana</vt:lpstr>
      <vt:lpstr>Wingdings</vt:lpstr>
      <vt:lpstr>Cognizantnewbrand</vt:lpstr>
      <vt:lpstr>3_Cognizant</vt:lpstr>
      <vt:lpstr>5_Cognizant</vt:lpstr>
      <vt:lpstr>Cognizant</vt:lpstr>
      <vt:lpstr>1_Cognizant</vt:lpstr>
      <vt:lpstr>2_Cognizant</vt:lpstr>
      <vt:lpstr>8_Blank Presentation</vt:lpstr>
      <vt:lpstr>1_Cognizantnewbrand</vt:lpstr>
      <vt:lpstr>2_Cognizantnewbrand</vt:lpstr>
      <vt:lpstr>4_Cognizant</vt:lpstr>
      <vt:lpstr>3_Cognizantnewbrand</vt:lpstr>
      <vt:lpstr>6_Cognizant</vt:lpstr>
      <vt:lpstr>Cognizant’s proposal for WXDM Process Migration</vt:lpstr>
      <vt:lpstr>Agenda</vt:lpstr>
      <vt:lpstr>Proposal Background and Objectives </vt:lpstr>
      <vt:lpstr>Proposal Background and Objectives  </vt:lpstr>
      <vt:lpstr>What?</vt:lpstr>
      <vt:lpstr>Migration Strategy &amp;  Approach</vt:lpstr>
      <vt:lpstr>Current state/scope</vt:lpstr>
      <vt:lpstr>Before you begin your migration journey </vt:lpstr>
      <vt:lpstr>Our Key Learnings</vt:lpstr>
      <vt:lpstr>Migration strategy</vt:lpstr>
      <vt:lpstr>Special considerations for migration strategy </vt:lpstr>
      <vt:lpstr>Redshift-to-be- architecture using Informatica</vt:lpstr>
      <vt:lpstr>Snowflake -to-be- architecture using Informatica</vt:lpstr>
      <vt:lpstr>Solution building blocks – Redshift </vt:lpstr>
      <vt:lpstr>Solution building blocks – Snowflake</vt:lpstr>
      <vt:lpstr>Teradata to Redshift DB history data migration approach</vt:lpstr>
      <vt:lpstr>Teradata to Snowflake DB history data migration approach</vt:lpstr>
      <vt:lpstr>Testing Strategy </vt:lpstr>
      <vt:lpstr>Comprehensive Data Validation Approach</vt:lpstr>
      <vt:lpstr>QA Checkpoints for Data Migration Testing</vt:lpstr>
      <vt:lpstr>Extended Parallel Runs consideration</vt:lpstr>
      <vt:lpstr>We will keep the support team engaged </vt:lpstr>
      <vt:lpstr>Intelligent Data Works (IDW) - The Data Foundry</vt:lpstr>
      <vt:lpstr>JUPITER - Jumpstart Platform for Intelligent Test EngineeRing</vt:lpstr>
      <vt:lpstr>Commercials and Timeline</vt:lpstr>
      <vt:lpstr>Timelines and Commercials </vt:lpstr>
      <vt:lpstr>Next Steps</vt:lpstr>
      <vt:lpstr>Looking beyond. </vt:lpstr>
      <vt:lpstr>Thank You</vt:lpstr>
      <vt:lpstr>Our Case Studies</vt:lpstr>
      <vt:lpstr>On Premise legacy data from Netezza to AWS Cloud @ Leading Pharma Company </vt:lpstr>
      <vt:lpstr>Z/OS DB2 to AWS Redshift Migration for Leading Life Science Customer  </vt:lpstr>
      <vt:lpstr>Teradata EDW to AWS cloud migration @ leading healthcare client</vt:lpstr>
      <vt:lpstr>Enterprise data lake implementation @ leading pharmaceutical company</vt:lpstr>
      <vt:lpstr>Appendix</vt:lpstr>
      <vt:lpstr>Implementation Timelines</vt:lpstr>
      <vt:lpstr>Cognizant – AWS Partnership</vt:lpstr>
      <vt:lpstr>Snowflake Capability- Overview </vt:lpstr>
      <vt:lpstr>Jumpstart Platform for Intelligent Test Engineering (JUPiTER) – Evaluation Dimensions</vt:lpstr>
      <vt:lpstr>IDW – Intelligent Migration Studio Application Remediator</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proposal for AbbVie Teradata Migration</dc:title>
  <dc:creator>Gupta, Anshu (Cognizant)</dc:creator>
  <cp:lastModifiedBy>Navaneethan, Durga (Cognizant)</cp:lastModifiedBy>
  <cp:revision>211</cp:revision>
  <dcterms:created xsi:type="dcterms:W3CDTF">2020-04-22T06:44:02Z</dcterms:created>
  <dcterms:modified xsi:type="dcterms:W3CDTF">2020-05-30T07:38:46Z</dcterms:modified>
</cp:coreProperties>
</file>